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23.xml" ContentType="application/vnd.openxmlformats-officedocument.presentationml.notesSlide+xml"/>
  <Override PartName="/ppt/charts/chart13.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4.xml" ContentType="application/vnd.openxmlformats-officedocument.drawingml.chart+xml"/>
  <Override PartName="/ppt/notesSlides/notesSlide26.xml" ContentType="application/vnd.openxmlformats-officedocument.presentationml.notesSlide+xml"/>
  <Override PartName="/ppt/charts/chart15.xml" ContentType="application/vnd.openxmlformats-officedocument.drawingml.chart+xml"/>
  <Override PartName="/ppt/notesSlides/notesSlide2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7.xml" ContentType="application/vnd.openxmlformats-officedocument.drawingml.chart+xml"/>
  <Override PartName="/ppt/notesSlides/notesSlide30.xml" ContentType="application/vnd.openxmlformats-officedocument.presentationml.notesSlide+xml"/>
  <Override PartName="/ppt/charts/chart18.xml" ContentType="application/vnd.openxmlformats-officedocument.drawingml.chart+xml"/>
  <Override PartName="/ppt/notesSlides/notesSlide31.xml" ContentType="application/vnd.openxmlformats-officedocument.presentationml.notesSlide+xml"/>
  <Override PartName="/ppt/charts/chart19.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0.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21.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22.xml" ContentType="application/vnd.openxmlformats-officedocument.drawingml.chart+xml"/>
  <Override PartName="/ppt/notesSlides/notesSlide38.xml" ContentType="application/vnd.openxmlformats-officedocument.presentationml.notesSlide+xml"/>
  <Override PartName="/ppt/charts/chart23.xml" ContentType="application/vnd.openxmlformats-officedocument.drawingml.chart+xml"/>
  <Override PartName="/ppt/notesSlides/notesSlide39.xml" ContentType="application/vnd.openxmlformats-officedocument.presentationml.notesSlide+xml"/>
  <Override PartName="/ppt/charts/chart24.xml" ContentType="application/vnd.openxmlformats-officedocument.drawingml.chart+xml"/>
  <Override PartName="/ppt/notesSlides/notesSlide40.xml" ContentType="application/vnd.openxmlformats-officedocument.presentationml.notesSlide+xml"/>
  <Override PartName="/ppt/charts/chart25.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26.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27.xml" ContentType="application/vnd.openxmlformats-officedocument.drawingml.chart+xml"/>
  <Override PartName="/ppt/notesSlides/notesSlide45.xml" ContentType="application/vnd.openxmlformats-officedocument.presentationml.notesSlide+xml"/>
  <Override PartName="/ppt/charts/chart28.xml" ContentType="application/vnd.openxmlformats-officedocument.drawingml.chart+xml"/>
  <Override PartName="/ppt/notesSlides/notesSlide46.xml" ContentType="application/vnd.openxmlformats-officedocument.presentationml.notesSlide+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259" r:id="rId2"/>
    <p:sldId id="257" r:id="rId3"/>
    <p:sldId id="346" r:id="rId4"/>
    <p:sldId id="447" r:id="rId5"/>
    <p:sldId id="448" r:id="rId6"/>
    <p:sldId id="411" r:id="rId7"/>
    <p:sldId id="407" r:id="rId8"/>
    <p:sldId id="442" r:id="rId9"/>
    <p:sldId id="443" r:id="rId10"/>
    <p:sldId id="413" r:id="rId11"/>
    <p:sldId id="345" r:id="rId12"/>
    <p:sldId id="412" r:id="rId13"/>
    <p:sldId id="351" r:id="rId14"/>
    <p:sldId id="414" r:id="rId15"/>
    <p:sldId id="445" r:id="rId16"/>
    <p:sldId id="415" r:id="rId17"/>
    <p:sldId id="355" r:id="rId18"/>
    <p:sldId id="416" r:id="rId19"/>
    <p:sldId id="357" r:id="rId20"/>
    <p:sldId id="417" r:id="rId21"/>
    <p:sldId id="359" r:id="rId22"/>
    <p:sldId id="418" r:id="rId23"/>
    <p:sldId id="370" r:id="rId24"/>
    <p:sldId id="371" r:id="rId25"/>
    <p:sldId id="372" r:id="rId26"/>
    <p:sldId id="419" r:id="rId27"/>
    <p:sldId id="373" r:id="rId28"/>
    <p:sldId id="374" r:id="rId29"/>
    <p:sldId id="375" r:id="rId30"/>
    <p:sldId id="347" r:id="rId31"/>
    <p:sldId id="420" r:id="rId32"/>
    <p:sldId id="379" r:id="rId33"/>
    <p:sldId id="380" r:id="rId34"/>
    <p:sldId id="381" r:id="rId35"/>
    <p:sldId id="421" r:id="rId36"/>
    <p:sldId id="385" r:id="rId37"/>
    <p:sldId id="422" r:id="rId38"/>
    <p:sldId id="387" r:id="rId39"/>
    <p:sldId id="423" r:id="rId40"/>
    <p:sldId id="390" r:id="rId41"/>
    <p:sldId id="391" r:id="rId42"/>
    <p:sldId id="392" r:id="rId43"/>
    <p:sldId id="393" r:id="rId44"/>
    <p:sldId id="424" r:id="rId45"/>
    <p:sldId id="398" r:id="rId46"/>
    <p:sldId id="425" r:id="rId47"/>
    <p:sldId id="400" r:id="rId48"/>
    <p:sldId id="401" r:id="rId49"/>
    <p:sldId id="402"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an Brinkman" initials="JB"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15" autoAdjust="0"/>
    <p:restoredTop sz="54629" autoAdjust="0"/>
  </p:normalViewPr>
  <p:slideViewPr>
    <p:cSldViewPr>
      <p:cViewPr>
        <p:scale>
          <a:sx n="75" d="100"/>
          <a:sy n="75" d="100"/>
        </p:scale>
        <p:origin x="-1620" y="672"/>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Sheet1!$A$2:$A$4</c:f>
              <c:strCache>
                <c:ptCount val="3"/>
                <c:pt idx="0">
                  <c:v>Elementary </c:v>
                </c:pt>
                <c:pt idx="1">
                  <c:v>Middle</c:v>
                </c:pt>
                <c:pt idx="2">
                  <c:v>High</c:v>
                </c:pt>
              </c:strCache>
            </c:strRef>
          </c:cat>
          <c:val>
            <c:numRef>
              <c:f>Sheet1!$B$2:$B$4</c:f>
              <c:numCache>
                <c:formatCode>General</c:formatCode>
                <c:ptCount val="3"/>
                <c:pt idx="0">
                  <c:v>69</c:v>
                </c:pt>
                <c:pt idx="1">
                  <c:v>80</c:v>
                </c:pt>
                <c:pt idx="2">
                  <c:v>77</c:v>
                </c:pt>
              </c:numCache>
            </c:numRef>
          </c:val>
        </c:ser>
        <c:dLbls>
          <c:showLegendKey val="0"/>
          <c:showVal val="0"/>
          <c:showCatName val="0"/>
          <c:showSerName val="0"/>
          <c:showPercent val="0"/>
          <c:showBubbleSize val="0"/>
        </c:dLbls>
        <c:gapWidth val="150"/>
        <c:axId val="43354752"/>
        <c:axId val="20996480"/>
      </c:barChart>
      <c:catAx>
        <c:axId val="43354752"/>
        <c:scaling>
          <c:orientation val="minMax"/>
        </c:scaling>
        <c:delete val="0"/>
        <c:axPos val="b"/>
        <c:majorTickMark val="out"/>
        <c:minorTickMark val="none"/>
        <c:tickLblPos val="nextTo"/>
        <c:txPr>
          <a:bodyPr/>
          <a:lstStyle/>
          <a:p>
            <a:pPr>
              <a:defRPr sz="1600"/>
            </a:pPr>
            <a:endParaRPr lang="en-US"/>
          </a:p>
        </c:txPr>
        <c:crossAx val="20996480"/>
        <c:crosses val="autoZero"/>
        <c:auto val="1"/>
        <c:lblAlgn val="ctr"/>
        <c:lblOffset val="100"/>
        <c:noMultiLvlLbl val="0"/>
      </c:catAx>
      <c:valAx>
        <c:axId val="20996480"/>
        <c:scaling>
          <c:orientation val="minMax"/>
          <c:max val="100"/>
        </c:scaling>
        <c:delete val="0"/>
        <c:axPos val="l"/>
        <c:title>
          <c:tx>
            <c:rich>
              <a:bodyPr rot="-5400000" vert="horz"/>
              <a:lstStyle/>
              <a:p>
                <a:pPr>
                  <a:defRPr/>
                </a:pPr>
                <a:r>
                  <a:rPr lang="en-US"/>
                  <a:t>Percent of Classes</a:t>
                </a:r>
              </a:p>
            </c:rich>
          </c:tx>
          <c:layout/>
          <c:overlay val="0"/>
        </c:title>
        <c:numFmt formatCode="General" sourceLinked="1"/>
        <c:majorTickMark val="out"/>
        <c:minorTickMark val="none"/>
        <c:tickLblPos val="nextTo"/>
        <c:crossAx val="433547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Used activities to supplement textbook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64</c:v>
                </c:pt>
                <c:pt idx="1">
                  <c:v>75</c:v>
                </c:pt>
                <c:pt idx="2">
                  <c:v>79</c:v>
                </c:pt>
              </c:numCache>
            </c:numRef>
          </c:val>
        </c:ser>
        <c:ser>
          <c:idx val="1"/>
          <c:order val="1"/>
          <c:tx>
            <c:strRef>
              <c:f>Sheet1!$C$1</c:f>
              <c:strCache>
                <c:ptCount val="1"/>
                <c:pt idx="0">
                  <c:v>Used textbook to guide the overall structure/content of unit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77</c:v>
                </c:pt>
                <c:pt idx="1">
                  <c:v>66</c:v>
                </c:pt>
                <c:pt idx="2">
                  <c:v>64</c:v>
                </c:pt>
              </c:numCache>
            </c:numRef>
          </c:val>
        </c:ser>
        <c:ser>
          <c:idx val="2"/>
          <c:order val="2"/>
          <c:tx>
            <c:strRef>
              <c:f>Sheet1!$D$1</c:f>
              <c:strCache>
                <c:ptCount val="1"/>
                <c:pt idx="0">
                  <c:v>Picked important material and skipped the rest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42</c:v>
                </c:pt>
                <c:pt idx="1">
                  <c:v>49</c:v>
                </c:pt>
                <c:pt idx="2">
                  <c:v>51</c:v>
                </c:pt>
              </c:numCache>
            </c:numRef>
          </c:val>
        </c:ser>
        <c:ser>
          <c:idx val="3"/>
          <c:order val="3"/>
          <c:tx>
            <c:strRef>
              <c:f>Sheet1!$E$1</c:f>
              <c:strCache>
                <c:ptCount val="1"/>
                <c:pt idx="0">
                  <c:v>Followed textbook to guide the detailed structure/content of unit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65</c:v>
                </c:pt>
                <c:pt idx="1">
                  <c:v>51</c:v>
                </c:pt>
                <c:pt idx="2">
                  <c:v>45</c:v>
                </c:pt>
              </c:numCache>
            </c:numRef>
          </c:val>
        </c:ser>
        <c:dLbls>
          <c:showLegendKey val="0"/>
          <c:showVal val="0"/>
          <c:showCatName val="0"/>
          <c:showSerName val="0"/>
          <c:showPercent val="0"/>
          <c:showBubbleSize val="0"/>
        </c:dLbls>
        <c:gapWidth val="150"/>
        <c:axId val="46692608"/>
        <c:axId val="46702592"/>
      </c:barChart>
      <c:catAx>
        <c:axId val="46692608"/>
        <c:scaling>
          <c:orientation val="minMax"/>
        </c:scaling>
        <c:delete val="0"/>
        <c:axPos val="b"/>
        <c:numFmt formatCode="General" sourceLinked="1"/>
        <c:majorTickMark val="out"/>
        <c:minorTickMark val="none"/>
        <c:tickLblPos val="nextTo"/>
        <c:txPr>
          <a:bodyPr/>
          <a:lstStyle/>
          <a:p>
            <a:pPr>
              <a:defRPr sz="1800"/>
            </a:pPr>
            <a:endParaRPr lang="en-US"/>
          </a:p>
        </c:txPr>
        <c:crossAx val="46702592"/>
        <c:crosses val="autoZero"/>
        <c:auto val="1"/>
        <c:lblAlgn val="ctr"/>
        <c:lblOffset val="100"/>
        <c:noMultiLvlLbl val="0"/>
      </c:catAx>
      <c:valAx>
        <c:axId val="46702592"/>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692608"/>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Skipped activities were too difficult for students</c:v>
                </c:pt>
                <c:pt idx="1">
                  <c:v>Students already knew or were able to learn content without skipped activities</c:v>
                </c:pt>
                <c:pt idx="2">
                  <c:v>Did not have materials needed to implement skipped activities</c:v>
                </c:pt>
                <c:pt idx="3">
                  <c:v>Science ideas skipped are not included in current curriculum</c:v>
                </c:pt>
                <c:pt idx="4">
                  <c:v>Have different activities that work better than skipped ones</c:v>
                </c:pt>
              </c:strCache>
            </c:strRef>
          </c:cat>
          <c:val>
            <c:numRef>
              <c:f>Sheet1!$B$2:$B$6</c:f>
              <c:numCache>
                <c:formatCode>General</c:formatCode>
                <c:ptCount val="5"/>
                <c:pt idx="0">
                  <c:v>50</c:v>
                </c:pt>
                <c:pt idx="1">
                  <c:v>60</c:v>
                </c:pt>
                <c:pt idx="2">
                  <c:v>62</c:v>
                </c:pt>
                <c:pt idx="3">
                  <c:v>66</c:v>
                </c:pt>
                <c:pt idx="4">
                  <c:v>84</c:v>
                </c:pt>
              </c:numCache>
            </c:numRef>
          </c:val>
        </c:ser>
        <c:dLbls>
          <c:showLegendKey val="0"/>
          <c:showVal val="0"/>
          <c:showCatName val="0"/>
          <c:showSerName val="0"/>
          <c:showPercent val="0"/>
          <c:showBubbleSize val="0"/>
        </c:dLbls>
        <c:gapWidth val="150"/>
        <c:axId val="46363008"/>
        <c:axId val="46364544"/>
      </c:barChart>
      <c:catAx>
        <c:axId val="46363008"/>
        <c:scaling>
          <c:orientation val="minMax"/>
        </c:scaling>
        <c:delete val="0"/>
        <c:axPos val="l"/>
        <c:numFmt formatCode="General" sourceLinked="1"/>
        <c:majorTickMark val="out"/>
        <c:minorTickMark val="none"/>
        <c:tickLblPos val="nextTo"/>
        <c:txPr>
          <a:bodyPr/>
          <a:lstStyle/>
          <a:p>
            <a:pPr>
              <a:defRPr sz="1800"/>
            </a:pPr>
            <a:endParaRPr lang="en-US"/>
          </a:p>
        </c:txPr>
        <c:crossAx val="46364544"/>
        <c:crosses val="autoZero"/>
        <c:auto val="1"/>
        <c:lblAlgn val="ctr"/>
        <c:lblOffset val="100"/>
        <c:noMultiLvlLbl val="0"/>
      </c:catAx>
      <c:valAx>
        <c:axId val="46364544"/>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3630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Skipped activities were too difficult for students</c:v>
                </c:pt>
                <c:pt idx="1">
                  <c:v>Students already knew or were able to learn content without skipped activities</c:v>
                </c:pt>
                <c:pt idx="2">
                  <c:v>Did not have materials needed to implement skipped activities</c:v>
                </c:pt>
                <c:pt idx="3">
                  <c:v>Science ideas skipped are not included in current curriculum</c:v>
                </c:pt>
                <c:pt idx="4">
                  <c:v>Have different activities that work better than skipped ones</c:v>
                </c:pt>
              </c:strCache>
            </c:strRef>
          </c:cat>
          <c:val>
            <c:numRef>
              <c:f>Sheet1!$B$2:$B$6</c:f>
              <c:numCache>
                <c:formatCode>General</c:formatCode>
                <c:ptCount val="5"/>
                <c:pt idx="0">
                  <c:v>47</c:v>
                </c:pt>
                <c:pt idx="1">
                  <c:v>56</c:v>
                </c:pt>
                <c:pt idx="2">
                  <c:v>61</c:v>
                </c:pt>
                <c:pt idx="3">
                  <c:v>65</c:v>
                </c:pt>
                <c:pt idx="4">
                  <c:v>89</c:v>
                </c:pt>
              </c:numCache>
            </c:numRef>
          </c:val>
        </c:ser>
        <c:dLbls>
          <c:showLegendKey val="0"/>
          <c:showVal val="0"/>
          <c:showCatName val="0"/>
          <c:showSerName val="0"/>
          <c:showPercent val="0"/>
          <c:showBubbleSize val="0"/>
        </c:dLbls>
        <c:gapWidth val="150"/>
        <c:axId val="46460928"/>
        <c:axId val="46462464"/>
      </c:barChart>
      <c:catAx>
        <c:axId val="46460928"/>
        <c:scaling>
          <c:orientation val="minMax"/>
        </c:scaling>
        <c:delete val="0"/>
        <c:axPos val="l"/>
        <c:numFmt formatCode="General" sourceLinked="1"/>
        <c:majorTickMark val="out"/>
        <c:minorTickMark val="none"/>
        <c:tickLblPos val="nextTo"/>
        <c:txPr>
          <a:bodyPr/>
          <a:lstStyle/>
          <a:p>
            <a:pPr>
              <a:defRPr sz="1800"/>
            </a:pPr>
            <a:endParaRPr lang="en-US"/>
          </a:p>
        </c:txPr>
        <c:crossAx val="46462464"/>
        <c:crosses val="autoZero"/>
        <c:auto val="1"/>
        <c:lblAlgn val="ctr"/>
        <c:lblOffset val="100"/>
        <c:noMultiLvlLbl val="0"/>
      </c:catAx>
      <c:valAx>
        <c:axId val="46462464"/>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4609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Did not have materials needed to implement skipped activities</c:v>
                </c:pt>
                <c:pt idx="1">
                  <c:v>Skipped activities were too difficult for students</c:v>
                </c:pt>
                <c:pt idx="2">
                  <c:v>Students already knew or were able to learn content without skipped activities</c:v>
                </c:pt>
                <c:pt idx="3">
                  <c:v>Science ideas skipped are not included in current curriculum</c:v>
                </c:pt>
                <c:pt idx="4">
                  <c:v>Have different activities that work better than skipped ones</c:v>
                </c:pt>
              </c:strCache>
            </c:strRef>
          </c:cat>
          <c:val>
            <c:numRef>
              <c:f>Sheet1!$B$2:$B$6</c:f>
              <c:numCache>
                <c:formatCode>General</c:formatCode>
                <c:ptCount val="5"/>
                <c:pt idx="0">
                  <c:v>49</c:v>
                </c:pt>
                <c:pt idx="1">
                  <c:v>49</c:v>
                </c:pt>
                <c:pt idx="2">
                  <c:v>57</c:v>
                </c:pt>
                <c:pt idx="3">
                  <c:v>60</c:v>
                </c:pt>
                <c:pt idx="4">
                  <c:v>88</c:v>
                </c:pt>
              </c:numCache>
            </c:numRef>
          </c:val>
        </c:ser>
        <c:dLbls>
          <c:showLegendKey val="0"/>
          <c:showVal val="0"/>
          <c:showCatName val="0"/>
          <c:showSerName val="0"/>
          <c:showPercent val="0"/>
          <c:showBubbleSize val="0"/>
        </c:dLbls>
        <c:gapWidth val="150"/>
        <c:axId val="46493056"/>
        <c:axId val="46507136"/>
      </c:barChart>
      <c:catAx>
        <c:axId val="46493056"/>
        <c:scaling>
          <c:orientation val="minMax"/>
        </c:scaling>
        <c:delete val="0"/>
        <c:axPos val="l"/>
        <c:numFmt formatCode="General" sourceLinked="1"/>
        <c:majorTickMark val="out"/>
        <c:minorTickMark val="none"/>
        <c:tickLblPos val="nextTo"/>
        <c:txPr>
          <a:bodyPr/>
          <a:lstStyle/>
          <a:p>
            <a:pPr>
              <a:defRPr sz="1800"/>
            </a:pPr>
            <a:endParaRPr lang="en-US"/>
          </a:p>
        </c:txPr>
        <c:crossAx val="46507136"/>
        <c:crosses val="autoZero"/>
        <c:auto val="1"/>
        <c:lblAlgn val="ctr"/>
        <c:lblOffset val="100"/>
        <c:noMultiLvlLbl val="0"/>
      </c:catAx>
      <c:valAx>
        <c:axId val="46507136"/>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4930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To prepare students for standardized tests </c:v>
                </c:pt>
                <c:pt idx="1">
                  <c:v>Pacing guide indicated that supplemental activities should be used</c:v>
                </c:pt>
                <c:pt idx="2">
                  <c:v>To provide students with additional practice </c:v>
                </c:pt>
                <c:pt idx="3">
                  <c:v>To accommodate students at different levels of achievement </c:v>
                </c:pt>
              </c:strCache>
            </c:strRef>
          </c:cat>
          <c:val>
            <c:numRef>
              <c:f>Sheet1!$B$2:$B$5</c:f>
              <c:numCache>
                <c:formatCode>General</c:formatCode>
                <c:ptCount val="4"/>
                <c:pt idx="0">
                  <c:v>49</c:v>
                </c:pt>
                <c:pt idx="1">
                  <c:v>58</c:v>
                </c:pt>
                <c:pt idx="2">
                  <c:v>86</c:v>
                </c:pt>
                <c:pt idx="3">
                  <c:v>93</c:v>
                </c:pt>
              </c:numCache>
            </c:numRef>
          </c:val>
        </c:ser>
        <c:dLbls>
          <c:showLegendKey val="0"/>
          <c:showVal val="0"/>
          <c:showCatName val="0"/>
          <c:showSerName val="0"/>
          <c:showPercent val="0"/>
          <c:showBubbleSize val="0"/>
        </c:dLbls>
        <c:gapWidth val="150"/>
        <c:axId val="46998656"/>
        <c:axId val="47000192"/>
      </c:barChart>
      <c:catAx>
        <c:axId val="46998656"/>
        <c:scaling>
          <c:orientation val="minMax"/>
        </c:scaling>
        <c:delete val="0"/>
        <c:axPos val="l"/>
        <c:numFmt formatCode="General" sourceLinked="1"/>
        <c:majorTickMark val="out"/>
        <c:minorTickMark val="none"/>
        <c:tickLblPos val="nextTo"/>
        <c:txPr>
          <a:bodyPr/>
          <a:lstStyle/>
          <a:p>
            <a:pPr>
              <a:defRPr sz="1800"/>
            </a:pPr>
            <a:endParaRPr lang="en-US"/>
          </a:p>
        </c:txPr>
        <c:crossAx val="47000192"/>
        <c:crosses val="autoZero"/>
        <c:auto val="1"/>
        <c:lblAlgn val="ctr"/>
        <c:lblOffset val="100"/>
        <c:noMultiLvlLbl val="0"/>
      </c:catAx>
      <c:valAx>
        <c:axId val="47000192"/>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9986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Pacing guide indicated that supplemental activities should be used</c:v>
                </c:pt>
                <c:pt idx="1">
                  <c:v>To prepare students for standardized tests </c:v>
                </c:pt>
                <c:pt idx="2">
                  <c:v>To provide students with additional practice </c:v>
                </c:pt>
                <c:pt idx="3">
                  <c:v>To accommodate students at different levels of achievement </c:v>
                </c:pt>
              </c:strCache>
            </c:strRef>
          </c:cat>
          <c:val>
            <c:numRef>
              <c:f>Sheet1!$B$2:$B$5</c:f>
              <c:numCache>
                <c:formatCode>General</c:formatCode>
                <c:ptCount val="4"/>
                <c:pt idx="0">
                  <c:v>49</c:v>
                </c:pt>
                <c:pt idx="1">
                  <c:v>63</c:v>
                </c:pt>
                <c:pt idx="2">
                  <c:v>94</c:v>
                </c:pt>
                <c:pt idx="3">
                  <c:v>96</c:v>
                </c:pt>
              </c:numCache>
            </c:numRef>
          </c:val>
        </c:ser>
        <c:dLbls>
          <c:showLegendKey val="0"/>
          <c:showVal val="0"/>
          <c:showCatName val="0"/>
          <c:showSerName val="0"/>
          <c:showPercent val="0"/>
          <c:showBubbleSize val="0"/>
        </c:dLbls>
        <c:gapWidth val="150"/>
        <c:axId val="46625536"/>
        <c:axId val="46627072"/>
      </c:barChart>
      <c:catAx>
        <c:axId val="46625536"/>
        <c:scaling>
          <c:orientation val="minMax"/>
        </c:scaling>
        <c:delete val="0"/>
        <c:axPos val="l"/>
        <c:numFmt formatCode="General" sourceLinked="1"/>
        <c:majorTickMark val="out"/>
        <c:minorTickMark val="none"/>
        <c:tickLblPos val="nextTo"/>
        <c:txPr>
          <a:bodyPr/>
          <a:lstStyle/>
          <a:p>
            <a:pPr>
              <a:defRPr sz="1800"/>
            </a:pPr>
            <a:endParaRPr lang="en-US"/>
          </a:p>
        </c:txPr>
        <c:crossAx val="46627072"/>
        <c:crosses val="autoZero"/>
        <c:auto val="1"/>
        <c:lblAlgn val="ctr"/>
        <c:lblOffset val="100"/>
        <c:noMultiLvlLbl val="0"/>
      </c:catAx>
      <c:valAx>
        <c:axId val="46627072"/>
        <c:scaling>
          <c:orientation val="minMax"/>
          <c:max val="100"/>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6255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Pacing guide indicated that supplemental activities should be used</c:v>
                </c:pt>
                <c:pt idx="1">
                  <c:v>To prepare students for standardized tests </c:v>
                </c:pt>
                <c:pt idx="2">
                  <c:v>To accommodate students at different levels of achievement </c:v>
                </c:pt>
                <c:pt idx="3">
                  <c:v>To provide students with additional practice </c:v>
                </c:pt>
              </c:strCache>
            </c:strRef>
          </c:cat>
          <c:val>
            <c:numRef>
              <c:f>Sheet1!$B$2:$B$5</c:f>
              <c:numCache>
                <c:formatCode>General</c:formatCode>
                <c:ptCount val="4"/>
                <c:pt idx="0">
                  <c:v>37</c:v>
                </c:pt>
                <c:pt idx="1">
                  <c:v>53</c:v>
                </c:pt>
                <c:pt idx="2">
                  <c:v>92</c:v>
                </c:pt>
                <c:pt idx="3">
                  <c:v>93</c:v>
                </c:pt>
              </c:numCache>
            </c:numRef>
          </c:val>
        </c:ser>
        <c:dLbls>
          <c:showLegendKey val="0"/>
          <c:showVal val="0"/>
          <c:showCatName val="0"/>
          <c:showSerName val="0"/>
          <c:showPercent val="0"/>
          <c:showBubbleSize val="0"/>
        </c:dLbls>
        <c:gapWidth val="150"/>
        <c:axId val="46768512"/>
        <c:axId val="46770048"/>
      </c:barChart>
      <c:catAx>
        <c:axId val="46768512"/>
        <c:scaling>
          <c:orientation val="minMax"/>
        </c:scaling>
        <c:delete val="0"/>
        <c:axPos val="l"/>
        <c:numFmt formatCode="General" sourceLinked="1"/>
        <c:majorTickMark val="out"/>
        <c:minorTickMark val="none"/>
        <c:tickLblPos val="nextTo"/>
        <c:txPr>
          <a:bodyPr/>
          <a:lstStyle/>
          <a:p>
            <a:pPr>
              <a:defRPr sz="1800"/>
            </a:pPr>
            <a:endParaRPr lang="en-US"/>
          </a:p>
        </c:txPr>
        <c:crossAx val="46770048"/>
        <c:crosses val="autoZero"/>
        <c:auto val="1"/>
        <c:lblAlgn val="ctr"/>
        <c:lblOffset val="100"/>
        <c:noMultiLvlLbl val="0"/>
      </c:catAx>
      <c:valAx>
        <c:axId val="46770048"/>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76851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Graphing calculators </c:v>
                </c:pt>
                <c:pt idx="1">
                  <c:v>Hand-held computers </c:v>
                </c:pt>
                <c:pt idx="2">
                  <c:v>Probes for collecting data </c:v>
                </c:pt>
                <c:pt idx="3">
                  <c:v>Classroom response system or “Clickers” </c:v>
                </c:pt>
                <c:pt idx="4">
                  <c:v>Microscopes </c:v>
                </c:pt>
                <c:pt idx="5">
                  <c:v>Personal computers, including laptops</c:v>
                </c:pt>
                <c:pt idx="6">
                  <c:v>Non-graphing calculators </c:v>
                </c:pt>
                <c:pt idx="7">
                  <c:v>Internet access </c:v>
                </c:pt>
              </c:strCache>
            </c:strRef>
          </c:cat>
          <c:val>
            <c:numRef>
              <c:f>Sheet1!$B$2:$B$9</c:f>
              <c:numCache>
                <c:formatCode>General</c:formatCode>
                <c:ptCount val="8"/>
                <c:pt idx="0">
                  <c:v>9</c:v>
                </c:pt>
                <c:pt idx="1">
                  <c:v>20</c:v>
                </c:pt>
                <c:pt idx="2">
                  <c:v>32</c:v>
                </c:pt>
                <c:pt idx="3">
                  <c:v>41</c:v>
                </c:pt>
                <c:pt idx="4">
                  <c:v>48</c:v>
                </c:pt>
                <c:pt idx="5">
                  <c:v>69</c:v>
                </c:pt>
                <c:pt idx="6">
                  <c:v>69</c:v>
                </c:pt>
                <c:pt idx="7">
                  <c:v>84</c:v>
                </c:pt>
              </c:numCache>
            </c:numRef>
          </c:val>
        </c:ser>
        <c:dLbls>
          <c:showLegendKey val="0"/>
          <c:showVal val="0"/>
          <c:showCatName val="0"/>
          <c:showSerName val="0"/>
          <c:showPercent val="0"/>
          <c:showBubbleSize val="0"/>
        </c:dLbls>
        <c:gapWidth val="150"/>
        <c:axId val="46844928"/>
        <c:axId val="46863104"/>
      </c:barChart>
      <c:catAx>
        <c:axId val="46844928"/>
        <c:scaling>
          <c:orientation val="minMax"/>
        </c:scaling>
        <c:delete val="0"/>
        <c:axPos val="l"/>
        <c:numFmt formatCode="General" sourceLinked="1"/>
        <c:majorTickMark val="out"/>
        <c:minorTickMark val="none"/>
        <c:tickLblPos val="nextTo"/>
        <c:txPr>
          <a:bodyPr/>
          <a:lstStyle/>
          <a:p>
            <a:pPr>
              <a:defRPr sz="1800"/>
            </a:pPr>
            <a:endParaRPr lang="en-US"/>
          </a:p>
        </c:txPr>
        <c:crossAx val="46863104"/>
        <c:crosses val="autoZero"/>
        <c:auto val="1"/>
        <c:lblAlgn val="ctr"/>
        <c:lblOffset val="100"/>
        <c:noMultiLvlLbl val="0"/>
      </c:catAx>
      <c:valAx>
        <c:axId val="46863104"/>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8449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Hand-held computers </c:v>
                </c:pt>
                <c:pt idx="1">
                  <c:v>Graphing calculators </c:v>
                </c:pt>
                <c:pt idx="2">
                  <c:v>Probes for collecting data </c:v>
                </c:pt>
                <c:pt idx="3">
                  <c:v>Classroom response system or “Clickers” </c:v>
                </c:pt>
                <c:pt idx="4">
                  <c:v>Personal computers, including laptops</c:v>
                </c:pt>
                <c:pt idx="5">
                  <c:v>Microscopes </c:v>
                </c:pt>
                <c:pt idx="6">
                  <c:v>Non-graphing calculators </c:v>
                </c:pt>
                <c:pt idx="7">
                  <c:v>Internet access </c:v>
                </c:pt>
              </c:strCache>
            </c:strRef>
          </c:cat>
          <c:val>
            <c:numRef>
              <c:f>Sheet1!$B$2:$B$9</c:f>
              <c:numCache>
                <c:formatCode>General</c:formatCode>
                <c:ptCount val="8"/>
                <c:pt idx="0">
                  <c:v>19</c:v>
                </c:pt>
                <c:pt idx="1">
                  <c:v>30</c:v>
                </c:pt>
                <c:pt idx="2">
                  <c:v>43</c:v>
                </c:pt>
                <c:pt idx="3">
                  <c:v>46</c:v>
                </c:pt>
                <c:pt idx="4">
                  <c:v>75</c:v>
                </c:pt>
                <c:pt idx="5">
                  <c:v>82</c:v>
                </c:pt>
                <c:pt idx="6">
                  <c:v>83</c:v>
                </c:pt>
                <c:pt idx="7">
                  <c:v>85</c:v>
                </c:pt>
              </c:numCache>
            </c:numRef>
          </c:val>
        </c:ser>
        <c:dLbls>
          <c:showLegendKey val="0"/>
          <c:showVal val="0"/>
          <c:showCatName val="0"/>
          <c:showSerName val="0"/>
          <c:showPercent val="0"/>
          <c:showBubbleSize val="0"/>
        </c:dLbls>
        <c:gapWidth val="150"/>
        <c:axId val="46889600"/>
        <c:axId val="57360768"/>
      </c:barChart>
      <c:catAx>
        <c:axId val="46889600"/>
        <c:scaling>
          <c:orientation val="minMax"/>
        </c:scaling>
        <c:delete val="0"/>
        <c:axPos val="l"/>
        <c:numFmt formatCode="General" sourceLinked="1"/>
        <c:majorTickMark val="out"/>
        <c:minorTickMark val="none"/>
        <c:tickLblPos val="nextTo"/>
        <c:txPr>
          <a:bodyPr/>
          <a:lstStyle/>
          <a:p>
            <a:pPr>
              <a:defRPr sz="1800"/>
            </a:pPr>
            <a:endParaRPr lang="en-US"/>
          </a:p>
        </c:txPr>
        <c:crossAx val="57360768"/>
        <c:crosses val="autoZero"/>
        <c:auto val="1"/>
        <c:lblAlgn val="ctr"/>
        <c:lblOffset val="100"/>
        <c:noMultiLvlLbl val="0"/>
      </c:catAx>
      <c:valAx>
        <c:axId val="57360768"/>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8896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Sheet1!$A$2:$A$9</c:f>
              <c:strCache>
                <c:ptCount val="8"/>
                <c:pt idx="0">
                  <c:v>Hand-held computers </c:v>
                </c:pt>
                <c:pt idx="1">
                  <c:v>Graphing calculators </c:v>
                </c:pt>
                <c:pt idx="2">
                  <c:v>Classroom response system or “Clickers” </c:v>
                </c:pt>
                <c:pt idx="3">
                  <c:v>Probes for collecting data </c:v>
                </c:pt>
                <c:pt idx="4">
                  <c:v>Non-graphing calculators </c:v>
                </c:pt>
                <c:pt idx="5">
                  <c:v>Personal computers, including laptops</c:v>
                </c:pt>
                <c:pt idx="6">
                  <c:v>Microscopes </c:v>
                </c:pt>
                <c:pt idx="7">
                  <c:v>Internet access </c:v>
                </c:pt>
              </c:strCache>
            </c:strRef>
          </c:cat>
          <c:val>
            <c:numRef>
              <c:f>Sheet1!$B$2:$B$9</c:f>
              <c:numCache>
                <c:formatCode>General</c:formatCode>
                <c:ptCount val="8"/>
                <c:pt idx="0">
                  <c:v>20</c:v>
                </c:pt>
                <c:pt idx="1">
                  <c:v>44</c:v>
                </c:pt>
                <c:pt idx="2">
                  <c:v>47</c:v>
                </c:pt>
                <c:pt idx="3">
                  <c:v>64</c:v>
                </c:pt>
                <c:pt idx="4">
                  <c:v>77</c:v>
                </c:pt>
                <c:pt idx="5">
                  <c:v>79</c:v>
                </c:pt>
                <c:pt idx="6">
                  <c:v>81</c:v>
                </c:pt>
                <c:pt idx="7">
                  <c:v>86</c:v>
                </c:pt>
              </c:numCache>
            </c:numRef>
          </c:val>
        </c:ser>
        <c:dLbls>
          <c:showLegendKey val="0"/>
          <c:showVal val="0"/>
          <c:showCatName val="0"/>
          <c:showSerName val="0"/>
          <c:showPercent val="0"/>
          <c:showBubbleSize val="0"/>
        </c:dLbls>
        <c:gapWidth val="150"/>
        <c:axId val="57399552"/>
        <c:axId val="57405440"/>
      </c:barChart>
      <c:catAx>
        <c:axId val="57399552"/>
        <c:scaling>
          <c:orientation val="minMax"/>
        </c:scaling>
        <c:delete val="0"/>
        <c:axPos val="l"/>
        <c:numFmt formatCode="General" sourceLinked="1"/>
        <c:majorTickMark val="out"/>
        <c:minorTickMark val="none"/>
        <c:tickLblPos val="nextTo"/>
        <c:txPr>
          <a:bodyPr/>
          <a:lstStyle/>
          <a:p>
            <a:pPr>
              <a:defRPr sz="1800"/>
            </a:pPr>
            <a:endParaRPr lang="en-US"/>
          </a:p>
        </c:txPr>
        <c:crossAx val="57405440"/>
        <c:crosses val="autoZero"/>
        <c:auto val="1"/>
        <c:lblAlgn val="ctr"/>
        <c:lblOffset val="100"/>
        <c:noMultiLvlLbl val="0"/>
      </c:catAx>
      <c:valAx>
        <c:axId val="57405440"/>
        <c:scaling>
          <c:orientation val="minMax"/>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573995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One textbook</c:v>
                </c:pt>
                <c:pt idx="1">
                  <c:v>Multiple textbooks</c:v>
                </c:pt>
                <c:pt idx="2">
                  <c:v>Modules (one publisher)</c:v>
                </c:pt>
                <c:pt idx="3">
                  <c:v>Modules (multiple publishers)</c:v>
                </c:pt>
                <c:pt idx="4">
                  <c:v>Mix of modules and textbooks</c:v>
                </c:pt>
                <c:pt idx="5">
                  <c:v>Non-commercial materials</c:v>
                </c:pt>
              </c:strCache>
            </c:strRef>
          </c:cat>
          <c:val>
            <c:numRef>
              <c:f>Sheet1!$B$2:$B$7</c:f>
              <c:numCache>
                <c:formatCode>General</c:formatCode>
                <c:ptCount val="6"/>
                <c:pt idx="0">
                  <c:v>26</c:v>
                </c:pt>
                <c:pt idx="1">
                  <c:v>5</c:v>
                </c:pt>
                <c:pt idx="2">
                  <c:v>12</c:v>
                </c:pt>
                <c:pt idx="3">
                  <c:v>4</c:v>
                </c:pt>
                <c:pt idx="4">
                  <c:v>22</c:v>
                </c:pt>
                <c:pt idx="5">
                  <c:v>31</c:v>
                </c:pt>
              </c:numCache>
            </c:numRef>
          </c:val>
        </c:ser>
        <c:dLbls>
          <c:showLegendKey val="0"/>
          <c:showVal val="0"/>
          <c:showCatName val="0"/>
          <c:showSerName val="0"/>
          <c:showPercent val="0"/>
          <c:showBubbleSize val="0"/>
        </c:dLbls>
        <c:gapWidth val="150"/>
        <c:axId val="8379776"/>
        <c:axId val="20907136"/>
      </c:barChart>
      <c:catAx>
        <c:axId val="8379776"/>
        <c:scaling>
          <c:orientation val="minMax"/>
        </c:scaling>
        <c:delete val="0"/>
        <c:axPos val="b"/>
        <c:majorTickMark val="out"/>
        <c:minorTickMark val="none"/>
        <c:tickLblPos val="nextTo"/>
        <c:txPr>
          <a:bodyPr/>
          <a:lstStyle/>
          <a:p>
            <a:pPr>
              <a:defRPr sz="1600"/>
            </a:pPr>
            <a:endParaRPr lang="en-US"/>
          </a:p>
        </c:txPr>
        <c:crossAx val="20907136"/>
        <c:crosses val="autoZero"/>
        <c:auto val="1"/>
        <c:lblAlgn val="ctr"/>
        <c:lblOffset val="100"/>
        <c:noMultiLvlLbl val="0"/>
      </c:catAx>
      <c:valAx>
        <c:axId val="20907136"/>
        <c:scaling>
          <c:orientation val="minMax"/>
          <c:max val="100"/>
        </c:scaling>
        <c:delete val="0"/>
        <c:axPos val="l"/>
        <c:title>
          <c:tx>
            <c:rich>
              <a:bodyPr rot="-5400000" vert="horz"/>
              <a:lstStyle/>
              <a:p>
                <a:pPr>
                  <a:defRPr/>
                </a:pPr>
                <a:r>
                  <a:rPr lang="en-US"/>
                  <a:t>Percent of Classes</a:t>
                </a:r>
              </a:p>
            </c:rich>
          </c:tx>
          <c:overlay val="0"/>
        </c:title>
        <c:numFmt formatCode="General" sourceLinked="1"/>
        <c:majorTickMark val="out"/>
        <c:minorTickMark val="none"/>
        <c:tickLblPos val="nextTo"/>
        <c:crossAx val="83797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Mostly Low Achievers</c:v>
                </c:pt>
              </c:strCache>
            </c:strRef>
          </c:tx>
          <c:invertIfNegative val="0"/>
          <c:dLbls>
            <c:showLegendKey val="0"/>
            <c:showVal val="1"/>
            <c:showCatName val="0"/>
            <c:showSerName val="0"/>
            <c:showPercent val="0"/>
            <c:showBubbleSize val="0"/>
            <c:showLeaderLines val="0"/>
          </c:dLbls>
          <c:cat>
            <c:strRef>
              <c:f>Sheet1!$A$2:$A$5</c:f>
              <c:strCache>
                <c:ptCount val="4"/>
                <c:pt idx="0">
                  <c:v>Graphing calculators</c:v>
                </c:pt>
                <c:pt idx="1">
                  <c:v>Non-graphing calculators</c:v>
                </c:pt>
                <c:pt idx="2">
                  <c:v>Probes for collecting data</c:v>
                </c:pt>
                <c:pt idx="3">
                  <c:v>Microscopes</c:v>
                </c:pt>
              </c:strCache>
            </c:strRef>
          </c:cat>
          <c:val>
            <c:numRef>
              <c:f>Sheet1!$B$2:$B$5</c:f>
              <c:numCache>
                <c:formatCode>General</c:formatCode>
                <c:ptCount val="4"/>
                <c:pt idx="0">
                  <c:v>18</c:v>
                </c:pt>
                <c:pt idx="1">
                  <c:v>61</c:v>
                </c:pt>
                <c:pt idx="2">
                  <c:v>34</c:v>
                </c:pt>
                <c:pt idx="3">
                  <c:v>59</c:v>
                </c:pt>
              </c:numCache>
            </c:numRef>
          </c:val>
        </c:ser>
        <c:ser>
          <c:idx val="1"/>
          <c:order val="1"/>
          <c:tx>
            <c:strRef>
              <c:f>Sheet1!$C$1</c:f>
              <c:strCache>
                <c:ptCount val="1"/>
                <c:pt idx="0">
                  <c:v>Average/Mixed Achievers</c:v>
                </c:pt>
              </c:strCache>
            </c:strRef>
          </c:tx>
          <c:invertIfNegative val="0"/>
          <c:dLbls>
            <c:showLegendKey val="0"/>
            <c:showVal val="1"/>
            <c:showCatName val="0"/>
            <c:showSerName val="0"/>
            <c:showPercent val="0"/>
            <c:showBubbleSize val="0"/>
            <c:showLeaderLines val="0"/>
          </c:dLbls>
          <c:cat>
            <c:strRef>
              <c:f>Sheet1!$A$2:$A$5</c:f>
              <c:strCache>
                <c:ptCount val="4"/>
                <c:pt idx="0">
                  <c:v>Graphing calculators</c:v>
                </c:pt>
                <c:pt idx="1">
                  <c:v>Non-graphing calculators</c:v>
                </c:pt>
                <c:pt idx="2">
                  <c:v>Probes for collecting data</c:v>
                </c:pt>
                <c:pt idx="3">
                  <c:v>Microscopes</c:v>
                </c:pt>
              </c:strCache>
            </c:strRef>
          </c:cat>
          <c:val>
            <c:numRef>
              <c:f>Sheet1!$C$2:$C$5</c:f>
              <c:numCache>
                <c:formatCode>General</c:formatCode>
                <c:ptCount val="4"/>
                <c:pt idx="0">
                  <c:v>23</c:v>
                </c:pt>
                <c:pt idx="1">
                  <c:v>77</c:v>
                </c:pt>
                <c:pt idx="2">
                  <c:v>43</c:v>
                </c:pt>
                <c:pt idx="3">
                  <c:v>63</c:v>
                </c:pt>
              </c:numCache>
            </c:numRef>
          </c:val>
        </c:ser>
        <c:ser>
          <c:idx val="2"/>
          <c:order val="2"/>
          <c:tx>
            <c:strRef>
              <c:f>Sheet1!$D$1</c:f>
              <c:strCache>
                <c:ptCount val="1"/>
                <c:pt idx="0">
                  <c:v>Mostly High Achievers</c:v>
                </c:pt>
              </c:strCache>
            </c:strRef>
          </c:tx>
          <c:invertIfNegative val="0"/>
          <c:dLbls>
            <c:showLegendKey val="0"/>
            <c:showVal val="1"/>
            <c:showCatName val="0"/>
            <c:showSerName val="0"/>
            <c:showPercent val="0"/>
            <c:showBubbleSize val="0"/>
            <c:showLeaderLines val="0"/>
          </c:dLbls>
          <c:cat>
            <c:strRef>
              <c:f>Sheet1!$A$2:$A$5</c:f>
              <c:strCache>
                <c:ptCount val="4"/>
                <c:pt idx="0">
                  <c:v>Graphing calculators</c:v>
                </c:pt>
                <c:pt idx="1">
                  <c:v>Non-graphing calculators</c:v>
                </c:pt>
                <c:pt idx="2">
                  <c:v>Probes for collecting data</c:v>
                </c:pt>
                <c:pt idx="3">
                  <c:v>Microscopes</c:v>
                </c:pt>
              </c:strCache>
            </c:strRef>
          </c:cat>
          <c:val>
            <c:numRef>
              <c:f>Sheet1!$D$2:$D$5</c:f>
              <c:numCache>
                <c:formatCode>General</c:formatCode>
                <c:ptCount val="4"/>
                <c:pt idx="0">
                  <c:v>39</c:v>
                </c:pt>
                <c:pt idx="1">
                  <c:v>79</c:v>
                </c:pt>
                <c:pt idx="2">
                  <c:v>58</c:v>
                </c:pt>
                <c:pt idx="3">
                  <c:v>82</c:v>
                </c:pt>
              </c:numCache>
            </c:numRef>
          </c:val>
        </c:ser>
        <c:dLbls>
          <c:showLegendKey val="0"/>
          <c:showVal val="0"/>
          <c:showCatName val="0"/>
          <c:showSerName val="0"/>
          <c:showPercent val="0"/>
          <c:showBubbleSize val="0"/>
        </c:dLbls>
        <c:gapWidth val="150"/>
        <c:axId val="57660544"/>
        <c:axId val="57662080"/>
      </c:barChart>
      <c:catAx>
        <c:axId val="57660544"/>
        <c:scaling>
          <c:orientation val="minMax"/>
        </c:scaling>
        <c:delete val="0"/>
        <c:axPos val="b"/>
        <c:numFmt formatCode="General" sourceLinked="1"/>
        <c:majorTickMark val="out"/>
        <c:minorTickMark val="none"/>
        <c:tickLblPos val="nextTo"/>
        <c:txPr>
          <a:bodyPr/>
          <a:lstStyle/>
          <a:p>
            <a:pPr>
              <a:defRPr sz="1800"/>
            </a:pPr>
            <a:endParaRPr lang="en-US"/>
          </a:p>
        </c:txPr>
        <c:crossAx val="57662080"/>
        <c:crosses val="autoZero"/>
        <c:auto val="1"/>
        <c:lblAlgn val="ctr"/>
        <c:lblOffset val="100"/>
        <c:noMultiLvlLbl val="0"/>
      </c:catAx>
      <c:valAx>
        <c:axId val="57662080"/>
        <c:scaling>
          <c:orientation val="minMax"/>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5766054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Equipment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"$"#,##0.00</c:formatCode>
                <c:ptCount val="3"/>
                <c:pt idx="0">
                  <c:v>0.26</c:v>
                </c:pt>
                <c:pt idx="1">
                  <c:v>0.71</c:v>
                </c:pt>
                <c:pt idx="2">
                  <c:v>2.06</c:v>
                </c:pt>
              </c:numCache>
            </c:numRef>
          </c:val>
        </c:ser>
        <c:ser>
          <c:idx val="1"/>
          <c:order val="1"/>
          <c:tx>
            <c:strRef>
              <c:f>Sheet1!$C$1</c:f>
              <c:strCache>
                <c:ptCount val="1"/>
                <c:pt idx="0">
                  <c:v>Consumable Supplies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"$"#,##0.00</c:formatCode>
                <c:ptCount val="3"/>
                <c:pt idx="0">
                  <c:v>0.95</c:v>
                </c:pt>
                <c:pt idx="1">
                  <c:v>1.45</c:v>
                </c:pt>
                <c:pt idx="2">
                  <c:v>3.44</c:v>
                </c:pt>
              </c:numCache>
            </c:numRef>
          </c:val>
        </c:ser>
        <c:ser>
          <c:idx val="2"/>
          <c:order val="2"/>
          <c:tx>
            <c:strRef>
              <c:f>Sheet1!$D$1</c:f>
              <c:strCache>
                <c:ptCount val="1"/>
                <c:pt idx="0">
                  <c:v>Total</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"$"#,##0.00</c:formatCode>
                <c:ptCount val="3"/>
                <c:pt idx="0">
                  <c:v>1.55</c:v>
                </c:pt>
                <c:pt idx="1">
                  <c:v>3.13</c:v>
                </c:pt>
                <c:pt idx="2">
                  <c:v>6.11</c:v>
                </c:pt>
              </c:numCache>
            </c:numRef>
          </c:val>
        </c:ser>
        <c:dLbls>
          <c:showLegendKey val="0"/>
          <c:showVal val="0"/>
          <c:showCatName val="0"/>
          <c:showSerName val="0"/>
          <c:showPercent val="0"/>
          <c:showBubbleSize val="0"/>
        </c:dLbls>
        <c:gapWidth val="81"/>
        <c:axId val="96821248"/>
        <c:axId val="96822784"/>
      </c:barChart>
      <c:catAx>
        <c:axId val="96821248"/>
        <c:scaling>
          <c:orientation val="minMax"/>
        </c:scaling>
        <c:delete val="0"/>
        <c:axPos val="b"/>
        <c:numFmt formatCode="General" sourceLinked="1"/>
        <c:majorTickMark val="out"/>
        <c:minorTickMark val="none"/>
        <c:tickLblPos val="nextTo"/>
        <c:txPr>
          <a:bodyPr/>
          <a:lstStyle/>
          <a:p>
            <a:pPr>
              <a:defRPr sz="1800"/>
            </a:pPr>
            <a:endParaRPr lang="en-US"/>
          </a:p>
        </c:txPr>
        <c:crossAx val="96822784"/>
        <c:crosses val="autoZero"/>
        <c:auto val="1"/>
        <c:lblAlgn val="ctr"/>
        <c:lblOffset val="100"/>
        <c:noMultiLvlLbl val="0"/>
      </c:catAx>
      <c:valAx>
        <c:axId val="96822784"/>
        <c:scaling>
          <c:orientation val="minMax"/>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96821248"/>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"$"#,##0.00</c:formatCode>
                <c:ptCount val="4"/>
                <c:pt idx="0">
                  <c:v>3.56</c:v>
                </c:pt>
                <c:pt idx="1">
                  <c:v>1.85</c:v>
                </c:pt>
                <c:pt idx="2">
                  <c:v>2.4700000000000002</c:v>
                </c:pt>
                <c:pt idx="3">
                  <c:v>1.54</c:v>
                </c:pt>
              </c:numCache>
            </c:numRef>
          </c:val>
        </c:ser>
        <c:dLbls>
          <c:showLegendKey val="0"/>
          <c:showVal val="0"/>
          <c:showCatName val="0"/>
          <c:showSerName val="0"/>
          <c:showPercent val="0"/>
          <c:showBubbleSize val="0"/>
        </c:dLbls>
        <c:gapWidth val="151"/>
        <c:axId val="98129792"/>
        <c:axId val="98131968"/>
      </c:barChart>
      <c:catAx>
        <c:axId val="98129792"/>
        <c:scaling>
          <c:orientation val="minMax"/>
        </c:scaling>
        <c:delete val="0"/>
        <c:axPos val="b"/>
        <c:title>
          <c:tx>
            <c:rich>
              <a:bodyPr/>
              <a:lstStyle/>
              <a:p>
                <a:pPr algn="ctr">
                  <a:defRPr/>
                </a:pPr>
                <a:r>
                  <a:rPr lang="en-US" sz="1800" b="1" i="0" baseline="0" dirty="0" smtClean="0">
                    <a:effectLst/>
                  </a:rPr>
                  <a:t>Quartile of Schools Based on Percentage of Students Eligible for Free/Reduced-Price Lunch</a:t>
                </a:r>
                <a:endParaRPr lang="en-US" dirty="0">
                  <a:effectLst/>
                </a:endParaRPr>
              </a:p>
            </c:rich>
          </c:tx>
          <c:layout/>
          <c:overlay val="0"/>
        </c:title>
        <c:numFmt formatCode="General" sourceLinked="1"/>
        <c:majorTickMark val="out"/>
        <c:minorTickMark val="none"/>
        <c:tickLblPos val="nextTo"/>
        <c:txPr>
          <a:bodyPr/>
          <a:lstStyle/>
          <a:p>
            <a:pPr>
              <a:defRPr sz="1800"/>
            </a:pPr>
            <a:endParaRPr lang="en-US"/>
          </a:p>
        </c:txPr>
        <c:crossAx val="98131968"/>
        <c:crosses val="autoZero"/>
        <c:auto val="1"/>
        <c:lblAlgn val="ctr"/>
        <c:lblOffset val="100"/>
        <c:noMultiLvlLbl val="0"/>
      </c:catAx>
      <c:valAx>
        <c:axId val="98131968"/>
        <c:scaling>
          <c:orientation val="minMax"/>
          <c:max val="5"/>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98129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Sheet1!$A$2:$A$5</c:f>
              <c:strCache>
                <c:ptCount val="4"/>
                <c:pt idx="0">
                  <c:v>Smallest Schools</c:v>
                </c:pt>
                <c:pt idx="1">
                  <c:v>Second Group</c:v>
                </c:pt>
                <c:pt idx="2">
                  <c:v>Third Group</c:v>
                </c:pt>
                <c:pt idx="3">
                  <c:v>Largest Schools</c:v>
                </c:pt>
              </c:strCache>
            </c:strRef>
          </c:cat>
          <c:val>
            <c:numRef>
              <c:f>Sheet1!$B$2:$B$5</c:f>
              <c:numCache>
                <c:formatCode>"$"#,##0.00</c:formatCode>
                <c:ptCount val="4"/>
                <c:pt idx="0">
                  <c:v>3.94</c:v>
                </c:pt>
                <c:pt idx="1">
                  <c:v>1.96</c:v>
                </c:pt>
                <c:pt idx="2">
                  <c:v>1.82</c:v>
                </c:pt>
                <c:pt idx="3">
                  <c:v>2.04</c:v>
                </c:pt>
              </c:numCache>
            </c:numRef>
          </c:val>
        </c:ser>
        <c:dLbls>
          <c:showLegendKey val="0"/>
          <c:showVal val="0"/>
          <c:showCatName val="0"/>
          <c:showSerName val="0"/>
          <c:showPercent val="0"/>
          <c:showBubbleSize val="0"/>
        </c:dLbls>
        <c:gapWidth val="151"/>
        <c:axId val="98777344"/>
        <c:axId val="98783616"/>
      </c:barChart>
      <c:catAx>
        <c:axId val="98777344"/>
        <c:scaling>
          <c:orientation val="minMax"/>
        </c:scaling>
        <c:delete val="0"/>
        <c:axPos val="b"/>
        <c:title>
          <c:tx>
            <c:rich>
              <a:bodyPr/>
              <a:lstStyle/>
              <a:p>
                <a:pPr>
                  <a:defRPr/>
                </a:pPr>
                <a:r>
                  <a:rPr lang="en-US" sz="1800" b="1" i="0" baseline="0" dirty="0" smtClean="0">
                    <a:effectLst/>
                    <a:latin typeface="+mn-lt"/>
                  </a:rPr>
                  <a:t>Quartile of Schools Based on School Size</a:t>
                </a:r>
                <a:endParaRPr lang="en-US" dirty="0">
                  <a:effectLst/>
                  <a:latin typeface="+mn-lt"/>
                </a:endParaRPr>
              </a:p>
            </c:rich>
          </c:tx>
          <c:layout/>
          <c:overlay val="0"/>
        </c:title>
        <c:numFmt formatCode="General" sourceLinked="1"/>
        <c:majorTickMark val="out"/>
        <c:minorTickMark val="none"/>
        <c:tickLblPos val="nextTo"/>
        <c:txPr>
          <a:bodyPr/>
          <a:lstStyle/>
          <a:p>
            <a:pPr>
              <a:defRPr sz="1800"/>
            </a:pPr>
            <a:endParaRPr lang="en-US"/>
          </a:p>
        </c:txPr>
        <c:crossAx val="98783616"/>
        <c:crosses val="autoZero"/>
        <c:auto val="1"/>
        <c:lblAlgn val="ctr"/>
        <c:lblOffset val="100"/>
        <c:noMultiLvlLbl val="0"/>
      </c:catAx>
      <c:valAx>
        <c:axId val="98783616"/>
        <c:scaling>
          <c:orientation val="minMax"/>
          <c:max val="5"/>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987773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Sheet1!$A$2:$A$4</c:f>
              <c:strCache>
                <c:ptCount val="3"/>
                <c:pt idx="0">
                  <c:v>Rural</c:v>
                </c:pt>
                <c:pt idx="1">
                  <c:v>Suburban</c:v>
                </c:pt>
                <c:pt idx="2">
                  <c:v>Urban</c:v>
                </c:pt>
              </c:strCache>
            </c:strRef>
          </c:cat>
          <c:val>
            <c:numRef>
              <c:f>Sheet1!$B$2:$B$4</c:f>
              <c:numCache>
                <c:formatCode>"$"#,##0.00</c:formatCode>
                <c:ptCount val="3"/>
                <c:pt idx="0">
                  <c:v>3.78</c:v>
                </c:pt>
                <c:pt idx="1">
                  <c:v>2.4900000000000002</c:v>
                </c:pt>
                <c:pt idx="2">
                  <c:v>1.91</c:v>
                </c:pt>
              </c:numCache>
            </c:numRef>
          </c:val>
        </c:ser>
        <c:dLbls>
          <c:showLegendKey val="0"/>
          <c:showVal val="0"/>
          <c:showCatName val="0"/>
          <c:showSerName val="0"/>
          <c:showPercent val="0"/>
          <c:showBubbleSize val="0"/>
        </c:dLbls>
        <c:gapWidth val="151"/>
        <c:axId val="98212096"/>
        <c:axId val="98214272"/>
      </c:barChart>
      <c:catAx>
        <c:axId val="98212096"/>
        <c:scaling>
          <c:orientation val="minMax"/>
        </c:scaling>
        <c:delete val="0"/>
        <c:axPos val="b"/>
        <c:title>
          <c:tx>
            <c:rich>
              <a:bodyPr/>
              <a:lstStyle/>
              <a:p>
                <a:pPr>
                  <a:defRPr/>
                </a:pPr>
                <a:r>
                  <a:rPr lang="en-US" dirty="0" smtClean="0"/>
                  <a:t>Community Type</a:t>
                </a:r>
                <a:endParaRPr lang="en-US" dirty="0"/>
              </a:p>
            </c:rich>
          </c:tx>
          <c:layout/>
          <c:overlay val="0"/>
        </c:title>
        <c:numFmt formatCode="General" sourceLinked="1"/>
        <c:majorTickMark val="out"/>
        <c:minorTickMark val="none"/>
        <c:tickLblPos val="nextTo"/>
        <c:txPr>
          <a:bodyPr/>
          <a:lstStyle/>
          <a:p>
            <a:pPr>
              <a:defRPr sz="1800"/>
            </a:pPr>
            <a:endParaRPr lang="en-US"/>
          </a:p>
        </c:txPr>
        <c:crossAx val="98214272"/>
        <c:crosses val="autoZero"/>
        <c:auto val="1"/>
        <c:lblAlgn val="ctr"/>
        <c:lblOffset val="100"/>
        <c:noMultiLvlLbl val="0"/>
      </c:catAx>
      <c:valAx>
        <c:axId val="98214272"/>
        <c:scaling>
          <c:orientation val="minMax"/>
          <c:max val="5"/>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982120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Sheet1!$A$2:$A$5</c:f>
              <c:strCache>
                <c:ptCount val="4"/>
                <c:pt idx="0">
                  <c:v>Midwest</c:v>
                </c:pt>
                <c:pt idx="1">
                  <c:v>Northeast</c:v>
                </c:pt>
                <c:pt idx="2">
                  <c:v>South</c:v>
                </c:pt>
                <c:pt idx="3">
                  <c:v>West</c:v>
                </c:pt>
              </c:strCache>
            </c:strRef>
          </c:cat>
          <c:val>
            <c:numRef>
              <c:f>Sheet1!$B$2:$B$5</c:f>
              <c:numCache>
                <c:formatCode>"$"#,##0.00</c:formatCode>
                <c:ptCount val="4"/>
                <c:pt idx="0">
                  <c:v>3.18</c:v>
                </c:pt>
                <c:pt idx="1">
                  <c:v>4.1500000000000004</c:v>
                </c:pt>
                <c:pt idx="2">
                  <c:v>2.42</c:v>
                </c:pt>
                <c:pt idx="3">
                  <c:v>1.45</c:v>
                </c:pt>
              </c:numCache>
            </c:numRef>
          </c:val>
        </c:ser>
        <c:dLbls>
          <c:showLegendKey val="0"/>
          <c:showVal val="0"/>
          <c:showCatName val="0"/>
          <c:showSerName val="0"/>
          <c:showPercent val="0"/>
          <c:showBubbleSize val="0"/>
        </c:dLbls>
        <c:gapWidth val="151"/>
        <c:axId val="96737920"/>
        <c:axId val="96781824"/>
      </c:barChart>
      <c:catAx>
        <c:axId val="96737920"/>
        <c:scaling>
          <c:orientation val="minMax"/>
        </c:scaling>
        <c:delete val="0"/>
        <c:axPos val="b"/>
        <c:title>
          <c:tx>
            <c:rich>
              <a:bodyPr/>
              <a:lstStyle/>
              <a:p>
                <a:pPr>
                  <a:defRPr/>
                </a:pPr>
                <a:r>
                  <a:rPr lang="en-US" dirty="0" smtClean="0"/>
                  <a:t>Region</a:t>
                </a:r>
                <a:endParaRPr lang="en-US" dirty="0"/>
              </a:p>
            </c:rich>
          </c:tx>
          <c:layout/>
          <c:overlay val="0"/>
        </c:title>
        <c:numFmt formatCode="General" sourceLinked="1"/>
        <c:majorTickMark val="out"/>
        <c:minorTickMark val="none"/>
        <c:tickLblPos val="nextTo"/>
        <c:txPr>
          <a:bodyPr/>
          <a:lstStyle/>
          <a:p>
            <a:pPr>
              <a:defRPr sz="1800"/>
            </a:pPr>
            <a:endParaRPr lang="en-US"/>
          </a:p>
        </c:txPr>
        <c:crossAx val="96781824"/>
        <c:crosses val="autoZero"/>
        <c:auto val="1"/>
        <c:lblAlgn val="ctr"/>
        <c:lblOffset val="100"/>
        <c:noMultiLvlLbl val="0"/>
      </c:catAx>
      <c:valAx>
        <c:axId val="96781824"/>
        <c:scaling>
          <c:orientation val="minMax"/>
          <c:max val="5"/>
        </c:scaling>
        <c:delete val="0"/>
        <c:axPos val="l"/>
        <c:title>
          <c:tx>
            <c:rich>
              <a:bodyPr rot="-5400000" vert="horz"/>
              <a:lstStyle/>
              <a:p>
                <a:pPr>
                  <a:defRPr/>
                </a:pPr>
                <a:r>
                  <a:rPr lang="en-US" dirty="0" smtClean="0"/>
                  <a:t>Median</a:t>
                </a:r>
                <a:r>
                  <a:rPr lang="en-US" baseline="0" dirty="0" smtClean="0"/>
                  <a:t> Amount</a:t>
                </a:r>
                <a:endParaRPr lang="en-US" dirty="0"/>
              </a:p>
            </c:rich>
          </c:tx>
          <c:layout/>
          <c:overlay val="0"/>
        </c:title>
        <c:numFmt formatCode="&quot;$&quot;#,##0.00" sourceLinked="1"/>
        <c:majorTickMark val="out"/>
        <c:minorTickMark val="none"/>
        <c:tickLblPos val="nextTo"/>
        <c:crossAx val="967379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Facilities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31</c:v>
                </c:pt>
                <c:pt idx="1">
                  <c:v>57</c:v>
                </c:pt>
                <c:pt idx="2">
                  <c:v>71</c:v>
                </c:pt>
              </c:numCache>
            </c:numRef>
          </c:val>
        </c:ser>
        <c:ser>
          <c:idx val="1"/>
          <c:order val="1"/>
          <c:tx>
            <c:strRef>
              <c:f>Sheet1!$C$1</c:f>
              <c:strCache>
                <c:ptCount val="1"/>
                <c:pt idx="0">
                  <c:v>Equipment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37</c:v>
                </c:pt>
                <c:pt idx="1">
                  <c:v>47</c:v>
                </c:pt>
                <c:pt idx="2">
                  <c:v>60</c:v>
                </c:pt>
              </c:numCache>
            </c:numRef>
          </c:val>
        </c:ser>
        <c:ser>
          <c:idx val="2"/>
          <c:order val="2"/>
          <c:tx>
            <c:strRef>
              <c:f>Sheet1!$D$1</c:f>
              <c:strCache>
                <c:ptCount val="1"/>
                <c:pt idx="0">
                  <c:v>Consumable supplies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34</c:v>
                </c:pt>
                <c:pt idx="1">
                  <c:v>39</c:v>
                </c:pt>
                <c:pt idx="2">
                  <c:v>59</c:v>
                </c:pt>
              </c:numCache>
            </c:numRef>
          </c:val>
        </c:ser>
        <c:ser>
          <c:idx val="3"/>
          <c:order val="3"/>
          <c:tx>
            <c:strRef>
              <c:f>Sheet1!$E$1</c:f>
              <c:strCache>
                <c:ptCount val="1"/>
                <c:pt idx="0">
                  <c:v>Instructional technology</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34</c:v>
                </c:pt>
                <c:pt idx="1">
                  <c:v>37</c:v>
                </c:pt>
                <c:pt idx="2">
                  <c:v>48</c:v>
                </c:pt>
              </c:numCache>
            </c:numRef>
          </c:val>
        </c:ser>
        <c:dLbls>
          <c:showLegendKey val="0"/>
          <c:showVal val="0"/>
          <c:showCatName val="0"/>
          <c:showSerName val="0"/>
          <c:showPercent val="0"/>
          <c:showBubbleSize val="0"/>
        </c:dLbls>
        <c:gapWidth val="150"/>
        <c:axId val="103547648"/>
        <c:axId val="103549952"/>
      </c:barChart>
      <c:catAx>
        <c:axId val="103547648"/>
        <c:scaling>
          <c:orientation val="minMax"/>
        </c:scaling>
        <c:delete val="0"/>
        <c:axPos val="b"/>
        <c:numFmt formatCode="General" sourceLinked="1"/>
        <c:majorTickMark val="out"/>
        <c:minorTickMark val="none"/>
        <c:tickLblPos val="nextTo"/>
        <c:txPr>
          <a:bodyPr/>
          <a:lstStyle/>
          <a:p>
            <a:pPr>
              <a:defRPr sz="1800"/>
            </a:pPr>
            <a:endParaRPr lang="en-US"/>
          </a:p>
        </c:txPr>
        <c:crossAx val="103549952"/>
        <c:crosses val="autoZero"/>
        <c:auto val="1"/>
        <c:lblAlgn val="ctr"/>
        <c:lblOffset val="100"/>
        <c:noMultiLvlLbl val="0"/>
      </c:catAx>
      <c:valAx>
        <c:axId val="103549952"/>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103547648"/>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Mean Score</c:v>
                </c:pt>
              </c:strCache>
            </c:strRef>
          </c:tx>
          <c:invertIfNegative val="0"/>
          <c:dLbls>
            <c:showLegendKey val="0"/>
            <c:showVal val="1"/>
            <c:showCatName val="0"/>
            <c:showSerName val="0"/>
            <c:showPercent val="0"/>
            <c:showBubbleSize val="0"/>
            <c:showLeaderLines val="0"/>
          </c:dLbls>
          <c:cat>
            <c:strRef>
              <c:f>Sheet1!$A$2:$A$4</c:f>
              <c:strCache>
                <c:ptCount val="3"/>
                <c:pt idx="0">
                  <c:v>Mostly Low Achievers</c:v>
                </c:pt>
                <c:pt idx="1">
                  <c:v>Average/Mixed Achievers</c:v>
                </c:pt>
                <c:pt idx="2">
                  <c:v>Mostly High Achievers</c:v>
                </c:pt>
              </c:strCache>
            </c:strRef>
          </c:cat>
          <c:val>
            <c:numRef>
              <c:f>Sheet1!$B$2:$B$4</c:f>
              <c:numCache>
                <c:formatCode>General</c:formatCode>
                <c:ptCount val="3"/>
                <c:pt idx="0">
                  <c:v>47</c:v>
                </c:pt>
                <c:pt idx="1">
                  <c:v>56</c:v>
                </c:pt>
                <c:pt idx="2">
                  <c:v>69</c:v>
                </c:pt>
              </c:numCache>
            </c:numRef>
          </c:val>
        </c:ser>
        <c:dLbls>
          <c:showLegendKey val="0"/>
          <c:showVal val="0"/>
          <c:showCatName val="0"/>
          <c:showSerName val="0"/>
          <c:showPercent val="0"/>
          <c:showBubbleSize val="0"/>
        </c:dLbls>
        <c:gapWidth val="150"/>
        <c:axId val="103550976"/>
        <c:axId val="103552896"/>
      </c:barChart>
      <c:catAx>
        <c:axId val="103550976"/>
        <c:scaling>
          <c:orientation val="minMax"/>
        </c:scaling>
        <c:delete val="0"/>
        <c:axPos val="b"/>
        <c:title>
          <c:tx>
            <c:rich>
              <a:bodyPr/>
              <a:lstStyle/>
              <a:p>
                <a:pPr>
                  <a:defRPr/>
                </a:pPr>
                <a:r>
                  <a:rPr lang="en-US" dirty="0" smtClean="0"/>
                  <a:t>Prior Achievement Level of Class</a:t>
                </a:r>
                <a:endParaRPr lang="en-US" dirty="0"/>
              </a:p>
            </c:rich>
          </c:tx>
          <c:layout/>
          <c:overlay val="0"/>
        </c:title>
        <c:numFmt formatCode="General" sourceLinked="1"/>
        <c:majorTickMark val="out"/>
        <c:minorTickMark val="none"/>
        <c:tickLblPos val="nextTo"/>
        <c:txPr>
          <a:bodyPr/>
          <a:lstStyle/>
          <a:p>
            <a:pPr>
              <a:defRPr sz="1800"/>
            </a:pPr>
            <a:endParaRPr lang="en-US"/>
          </a:p>
        </c:txPr>
        <c:crossAx val="103552896"/>
        <c:crosses val="autoZero"/>
        <c:auto val="1"/>
        <c:lblAlgn val="ctr"/>
        <c:lblOffset val="100"/>
        <c:noMultiLvlLbl val="0"/>
      </c:catAx>
      <c:valAx>
        <c:axId val="103552896"/>
        <c:scaling>
          <c:orientation val="minMax"/>
          <c:max val="100"/>
        </c:scaling>
        <c:delete val="0"/>
        <c:axPos val="l"/>
        <c:title>
          <c:tx>
            <c:rich>
              <a:bodyPr rot="-5400000" vert="horz"/>
              <a:lstStyle/>
              <a:p>
                <a:pPr>
                  <a:defRPr/>
                </a:pPr>
                <a:r>
                  <a:rPr lang="en-US" dirty="0" smtClean="0"/>
                  <a:t>Class Mean Score</a:t>
                </a:r>
                <a:endParaRPr lang="en-US" dirty="0"/>
              </a:p>
            </c:rich>
          </c:tx>
          <c:layout/>
          <c:overlay val="0"/>
        </c:title>
        <c:numFmt formatCode="General" sourceLinked="1"/>
        <c:majorTickMark val="out"/>
        <c:minorTickMark val="none"/>
        <c:tickLblPos val="nextTo"/>
        <c:crossAx val="1035509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Mean Score</c:v>
                </c:pt>
              </c:strCache>
            </c:strRef>
          </c:tx>
          <c:invertIfNegative val="0"/>
          <c:dLbls>
            <c:showLegendKey val="0"/>
            <c:showVal val="1"/>
            <c:showCatName val="0"/>
            <c:showSerName val="0"/>
            <c:showPercent val="0"/>
            <c:showBubbleSize val="0"/>
            <c:showLeaderLines val="0"/>
          </c:dLbls>
          <c:cat>
            <c:strRef>
              <c:f>Sheet1!$A$2:$A$5</c:f>
              <c:strCache>
                <c:ptCount val="4"/>
                <c:pt idx="0">
                  <c:v>Lowest % Underrepresented</c:v>
                </c:pt>
                <c:pt idx="1">
                  <c:v>Second Quartile</c:v>
                </c:pt>
                <c:pt idx="2">
                  <c:v>Third Quartile</c:v>
                </c:pt>
                <c:pt idx="3">
                  <c:v>Highest % Underrepresented</c:v>
                </c:pt>
              </c:strCache>
            </c:strRef>
          </c:cat>
          <c:val>
            <c:numRef>
              <c:f>Sheet1!$B$2:$B$5</c:f>
              <c:numCache>
                <c:formatCode>General</c:formatCode>
                <c:ptCount val="4"/>
                <c:pt idx="0">
                  <c:v>60</c:v>
                </c:pt>
                <c:pt idx="1">
                  <c:v>59</c:v>
                </c:pt>
                <c:pt idx="2">
                  <c:v>58</c:v>
                </c:pt>
                <c:pt idx="3">
                  <c:v>50</c:v>
                </c:pt>
              </c:numCache>
            </c:numRef>
          </c:val>
        </c:ser>
        <c:dLbls>
          <c:showLegendKey val="0"/>
          <c:showVal val="0"/>
          <c:showCatName val="0"/>
          <c:showSerName val="0"/>
          <c:showPercent val="0"/>
          <c:showBubbleSize val="0"/>
        </c:dLbls>
        <c:gapWidth val="150"/>
        <c:axId val="103620608"/>
        <c:axId val="103622528"/>
      </c:barChart>
      <c:catAx>
        <c:axId val="103620608"/>
        <c:scaling>
          <c:orientation val="minMax"/>
        </c:scaling>
        <c:delete val="0"/>
        <c:axPos val="b"/>
        <c:title>
          <c:tx>
            <c:rich>
              <a:bodyPr/>
              <a:lstStyle/>
              <a:p>
                <a:pPr>
                  <a:defRPr/>
                </a:pPr>
                <a:r>
                  <a:rPr lang="en-US" sz="1800" b="1" i="0" baseline="0" dirty="0" smtClean="0">
                    <a:effectLst/>
                  </a:rPr>
                  <a:t>Quartiles of Classes Based on Percentage of Historically Underrepresented Students in Class</a:t>
                </a:r>
                <a:endParaRPr lang="en-US" dirty="0">
                  <a:effectLst/>
                </a:endParaRPr>
              </a:p>
            </c:rich>
          </c:tx>
          <c:layout/>
          <c:overlay val="0"/>
        </c:title>
        <c:numFmt formatCode="General" sourceLinked="1"/>
        <c:majorTickMark val="out"/>
        <c:minorTickMark val="none"/>
        <c:tickLblPos val="nextTo"/>
        <c:txPr>
          <a:bodyPr/>
          <a:lstStyle/>
          <a:p>
            <a:pPr>
              <a:defRPr sz="1800"/>
            </a:pPr>
            <a:endParaRPr lang="en-US"/>
          </a:p>
        </c:txPr>
        <c:crossAx val="103622528"/>
        <c:crosses val="autoZero"/>
        <c:auto val="1"/>
        <c:lblAlgn val="ctr"/>
        <c:lblOffset val="100"/>
        <c:noMultiLvlLbl val="0"/>
      </c:catAx>
      <c:valAx>
        <c:axId val="103622528"/>
        <c:scaling>
          <c:orientation val="minMax"/>
          <c:max val="100"/>
          <c:min val="0"/>
        </c:scaling>
        <c:delete val="0"/>
        <c:axPos val="l"/>
        <c:title>
          <c:tx>
            <c:rich>
              <a:bodyPr rot="-5400000" vert="horz"/>
              <a:lstStyle/>
              <a:p>
                <a:pPr>
                  <a:defRPr/>
                </a:pPr>
                <a:r>
                  <a:rPr lang="en-US" dirty="0" smtClean="0"/>
                  <a:t>Class Mean Score</a:t>
                </a:r>
                <a:endParaRPr lang="en-US" dirty="0"/>
              </a:p>
            </c:rich>
          </c:tx>
          <c:layout/>
          <c:overlay val="0"/>
        </c:title>
        <c:numFmt formatCode="General" sourceLinked="1"/>
        <c:majorTickMark val="out"/>
        <c:minorTickMark val="none"/>
        <c:tickLblPos val="nextTo"/>
        <c:crossAx val="1036206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Mean Score</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64</c:v>
                </c:pt>
                <c:pt idx="1">
                  <c:v>55</c:v>
                </c:pt>
                <c:pt idx="2">
                  <c:v>54</c:v>
                </c:pt>
                <c:pt idx="3">
                  <c:v>50</c:v>
                </c:pt>
              </c:numCache>
            </c:numRef>
          </c:val>
        </c:ser>
        <c:dLbls>
          <c:showLegendKey val="0"/>
          <c:showVal val="0"/>
          <c:showCatName val="0"/>
          <c:showSerName val="0"/>
          <c:showPercent val="0"/>
          <c:showBubbleSize val="0"/>
        </c:dLbls>
        <c:gapWidth val="150"/>
        <c:axId val="103649664"/>
        <c:axId val="103651584"/>
      </c:barChart>
      <c:catAx>
        <c:axId val="103649664"/>
        <c:scaling>
          <c:orientation val="minMax"/>
        </c:scaling>
        <c:delete val="0"/>
        <c:axPos val="b"/>
        <c:title>
          <c:tx>
            <c:rich>
              <a:bodyPr/>
              <a:lstStyle/>
              <a:p>
                <a:pPr>
                  <a:defRPr/>
                </a:pPr>
                <a:r>
                  <a:rPr lang="en-US" sz="1800" b="1" i="0" baseline="0" dirty="0" smtClean="0">
                    <a:effectLst/>
                  </a:rPr>
                  <a:t>Quartile of Schools Based on Percentage of Students Eligible for Free/Reduced-Price Lunch</a:t>
                </a:r>
                <a:endParaRPr lang="en-US" dirty="0">
                  <a:effectLst/>
                </a:endParaRPr>
              </a:p>
            </c:rich>
          </c:tx>
          <c:layout/>
          <c:overlay val="0"/>
        </c:title>
        <c:numFmt formatCode="General" sourceLinked="1"/>
        <c:majorTickMark val="out"/>
        <c:minorTickMark val="none"/>
        <c:tickLblPos val="nextTo"/>
        <c:txPr>
          <a:bodyPr/>
          <a:lstStyle/>
          <a:p>
            <a:pPr>
              <a:defRPr sz="1800"/>
            </a:pPr>
            <a:endParaRPr lang="en-US"/>
          </a:p>
        </c:txPr>
        <c:crossAx val="103651584"/>
        <c:crosses val="autoZero"/>
        <c:auto val="1"/>
        <c:lblAlgn val="ctr"/>
        <c:lblOffset val="100"/>
        <c:noMultiLvlLbl val="0"/>
      </c:catAx>
      <c:valAx>
        <c:axId val="103651584"/>
        <c:scaling>
          <c:orientation val="minMax"/>
          <c:max val="100"/>
          <c:min val="0"/>
        </c:scaling>
        <c:delete val="0"/>
        <c:axPos val="l"/>
        <c:title>
          <c:tx>
            <c:rich>
              <a:bodyPr rot="-5400000" vert="horz"/>
              <a:lstStyle/>
              <a:p>
                <a:pPr>
                  <a:defRPr/>
                </a:pPr>
                <a:r>
                  <a:rPr lang="en-US" dirty="0" smtClean="0"/>
                  <a:t>Class Mean Score</a:t>
                </a:r>
                <a:endParaRPr lang="en-US" dirty="0"/>
              </a:p>
            </c:rich>
          </c:tx>
          <c:layout/>
          <c:overlay val="0"/>
        </c:title>
        <c:numFmt formatCode="General" sourceLinked="1"/>
        <c:majorTickMark val="out"/>
        <c:minorTickMark val="none"/>
        <c:tickLblPos val="nextTo"/>
        <c:crossAx val="1036496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One textbook</c:v>
                </c:pt>
                <c:pt idx="1">
                  <c:v>Multiple textbooks</c:v>
                </c:pt>
                <c:pt idx="2">
                  <c:v>Modules (one publisher)</c:v>
                </c:pt>
                <c:pt idx="3">
                  <c:v>Modules (multiple publishers)</c:v>
                </c:pt>
                <c:pt idx="4">
                  <c:v>Mix of modules and textbooks</c:v>
                </c:pt>
                <c:pt idx="5">
                  <c:v>Non-commercial materials</c:v>
                </c:pt>
              </c:strCache>
            </c:strRef>
          </c:cat>
          <c:val>
            <c:numRef>
              <c:f>Sheet1!$B$2:$B$7</c:f>
              <c:numCache>
                <c:formatCode>General</c:formatCode>
                <c:ptCount val="6"/>
                <c:pt idx="0">
                  <c:v>34</c:v>
                </c:pt>
                <c:pt idx="1">
                  <c:v>11</c:v>
                </c:pt>
                <c:pt idx="2">
                  <c:v>11</c:v>
                </c:pt>
                <c:pt idx="3">
                  <c:v>3</c:v>
                </c:pt>
                <c:pt idx="4">
                  <c:v>20</c:v>
                </c:pt>
                <c:pt idx="5">
                  <c:v>20</c:v>
                </c:pt>
              </c:numCache>
            </c:numRef>
          </c:val>
        </c:ser>
        <c:dLbls>
          <c:showLegendKey val="0"/>
          <c:showVal val="0"/>
          <c:showCatName val="0"/>
          <c:showSerName val="0"/>
          <c:showPercent val="0"/>
          <c:showBubbleSize val="0"/>
        </c:dLbls>
        <c:gapWidth val="150"/>
        <c:axId val="57030912"/>
        <c:axId val="43234432"/>
      </c:barChart>
      <c:catAx>
        <c:axId val="57030912"/>
        <c:scaling>
          <c:orientation val="minMax"/>
        </c:scaling>
        <c:delete val="0"/>
        <c:axPos val="b"/>
        <c:majorTickMark val="out"/>
        <c:minorTickMark val="none"/>
        <c:tickLblPos val="nextTo"/>
        <c:txPr>
          <a:bodyPr/>
          <a:lstStyle/>
          <a:p>
            <a:pPr>
              <a:defRPr sz="1600"/>
            </a:pPr>
            <a:endParaRPr lang="en-US"/>
          </a:p>
        </c:txPr>
        <c:crossAx val="43234432"/>
        <c:crosses val="autoZero"/>
        <c:auto val="1"/>
        <c:lblAlgn val="ctr"/>
        <c:lblOffset val="100"/>
        <c:noMultiLvlLbl val="0"/>
      </c:catAx>
      <c:valAx>
        <c:axId val="43234432"/>
        <c:scaling>
          <c:orientation val="minMax"/>
          <c:max val="100"/>
        </c:scaling>
        <c:delete val="0"/>
        <c:axPos val="l"/>
        <c:title>
          <c:tx>
            <c:rich>
              <a:bodyPr rot="-5400000" vert="horz"/>
              <a:lstStyle/>
              <a:p>
                <a:pPr>
                  <a:defRPr/>
                </a:pPr>
                <a:r>
                  <a:rPr lang="en-US"/>
                  <a:t>Percent of Classes</a:t>
                </a:r>
              </a:p>
            </c:rich>
          </c:tx>
          <c:overlay val="0"/>
        </c:title>
        <c:numFmt formatCode="General" sourceLinked="1"/>
        <c:majorTickMark val="out"/>
        <c:minorTickMark val="none"/>
        <c:tickLblPos val="nextTo"/>
        <c:crossAx val="5703091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One textbook</c:v>
                </c:pt>
                <c:pt idx="1">
                  <c:v>Multiple textbooks</c:v>
                </c:pt>
                <c:pt idx="2">
                  <c:v>Modules (one publisher)</c:v>
                </c:pt>
                <c:pt idx="3">
                  <c:v>Modules (multiple publishers)</c:v>
                </c:pt>
                <c:pt idx="4">
                  <c:v>Mix of modules and textbooks</c:v>
                </c:pt>
                <c:pt idx="5">
                  <c:v>Non-commercial materials</c:v>
                </c:pt>
              </c:strCache>
            </c:strRef>
          </c:cat>
          <c:val>
            <c:numRef>
              <c:f>Sheet1!$B$2:$B$7</c:f>
              <c:numCache>
                <c:formatCode>General</c:formatCode>
                <c:ptCount val="6"/>
                <c:pt idx="0">
                  <c:v>52</c:v>
                </c:pt>
                <c:pt idx="1">
                  <c:v>7</c:v>
                </c:pt>
                <c:pt idx="2">
                  <c:v>2</c:v>
                </c:pt>
                <c:pt idx="3">
                  <c:v>2</c:v>
                </c:pt>
                <c:pt idx="4">
                  <c:v>15</c:v>
                </c:pt>
                <c:pt idx="5">
                  <c:v>23</c:v>
                </c:pt>
              </c:numCache>
            </c:numRef>
          </c:val>
        </c:ser>
        <c:dLbls>
          <c:showLegendKey val="0"/>
          <c:showVal val="0"/>
          <c:showCatName val="0"/>
          <c:showSerName val="0"/>
          <c:showPercent val="0"/>
          <c:showBubbleSize val="0"/>
        </c:dLbls>
        <c:gapWidth val="150"/>
        <c:axId val="44809216"/>
        <c:axId val="45720320"/>
      </c:barChart>
      <c:catAx>
        <c:axId val="44809216"/>
        <c:scaling>
          <c:orientation val="minMax"/>
        </c:scaling>
        <c:delete val="0"/>
        <c:axPos val="b"/>
        <c:majorTickMark val="out"/>
        <c:minorTickMark val="none"/>
        <c:tickLblPos val="nextTo"/>
        <c:txPr>
          <a:bodyPr/>
          <a:lstStyle/>
          <a:p>
            <a:pPr>
              <a:defRPr sz="1600"/>
            </a:pPr>
            <a:endParaRPr lang="en-US"/>
          </a:p>
        </c:txPr>
        <c:crossAx val="45720320"/>
        <c:crosses val="autoZero"/>
        <c:auto val="1"/>
        <c:lblAlgn val="ctr"/>
        <c:lblOffset val="100"/>
        <c:noMultiLvlLbl val="0"/>
      </c:catAx>
      <c:valAx>
        <c:axId val="45720320"/>
        <c:scaling>
          <c:orientation val="minMax"/>
          <c:max val="100"/>
        </c:scaling>
        <c:delete val="0"/>
        <c:axPos val="l"/>
        <c:title>
          <c:tx>
            <c:rich>
              <a:bodyPr rot="-5400000" vert="horz"/>
              <a:lstStyle/>
              <a:p>
                <a:pPr>
                  <a:defRPr/>
                </a:pPr>
                <a:r>
                  <a:rPr lang="en-US"/>
                  <a:t>Percent of Classes</a:t>
                </a:r>
              </a:p>
            </c:rich>
          </c:tx>
          <c:overlay val="0"/>
        </c:title>
        <c:numFmt formatCode="General" sourceLinked="1"/>
        <c:majorTickMark val="out"/>
        <c:minorTickMark val="none"/>
        <c:tickLblPos val="nextTo"/>
        <c:crossAx val="448092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Pearson</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15</c:v>
                </c:pt>
                <c:pt idx="1">
                  <c:v>31</c:v>
                </c:pt>
                <c:pt idx="2">
                  <c:v>43</c:v>
                </c:pt>
              </c:numCache>
            </c:numRef>
          </c:val>
        </c:ser>
        <c:ser>
          <c:idx val="1"/>
          <c:order val="1"/>
          <c:tx>
            <c:strRef>
              <c:f>Sheet1!$C$1</c:f>
              <c:strCache>
                <c:ptCount val="1"/>
                <c:pt idx="0">
                  <c:v>Houghton Mifflin Harcourt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47</c:v>
                </c:pt>
                <c:pt idx="1">
                  <c:v>33</c:v>
                </c:pt>
                <c:pt idx="2">
                  <c:v>22</c:v>
                </c:pt>
              </c:numCache>
            </c:numRef>
          </c:val>
        </c:ser>
        <c:ser>
          <c:idx val="2"/>
          <c:order val="2"/>
          <c:tx>
            <c:strRef>
              <c:f>Sheet1!$D$1</c:f>
              <c:strCache>
                <c:ptCount val="1"/>
                <c:pt idx="0">
                  <c:v>McGraw-Hill</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16</c:v>
                </c:pt>
                <c:pt idx="1">
                  <c:v>25</c:v>
                </c:pt>
                <c:pt idx="2">
                  <c:v>18</c:v>
                </c:pt>
              </c:numCache>
            </c:numRef>
          </c:val>
        </c:ser>
        <c:dLbls>
          <c:showLegendKey val="0"/>
          <c:showVal val="0"/>
          <c:showCatName val="0"/>
          <c:showSerName val="0"/>
          <c:showPercent val="0"/>
          <c:showBubbleSize val="0"/>
        </c:dLbls>
        <c:gapWidth val="150"/>
        <c:axId val="45390848"/>
        <c:axId val="45396736"/>
      </c:barChart>
      <c:catAx>
        <c:axId val="45390848"/>
        <c:scaling>
          <c:orientation val="minMax"/>
        </c:scaling>
        <c:delete val="0"/>
        <c:axPos val="b"/>
        <c:numFmt formatCode="General" sourceLinked="1"/>
        <c:majorTickMark val="out"/>
        <c:minorTickMark val="none"/>
        <c:tickLblPos val="nextTo"/>
        <c:txPr>
          <a:bodyPr/>
          <a:lstStyle/>
          <a:p>
            <a:pPr>
              <a:defRPr sz="1800"/>
            </a:pPr>
            <a:endParaRPr lang="en-US"/>
          </a:p>
        </c:txPr>
        <c:crossAx val="45396736"/>
        <c:crosses val="autoZero"/>
        <c:auto val="1"/>
        <c:lblAlgn val="ctr"/>
        <c:lblOffset val="100"/>
        <c:noMultiLvlLbl val="0"/>
      </c:catAx>
      <c:valAx>
        <c:axId val="45396736"/>
        <c:scaling>
          <c:orientation val="minMax"/>
          <c:max val="60"/>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5390848"/>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2006 or earlier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58</c:v>
                </c:pt>
                <c:pt idx="1">
                  <c:v>52</c:v>
                </c:pt>
                <c:pt idx="2">
                  <c:v>60</c:v>
                </c:pt>
              </c:numCache>
            </c:numRef>
          </c:val>
        </c:ser>
        <c:ser>
          <c:idx val="1"/>
          <c:order val="1"/>
          <c:tx>
            <c:strRef>
              <c:f>Sheet1!$C$1</c:f>
              <c:strCache>
                <c:ptCount val="1"/>
                <c:pt idx="0">
                  <c:v>2007–2009</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24</c:v>
                </c:pt>
                <c:pt idx="1">
                  <c:v>35</c:v>
                </c:pt>
                <c:pt idx="2">
                  <c:v>26</c:v>
                </c:pt>
              </c:numCache>
            </c:numRef>
          </c:val>
        </c:ser>
        <c:ser>
          <c:idx val="2"/>
          <c:order val="2"/>
          <c:tx>
            <c:strRef>
              <c:f>Sheet1!$D$1</c:f>
              <c:strCache>
                <c:ptCount val="1"/>
                <c:pt idx="0">
                  <c:v>2010–2012</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18</c:v>
                </c:pt>
                <c:pt idx="1">
                  <c:v>13</c:v>
                </c:pt>
                <c:pt idx="2">
                  <c:v>14</c:v>
                </c:pt>
              </c:numCache>
            </c:numRef>
          </c:val>
        </c:ser>
        <c:dLbls>
          <c:showLegendKey val="0"/>
          <c:showVal val="0"/>
          <c:showCatName val="0"/>
          <c:showSerName val="0"/>
          <c:showPercent val="0"/>
          <c:showBubbleSize val="0"/>
        </c:dLbls>
        <c:gapWidth val="150"/>
        <c:axId val="46288896"/>
        <c:axId val="46290432"/>
      </c:barChart>
      <c:catAx>
        <c:axId val="46288896"/>
        <c:scaling>
          <c:orientation val="minMax"/>
        </c:scaling>
        <c:delete val="0"/>
        <c:axPos val="b"/>
        <c:numFmt formatCode="General" sourceLinked="1"/>
        <c:majorTickMark val="out"/>
        <c:minorTickMark val="none"/>
        <c:tickLblPos val="nextTo"/>
        <c:txPr>
          <a:bodyPr/>
          <a:lstStyle/>
          <a:p>
            <a:pPr>
              <a:defRPr sz="1800"/>
            </a:pPr>
            <a:endParaRPr lang="en-US"/>
          </a:p>
        </c:txPr>
        <c:crossAx val="46290432"/>
        <c:crosses val="autoZero"/>
        <c:auto val="1"/>
        <c:lblAlgn val="ctr"/>
        <c:lblOffset val="100"/>
        <c:noMultiLvlLbl val="0"/>
      </c:catAx>
      <c:valAx>
        <c:axId val="46290432"/>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288896"/>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Poor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10</c:v>
                </c:pt>
                <c:pt idx="1">
                  <c:v>5</c:v>
                </c:pt>
                <c:pt idx="2">
                  <c:v>4</c:v>
                </c:pt>
              </c:numCache>
            </c:numRef>
          </c:val>
        </c:ser>
        <c:ser>
          <c:idx val="1"/>
          <c:order val="1"/>
          <c:tx>
            <c:strRef>
              <c:f>Sheet1!$C$1</c:f>
              <c:strCache>
                <c:ptCount val="1"/>
                <c:pt idx="0">
                  <c:v>Fair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19</c:v>
                </c:pt>
                <c:pt idx="1">
                  <c:v>18</c:v>
                </c:pt>
                <c:pt idx="2">
                  <c:v>20</c:v>
                </c:pt>
              </c:numCache>
            </c:numRef>
          </c:val>
        </c:ser>
        <c:ser>
          <c:idx val="2"/>
          <c:order val="2"/>
          <c:tx>
            <c:strRef>
              <c:f>Sheet1!$D$1</c:f>
              <c:strCache>
                <c:ptCount val="1"/>
                <c:pt idx="0">
                  <c:v>Good</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32</c:v>
                </c:pt>
                <c:pt idx="1">
                  <c:v>32</c:v>
                </c:pt>
                <c:pt idx="2">
                  <c:v>32</c:v>
                </c:pt>
              </c:numCache>
            </c:numRef>
          </c:val>
        </c:ser>
        <c:ser>
          <c:idx val="3"/>
          <c:order val="3"/>
          <c:tx>
            <c:strRef>
              <c:f>Sheet1!$E$1</c:f>
              <c:strCache>
                <c:ptCount val="1"/>
                <c:pt idx="0">
                  <c:v>Very Good</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39</c:v>
                </c:pt>
                <c:pt idx="1">
                  <c:v>44</c:v>
                </c:pt>
                <c:pt idx="2">
                  <c:v>44</c:v>
                </c:pt>
              </c:numCache>
            </c:numRef>
          </c:val>
        </c:ser>
        <c:dLbls>
          <c:showLegendKey val="0"/>
          <c:showVal val="0"/>
          <c:showCatName val="0"/>
          <c:showSerName val="0"/>
          <c:showPercent val="0"/>
          <c:showBubbleSize val="0"/>
        </c:dLbls>
        <c:gapWidth val="150"/>
        <c:axId val="45651840"/>
        <c:axId val="45653376"/>
      </c:barChart>
      <c:catAx>
        <c:axId val="45651840"/>
        <c:scaling>
          <c:orientation val="minMax"/>
        </c:scaling>
        <c:delete val="0"/>
        <c:axPos val="b"/>
        <c:numFmt formatCode="General" sourceLinked="1"/>
        <c:majorTickMark val="out"/>
        <c:minorTickMark val="none"/>
        <c:tickLblPos val="nextTo"/>
        <c:txPr>
          <a:bodyPr/>
          <a:lstStyle/>
          <a:p>
            <a:pPr>
              <a:defRPr sz="1800"/>
            </a:pPr>
            <a:endParaRPr lang="en-US"/>
          </a:p>
        </c:txPr>
        <c:crossAx val="45653376"/>
        <c:crosses val="autoZero"/>
        <c:auto val="1"/>
        <c:lblAlgn val="ctr"/>
        <c:lblOffset val="100"/>
        <c:noMultiLvlLbl val="0"/>
      </c:catAx>
      <c:valAx>
        <c:axId val="45653376"/>
        <c:scaling>
          <c:orientation val="minMax"/>
          <c:max val="60"/>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5651840"/>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&lt;25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13</c:v>
                </c:pt>
                <c:pt idx="1">
                  <c:v>3</c:v>
                </c:pt>
                <c:pt idx="2">
                  <c:v>8</c:v>
                </c:pt>
              </c:numCache>
            </c:numRef>
          </c:val>
        </c:ser>
        <c:ser>
          <c:idx val="1"/>
          <c:order val="1"/>
          <c:tx>
            <c:strRef>
              <c:f>Sheet1!$C$1</c:f>
              <c:strCache>
                <c:ptCount val="1"/>
                <c:pt idx="0">
                  <c:v>25–49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8</c:v>
                </c:pt>
                <c:pt idx="1">
                  <c:v>15</c:v>
                </c:pt>
                <c:pt idx="2">
                  <c:v>18</c:v>
                </c:pt>
              </c:numCache>
            </c:numRef>
          </c:val>
        </c:ser>
        <c:ser>
          <c:idx val="2"/>
          <c:order val="2"/>
          <c:tx>
            <c:strRef>
              <c:f>Sheet1!$D$1</c:f>
              <c:strCache>
                <c:ptCount val="1"/>
                <c:pt idx="0">
                  <c:v>50–74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27</c:v>
                </c:pt>
                <c:pt idx="1">
                  <c:v>35</c:v>
                </c:pt>
                <c:pt idx="2">
                  <c:v>33</c:v>
                </c:pt>
              </c:numCache>
            </c:numRef>
          </c:val>
        </c:ser>
        <c:ser>
          <c:idx val="3"/>
          <c:order val="3"/>
          <c:tx>
            <c:strRef>
              <c:f>Sheet1!$E$1</c:f>
              <c:strCache>
                <c:ptCount val="1"/>
                <c:pt idx="0">
                  <c:v>75–100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52</c:v>
                </c:pt>
                <c:pt idx="1">
                  <c:v>47</c:v>
                </c:pt>
                <c:pt idx="2">
                  <c:v>41</c:v>
                </c:pt>
              </c:numCache>
            </c:numRef>
          </c:val>
        </c:ser>
        <c:dLbls>
          <c:showLegendKey val="0"/>
          <c:showVal val="0"/>
          <c:showCatName val="0"/>
          <c:showSerName val="0"/>
          <c:showPercent val="0"/>
          <c:showBubbleSize val="0"/>
        </c:dLbls>
        <c:gapWidth val="150"/>
        <c:axId val="46017536"/>
        <c:axId val="46027520"/>
      </c:barChart>
      <c:catAx>
        <c:axId val="46017536"/>
        <c:scaling>
          <c:orientation val="minMax"/>
        </c:scaling>
        <c:delete val="0"/>
        <c:axPos val="b"/>
        <c:numFmt formatCode="General" sourceLinked="1"/>
        <c:majorTickMark val="out"/>
        <c:minorTickMark val="none"/>
        <c:tickLblPos val="nextTo"/>
        <c:txPr>
          <a:bodyPr/>
          <a:lstStyle/>
          <a:p>
            <a:pPr>
              <a:defRPr sz="1800"/>
            </a:pPr>
            <a:endParaRPr lang="en-US"/>
          </a:p>
        </c:txPr>
        <c:crossAx val="46027520"/>
        <c:crosses val="autoZero"/>
        <c:auto val="1"/>
        <c:lblAlgn val="ctr"/>
        <c:lblOffset val="100"/>
        <c:noMultiLvlLbl val="0"/>
      </c:catAx>
      <c:valAx>
        <c:axId val="46027520"/>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017536"/>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&lt;25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15</c:v>
                </c:pt>
                <c:pt idx="1">
                  <c:v>25</c:v>
                </c:pt>
                <c:pt idx="2">
                  <c:v>46</c:v>
                </c:pt>
              </c:numCache>
            </c:numRef>
          </c:val>
        </c:ser>
        <c:ser>
          <c:idx val="1"/>
          <c:order val="1"/>
          <c:tx>
            <c:strRef>
              <c:f>Sheet1!$C$1</c:f>
              <c:strCache>
                <c:ptCount val="1"/>
                <c:pt idx="0">
                  <c:v>25–49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27</c:v>
                </c:pt>
                <c:pt idx="1">
                  <c:v>22</c:v>
                </c:pt>
                <c:pt idx="2">
                  <c:v>26</c:v>
                </c:pt>
              </c:numCache>
            </c:numRef>
          </c:val>
        </c:ser>
        <c:ser>
          <c:idx val="2"/>
          <c:order val="2"/>
          <c:tx>
            <c:strRef>
              <c:f>Sheet1!$D$1</c:f>
              <c:strCache>
                <c:ptCount val="1"/>
                <c:pt idx="0">
                  <c:v>50–74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22</c:v>
                </c:pt>
                <c:pt idx="1">
                  <c:v>26</c:v>
                </c:pt>
                <c:pt idx="2">
                  <c:v>15</c:v>
                </c:pt>
              </c:numCache>
            </c:numRef>
          </c:val>
        </c:ser>
        <c:ser>
          <c:idx val="3"/>
          <c:order val="3"/>
          <c:tx>
            <c:strRef>
              <c:f>Sheet1!$E$1</c:f>
              <c:strCache>
                <c:ptCount val="1"/>
                <c:pt idx="0">
                  <c:v>75–100 percent</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35</c:v>
                </c:pt>
                <c:pt idx="1">
                  <c:v>26</c:v>
                </c:pt>
                <c:pt idx="2">
                  <c:v>13</c:v>
                </c:pt>
              </c:numCache>
            </c:numRef>
          </c:val>
        </c:ser>
        <c:dLbls>
          <c:showLegendKey val="0"/>
          <c:showVal val="0"/>
          <c:showCatName val="0"/>
          <c:showSerName val="0"/>
          <c:showPercent val="0"/>
          <c:showBubbleSize val="0"/>
        </c:dLbls>
        <c:gapWidth val="150"/>
        <c:axId val="46187264"/>
        <c:axId val="46188800"/>
      </c:barChart>
      <c:catAx>
        <c:axId val="46187264"/>
        <c:scaling>
          <c:orientation val="minMax"/>
        </c:scaling>
        <c:delete val="0"/>
        <c:axPos val="b"/>
        <c:numFmt formatCode="General" sourceLinked="1"/>
        <c:majorTickMark val="out"/>
        <c:minorTickMark val="none"/>
        <c:tickLblPos val="nextTo"/>
        <c:txPr>
          <a:bodyPr/>
          <a:lstStyle/>
          <a:p>
            <a:pPr>
              <a:defRPr sz="1800"/>
            </a:pPr>
            <a:endParaRPr lang="en-US"/>
          </a:p>
        </c:txPr>
        <c:crossAx val="46188800"/>
        <c:crosses val="autoZero"/>
        <c:auto val="1"/>
        <c:lblAlgn val="ctr"/>
        <c:lblOffset val="100"/>
        <c:noMultiLvlLbl val="0"/>
      </c:catAx>
      <c:valAx>
        <c:axId val="46188800"/>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46187264"/>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74AE5F2-38F0-4161-A02D-49DCF1F922AF}" type="datetimeFigureOut">
              <a:rPr lang="en-US" smtClean="0"/>
              <a:t>1/30/2014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A1DC161-4BB5-4C05-9931-F9914991EDB0}" type="slidenum">
              <a:rPr lang="en-US" smtClean="0"/>
              <a:t>‹#›</a:t>
            </a:fld>
            <a:endParaRPr lang="en-US"/>
          </a:p>
        </p:txBody>
      </p:sp>
    </p:spTree>
    <p:extLst>
      <p:ext uri="{BB962C8B-B14F-4D97-AF65-F5344CB8AC3E}">
        <p14:creationId xmlns:p14="http://schemas.microsoft.com/office/powerpoint/2010/main" val="1468033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1/30/2014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4149226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6.8,</a:t>
            </a:r>
            <a:r>
              <a:rPr lang="en-US" baseline="0" dirty="0" smtClean="0"/>
              <a:t> </a:t>
            </a:r>
            <a:r>
              <a:rPr lang="en-US" dirty="0" smtClean="0"/>
              <a:t>p.</a:t>
            </a:r>
            <a:r>
              <a:rPr lang="en-US" baseline="0" dirty="0" smtClean="0"/>
              <a:t> 96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pPr lvl="0"/>
            <a:r>
              <a:rPr lang="en-US" dirty="0"/>
              <a:t>Q54. Please indicate the title, author, most recent copyright year, and ISBN code of the textbook/module used by the students in this class. </a:t>
            </a:r>
          </a:p>
          <a:p>
            <a:pPr marL="174708" indent="-174708">
              <a:buFont typeface="Arial" panose="020B0604020202020204" pitchFamily="34" charset="0"/>
              <a:buChar char="•"/>
            </a:pPr>
            <a:r>
              <a:rPr lang="en-US" dirty="0"/>
              <a:t>The 10- or 13-character ISBN code can be found on the copyright page and/or the back cover of the textbook/module. </a:t>
            </a:r>
          </a:p>
          <a:p>
            <a:pPr marL="174708" indent="-174708">
              <a:buFont typeface="Arial" panose="020B0604020202020204" pitchFamily="34" charset="0"/>
              <a:buChar char="•"/>
            </a:pPr>
            <a:r>
              <a:rPr lang="en-US" dirty="0"/>
              <a:t>Do not include the dashes when entering the ISBN.</a:t>
            </a:r>
          </a:p>
          <a:p>
            <a:pPr marL="174708" indent="-174708">
              <a:buFont typeface="Arial" panose="020B0604020202020204" pitchFamily="34" charset="0"/>
              <a:buChar char="•"/>
            </a:pPr>
            <a:r>
              <a:rPr lang="en-US" dirty="0"/>
              <a:t>An example of the location of the ISBN is shown to the right.</a:t>
            </a:r>
          </a:p>
          <a:p>
            <a:pPr lvl="1"/>
            <a:r>
              <a:rPr lang="en-US" strike="sngStrike" dirty="0"/>
              <a:t>Title: </a:t>
            </a:r>
            <a:r>
              <a:rPr lang="en-US" b="0" strike="sngStrike" dirty="0" smtClean="0"/>
              <a:t>____</a:t>
            </a:r>
            <a:endParaRPr lang="en-US" b="0" strike="sngStrike" dirty="0"/>
          </a:p>
          <a:p>
            <a:pPr marL="465887" lvl="1" defTabSz="931774">
              <a:defRPr/>
            </a:pPr>
            <a:r>
              <a:rPr lang="en-US" strike="sngStrike" dirty="0"/>
              <a:t>First Author: </a:t>
            </a:r>
            <a:r>
              <a:rPr lang="en-US" b="0" strike="sngStrike" dirty="0" smtClean="0"/>
              <a:t>____</a:t>
            </a:r>
            <a:endParaRPr lang="en-US" b="0" strike="sngStrike" dirty="0"/>
          </a:p>
          <a:p>
            <a:pPr marL="465887" lvl="1" defTabSz="931774">
              <a:defRPr/>
            </a:pPr>
            <a:r>
              <a:rPr lang="en-US" b="0" dirty="0"/>
              <a:t>Year: </a:t>
            </a:r>
            <a:r>
              <a:rPr lang="en-US" b="0" dirty="0" smtClean="0"/>
              <a:t>____</a:t>
            </a:r>
            <a:endParaRPr lang="en-US" b="0" dirty="0"/>
          </a:p>
          <a:p>
            <a:pPr marL="465887" lvl="1" defTabSz="931774">
              <a:defRPr/>
            </a:pPr>
            <a:r>
              <a:rPr lang="en-US" strike="sngStrike" dirty="0"/>
              <a:t>ISBN: </a:t>
            </a:r>
            <a:r>
              <a:rPr lang="en-US" b="0" strike="sngStrike" dirty="0" smtClean="0"/>
              <a:t>____</a:t>
            </a:r>
            <a:endParaRPr lang="en-US" b="0" strike="sngStrike" dirty="0"/>
          </a:p>
          <a:p>
            <a:endParaRPr lang="en-US" baseline="0"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Table 6.8 shows the publication year of science and mathematics textbooks. In 2012, more than half of science classes were using textbooks published prior to 2007. In general, mathematics classes are more likely than science classes to use newer textbooks. The contrast between elementary science and elementary mathematics is particularly striking, as science classes are much more likely than mathematics classes (58 percent vs. 30 percent) to use textbooks published in 2006 or earlier.”</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classes</a:t>
            </a:r>
            <a:r>
              <a:rPr lang="en-US" baseline="0" dirty="0" smtClean="0"/>
              <a:t> using published textbooks/modules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6.9,</a:t>
            </a:r>
            <a:r>
              <a:rPr lang="en-US" baseline="0" dirty="0" smtClean="0"/>
              <a:t> </a:t>
            </a:r>
            <a:r>
              <a:rPr lang="en-US" dirty="0" smtClean="0"/>
              <a:t>p.</a:t>
            </a:r>
            <a:r>
              <a:rPr lang="en-US" baseline="0" dirty="0" smtClean="0"/>
              <a:t> 97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pPr defTabSz="931774">
              <a:defRPr/>
            </a:pPr>
            <a:r>
              <a:rPr lang="en-US" dirty="0"/>
              <a:t>Q55. How would you rate the overall quality of</a:t>
            </a:r>
            <a:r>
              <a:rPr lang="en-US" b="1" i="1" dirty="0"/>
              <a:t> </a:t>
            </a:r>
            <a:r>
              <a:rPr lang="en-US" dirty="0"/>
              <a:t>this textbook/the modules used from this publisher?</a:t>
            </a:r>
          </a:p>
          <a:p>
            <a:pPr marL="640594" lvl="1" indent="-174708">
              <a:buFont typeface="Courier New" panose="02070309020205020404" pitchFamily="49" charset="0"/>
              <a:buChar char="o"/>
            </a:pPr>
            <a:r>
              <a:rPr lang="en-US" dirty="0"/>
              <a:t>Very poor</a:t>
            </a:r>
          </a:p>
          <a:p>
            <a:pPr marL="640594" lvl="1" indent="-174708">
              <a:buFont typeface="Courier New" panose="02070309020205020404" pitchFamily="49" charset="0"/>
              <a:buChar char="o"/>
            </a:pPr>
            <a:r>
              <a:rPr lang="en-US" dirty="0"/>
              <a:t>Poor</a:t>
            </a:r>
          </a:p>
          <a:p>
            <a:pPr marL="640594" lvl="1" indent="-174708">
              <a:buFont typeface="Courier New" panose="02070309020205020404" pitchFamily="49" charset="0"/>
              <a:buChar char="o"/>
            </a:pPr>
            <a:r>
              <a:rPr lang="en-US" dirty="0"/>
              <a:t>Fair</a:t>
            </a:r>
          </a:p>
          <a:p>
            <a:pPr marL="640594" lvl="1" indent="-174708">
              <a:buFont typeface="Courier New" panose="02070309020205020404" pitchFamily="49" charset="0"/>
              <a:buChar char="o"/>
            </a:pPr>
            <a:r>
              <a:rPr lang="en-US" dirty="0"/>
              <a:t>Good</a:t>
            </a:r>
          </a:p>
          <a:p>
            <a:pPr marL="640594" lvl="1" indent="-174708">
              <a:buFont typeface="Courier New" panose="02070309020205020404" pitchFamily="49" charset="0"/>
              <a:buChar char="o"/>
            </a:pPr>
            <a:r>
              <a:rPr lang="en-US" dirty="0"/>
              <a:t>Very good</a:t>
            </a:r>
          </a:p>
          <a:p>
            <a:pPr marL="640594" lvl="1" indent="-174708">
              <a:buFont typeface="Courier New" panose="02070309020205020404" pitchFamily="49" charset="0"/>
              <a:buChar char="o"/>
            </a:pPr>
            <a:r>
              <a:rPr lang="en-US" dirty="0"/>
              <a:t>Excellent</a:t>
            </a:r>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It is interesting to note that while national experts in science and mathematics education are often critical of textbook quality,</a:t>
            </a:r>
            <a:r>
              <a:rPr lang="en-US" baseline="30000" dirty="0"/>
              <a:t>7</a:t>
            </a:r>
            <a:r>
              <a:rPr lang="en-US" dirty="0"/>
              <a:t> most teachers consider their textbooks to be of relatively high quality. As can be seen in Table 6.9, teachers in the majority of science and mathematics classes in each grade range consider their textbooks/programs to be good or better, including 71–76 percent of classes in science and 76–78 percent of classes in mathematics at the various grade ranges.</a:t>
            </a:r>
          </a:p>
          <a:p>
            <a:endParaRPr lang="en-US" dirty="0"/>
          </a:p>
          <a:p>
            <a:r>
              <a:rPr lang="en-US" baseline="30000" dirty="0"/>
              <a:t>7</a:t>
            </a:r>
            <a:r>
              <a:rPr lang="en-US" dirty="0"/>
              <a:t> For example, American Association for the Advancement of Science (2000). </a:t>
            </a:r>
            <a:r>
              <a:rPr lang="en-US" i="1" dirty="0"/>
              <a:t>Middle grades mathematics textbooks: A benchmarks-based evaluation. </a:t>
            </a:r>
            <a:r>
              <a:rPr lang="en-US" dirty="0"/>
              <a:t>Washington, DC: American Association for the Advancement of Science.”</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Poor includes teachers indicating “very poor” or “poor” </a:t>
            </a:r>
            <a:r>
              <a:rPr lang="en-US" sz="1200" kern="1200" dirty="0" smtClean="0">
                <a:solidFill>
                  <a:schemeClr val="tx1"/>
                </a:solidFill>
                <a:effectLst/>
                <a:latin typeface="+mn-lt"/>
                <a:ea typeface="+mn-ea"/>
                <a:cs typeface="+mn-cs"/>
              </a:rPr>
              <a:t>on a 6-point response scale with the options “very poor,” “poor,” “fair,” “good,” “very</a:t>
            </a:r>
            <a:r>
              <a:rPr lang="en-US" sz="1200" kern="1200" baseline="0" dirty="0" smtClean="0">
                <a:solidFill>
                  <a:schemeClr val="tx1"/>
                </a:solidFill>
                <a:effectLst/>
                <a:latin typeface="+mn-lt"/>
                <a:ea typeface="+mn-ea"/>
                <a:cs typeface="+mn-cs"/>
              </a:rPr>
              <a:t> good,” </a:t>
            </a:r>
            <a:r>
              <a:rPr lang="en-US" sz="1200" kern="1200" dirty="0" smtClean="0">
                <a:solidFill>
                  <a:schemeClr val="tx1"/>
                </a:solidFill>
                <a:effectLst/>
                <a:latin typeface="+mn-lt"/>
                <a:ea typeface="+mn-ea"/>
                <a:cs typeface="+mn-cs"/>
              </a:rPr>
              <a:t>and “excellent.”</a:t>
            </a:r>
            <a:endParaRPr lang="en-US" baseline="0" dirty="0" smtClean="0"/>
          </a:p>
          <a:p>
            <a:endParaRPr lang="en-US" baseline="0" dirty="0" smtClean="0"/>
          </a:p>
          <a:p>
            <a:r>
              <a:rPr lang="en-US" dirty="0" smtClean="0"/>
              <a:t>Very good</a:t>
            </a:r>
            <a:r>
              <a:rPr lang="en-US" baseline="0" dirty="0" smtClean="0"/>
              <a:t> </a:t>
            </a:r>
            <a:r>
              <a:rPr lang="en-US" dirty="0" smtClean="0"/>
              <a:t>includes teachers indicating “very good” or “excellent” </a:t>
            </a:r>
            <a:r>
              <a:rPr lang="en-US" sz="1200" kern="1200" dirty="0" smtClean="0">
                <a:solidFill>
                  <a:schemeClr val="tx1"/>
                </a:solidFill>
                <a:effectLst/>
                <a:latin typeface="+mn-lt"/>
                <a:ea typeface="+mn-ea"/>
                <a:cs typeface="+mn-cs"/>
              </a:rPr>
              <a:t>on a 6-point response scale with the options “very poor,” “poor,” “fair,” “good,” “very</a:t>
            </a:r>
            <a:r>
              <a:rPr lang="en-US" sz="1200" kern="1200" baseline="0" dirty="0" smtClean="0">
                <a:solidFill>
                  <a:schemeClr val="tx1"/>
                </a:solidFill>
                <a:effectLst/>
                <a:latin typeface="+mn-lt"/>
                <a:ea typeface="+mn-ea"/>
                <a:cs typeface="+mn-cs"/>
              </a:rPr>
              <a:t> good,” </a:t>
            </a:r>
            <a:r>
              <a:rPr lang="en-US" sz="1200" kern="1200" dirty="0" smtClean="0">
                <a:solidFill>
                  <a:schemeClr val="tx1"/>
                </a:solidFill>
                <a:effectLst/>
                <a:latin typeface="+mn-lt"/>
                <a:ea typeface="+mn-ea"/>
                <a:cs typeface="+mn-cs"/>
              </a:rPr>
              <a:t>and “excellent.”</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6.10,</a:t>
            </a:r>
            <a:r>
              <a:rPr lang="en-US" baseline="0" dirty="0" smtClean="0"/>
              <a:t> </a:t>
            </a:r>
            <a:r>
              <a:rPr lang="en-US" dirty="0" smtClean="0"/>
              <a:t>p.</a:t>
            </a:r>
            <a:r>
              <a:rPr lang="en-US" baseline="0" dirty="0" smtClean="0"/>
              <a:t> 97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pPr defTabSz="931774">
              <a:defRPr/>
            </a:pPr>
            <a:r>
              <a:rPr lang="en-US" dirty="0"/>
              <a:t>Q57. </a:t>
            </a:r>
            <a:r>
              <a:rPr lang="en-US" dirty="0" smtClean="0"/>
              <a:t>[Presented only to teachers who indicated using one commercially-published textbook in Q53] Approximately </a:t>
            </a:r>
            <a:r>
              <a:rPr lang="en-US" dirty="0"/>
              <a:t>what percentage of the chapters in this textbook will students in this class engage with during the school year?</a:t>
            </a:r>
          </a:p>
          <a:p>
            <a:pPr marL="637336" lvl="1" indent="-171450">
              <a:buFont typeface="Courier New" panose="02070309020205020404" pitchFamily="49" charset="0"/>
              <a:buChar char="o"/>
            </a:pPr>
            <a:r>
              <a:rPr lang="en-US" dirty="0"/>
              <a:t>Less than 25%</a:t>
            </a:r>
            <a:endParaRPr lang="en-US" sz="1600" dirty="0"/>
          </a:p>
          <a:p>
            <a:pPr marL="637336" lvl="1" indent="-171450">
              <a:buFont typeface="Courier New" panose="02070309020205020404" pitchFamily="49" charset="0"/>
              <a:buChar char="o"/>
            </a:pPr>
            <a:r>
              <a:rPr lang="en-US" dirty="0" smtClean="0"/>
              <a:t>25–49</a:t>
            </a:r>
            <a:r>
              <a:rPr lang="en-US" dirty="0"/>
              <a:t>%</a:t>
            </a:r>
            <a:endParaRPr lang="en-US" sz="1600" dirty="0"/>
          </a:p>
          <a:p>
            <a:pPr marL="637336" lvl="1" indent="-171450">
              <a:buFont typeface="Courier New" panose="02070309020205020404" pitchFamily="49" charset="0"/>
              <a:buChar char="o"/>
            </a:pPr>
            <a:r>
              <a:rPr lang="en-US" dirty="0" smtClean="0"/>
              <a:t>50–74</a:t>
            </a:r>
            <a:r>
              <a:rPr lang="en-US" dirty="0"/>
              <a:t>%</a:t>
            </a:r>
            <a:endParaRPr lang="en-US" sz="1600" dirty="0"/>
          </a:p>
          <a:p>
            <a:pPr marL="637336" lvl="1" indent="-171450">
              <a:buFont typeface="Courier New" panose="02070309020205020404" pitchFamily="49" charset="0"/>
              <a:buChar char="o"/>
            </a:pPr>
            <a:r>
              <a:rPr lang="en-US" dirty="0" smtClean="0"/>
              <a:t>75–90</a:t>
            </a:r>
            <a:r>
              <a:rPr lang="en-US" dirty="0"/>
              <a:t>%</a:t>
            </a:r>
            <a:endParaRPr lang="en-US" sz="1600" dirty="0"/>
          </a:p>
          <a:p>
            <a:pPr marL="637336" lvl="1" indent="-171450">
              <a:buFont typeface="Courier New" panose="02070309020205020404" pitchFamily="49" charset="0"/>
              <a:buChar char="o"/>
            </a:pPr>
            <a:r>
              <a:rPr lang="en-US" dirty="0"/>
              <a:t>More than 90%</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Table 6.10 shows the percentages of science and mathematics classes in elementary, middle, and high school that “cover” various proportions of their textbooks. Note that in each grade range mathematics classes are more likely than science classes to go through a substantial portion of their textbook, often covering 75 percent or more of their textbooks.”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6.11,</a:t>
            </a:r>
            <a:r>
              <a:rPr lang="en-US" baseline="0" dirty="0" smtClean="0"/>
              <a:t> </a:t>
            </a:r>
            <a:r>
              <a:rPr lang="en-US" dirty="0" smtClean="0"/>
              <a:t>p.</a:t>
            </a:r>
            <a:r>
              <a:rPr lang="en-US" baseline="0" dirty="0" smtClean="0"/>
              <a:t> 98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r>
              <a:rPr lang="en-US" dirty="0"/>
              <a:t>Q56. </a:t>
            </a:r>
            <a:r>
              <a:rPr lang="en-US" dirty="0" smtClean="0"/>
              <a:t>[Presented only to teachers who indicated using one commercially-published textbook or modules from a single publisher in Q53] Over </a:t>
            </a:r>
            <a:r>
              <a:rPr lang="en-US" dirty="0"/>
              <a:t>the course of the school year, approximately what percentage of the science instructional time will students in this class spend using this textbook/these modules?</a:t>
            </a:r>
          </a:p>
          <a:p>
            <a:pPr marL="640594" lvl="1" indent="-174708">
              <a:buFont typeface="Courier New" panose="02070309020205020404" pitchFamily="49" charset="0"/>
              <a:buChar char="o"/>
            </a:pPr>
            <a:r>
              <a:rPr lang="en-US" dirty="0"/>
              <a:t>Less than 25%</a:t>
            </a:r>
            <a:endParaRPr lang="en-US" sz="1600" dirty="0"/>
          </a:p>
          <a:p>
            <a:pPr marL="640594" lvl="1" indent="-174708">
              <a:buFont typeface="Courier New" panose="02070309020205020404" pitchFamily="49" charset="0"/>
              <a:buChar char="o"/>
            </a:pPr>
            <a:r>
              <a:rPr lang="en-US" dirty="0" smtClean="0"/>
              <a:t>25–49</a:t>
            </a:r>
            <a:r>
              <a:rPr lang="en-US" dirty="0"/>
              <a:t>%</a:t>
            </a:r>
            <a:endParaRPr lang="en-US" sz="1600" dirty="0"/>
          </a:p>
          <a:p>
            <a:pPr marL="640594" lvl="1" indent="-174708">
              <a:buFont typeface="Courier New" panose="02070309020205020404" pitchFamily="49" charset="0"/>
              <a:buChar char="o"/>
            </a:pPr>
            <a:r>
              <a:rPr lang="en-US" dirty="0" smtClean="0"/>
              <a:t>50–74</a:t>
            </a:r>
            <a:r>
              <a:rPr lang="en-US" dirty="0"/>
              <a:t>%</a:t>
            </a:r>
            <a:endParaRPr lang="en-US" sz="1600" dirty="0"/>
          </a:p>
          <a:p>
            <a:pPr marL="640594" lvl="1" indent="-174708">
              <a:buFont typeface="Courier New" panose="02070309020205020404" pitchFamily="49" charset="0"/>
              <a:buChar char="o"/>
            </a:pPr>
            <a:r>
              <a:rPr lang="en-US" dirty="0" smtClean="0"/>
              <a:t>75–90</a:t>
            </a:r>
            <a:r>
              <a:rPr lang="en-US" dirty="0"/>
              <a:t>%</a:t>
            </a:r>
            <a:endParaRPr lang="en-US" sz="1600" dirty="0"/>
          </a:p>
          <a:p>
            <a:pPr marL="640594" lvl="1" indent="-174708">
              <a:buFont typeface="Courier New" panose="02070309020205020404" pitchFamily="49" charset="0"/>
              <a:buChar char="o"/>
            </a:pPr>
            <a:r>
              <a:rPr lang="en-US" dirty="0"/>
              <a:t>More than 90%</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Mathematics classes at all grade ranges are more likely than science classes to spend a substantial portion of their time using the textbook (see Table 6.11). For example, almost half of high school mathematics classes use the textbook more than 75 percent of the time, compared to only 13 percent of high school science classes. It is also striking that in most high school science classes, less than half of the instructional time is spent using the textbook.”</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classes</a:t>
            </a:r>
            <a:r>
              <a:rPr lang="en-US" baseline="0" dirty="0" smtClean="0"/>
              <a:t> using published textbooks/modules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the Table 6.12,</a:t>
            </a:r>
            <a:r>
              <a:rPr lang="en-US" baseline="0" dirty="0" smtClean="0"/>
              <a:t> </a:t>
            </a:r>
            <a:r>
              <a:rPr lang="en-US" dirty="0" smtClean="0"/>
              <a:t>p.</a:t>
            </a:r>
            <a:r>
              <a:rPr lang="en-US" baseline="0" dirty="0" smtClean="0"/>
              <a:t> 99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r>
              <a:rPr lang="en-US" dirty="0"/>
              <a:t>Q70. Please indicate the extent to which you did each of the following while teaching this unit. </a:t>
            </a:r>
            <a:r>
              <a:rPr lang="en-US" dirty="0" smtClean="0"/>
              <a:t>(</a:t>
            </a:r>
            <a:r>
              <a:rPr lang="en-US" dirty="0"/>
              <a:t>Response Options: [1] Not at all, [2] 2 of 5, [3] Somewhat, [4] 4 of 5, [5] To a great extent)</a:t>
            </a:r>
          </a:p>
          <a:p>
            <a:pPr marL="698830" lvl="1" indent="-232943">
              <a:buFont typeface="+mj-lt"/>
              <a:buAutoNum type="alphaLcPeriod"/>
            </a:pPr>
            <a:r>
              <a:rPr lang="en-US" dirty="0"/>
              <a:t>You used the textbook/module to guide the overall structure and content emphasis of the unit.</a:t>
            </a:r>
          </a:p>
          <a:p>
            <a:pPr marL="698830" lvl="1" indent="-232943">
              <a:buFont typeface="+mj-lt"/>
              <a:buAutoNum type="alphaLcPeriod"/>
            </a:pPr>
            <a:r>
              <a:rPr lang="en-US" dirty="0"/>
              <a:t>You followed the textbook/module to guide the detailed structure and content emphasis of the unit.</a:t>
            </a:r>
          </a:p>
          <a:p>
            <a:pPr marL="698830" lvl="1" indent="-232943">
              <a:buFont typeface="+mj-lt"/>
              <a:buAutoNum type="alphaLcPeriod"/>
            </a:pPr>
            <a:r>
              <a:rPr lang="en-US" dirty="0"/>
              <a:t>You picked what is important from the textbook/module and skipped the rest.</a:t>
            </a:r>
          </a:p>
          <a:p>
            <a:pPr marL="698830" lvl="1" indent="-232943">
              <a:buFont typeface="+mj-lt"/>
              <a:buAutoNum type="alphaLcPeriod"/>
            </a:pPr>
            <a:r>
              <a:rPr lang="en-US" dirty="0"/>
              <a:t>You incorporated activities (for example: problems, investigations, readings) from other sources to supplement what the textbook/module was lacking.</a:t>
            </a:r>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dirty="0"/>
              <a:t>“Survey respondents were asked to describe how they used their textbook in their most recent unit. Two important findings emerge from these data. First, textbooks heavily influence science and mathematics instruction at all grade ranges (see Table 6.12). Teachers in 64 percent or more of classes in the various subject/grade-range categories report using the textbook substantially to guide the overall structure and content emphasis in their most recent unit; large proportions (45–74 percent) use the textbook for more detailed organization. There is some evidence that teachers in upper grades are less likely than those in lower grades to rely on the textbook for organizing instructional units. For example, in 45 percent of high school science classes, teachers use the textbook substantially to guide the detailed structure of the unit, compared to 65 percent of elementary classes. </a:t>
            </a:r>
          </a:p>
          <a:p>
            <a:endParaRPr lang="en-US" dirty="0"/>
          </a:p>
          <a:p>
            <a:r>
              <a:rPr lang="en-US" dirty="0"/>
              <a:t>Second, it is clear that teachers deviate from their textbooks substantially when designing instruction. In more than half of science and mathematics classes, teachers report incorporating activities from other sources substantially; more than 4 in 10 report “picking and choosing” from the textbook.”</a:t>
            </a:r>
            <a:endParaRPr lang="en-US" baseline="0"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Includes classes for which the teacher selected “4 of 5” or “to a great extent” on a 5-point response scale with the options of “not</a:t>
            </a:r>
            <a:r>
              <a:rPr lang="en-US" sz="1200" kern="1200" baseline="0" dirty="0" smtClean="0">
                <a:solidFill>
                  <a:schemeClr val="tx1"/>
                </a:solidFill>
                <a:effectLst/>
                <a:latin typeface="+mn-lt"/>
                <a:ea typeface="+mn-ea"/>
                <a:cs typeface="+mn-cs"/>
              </a:rPr>
              <a:t> at all</a:t>
            </a:r>
            <a:r>
              <a:rPr lang="en-US" sz="1200" kern="1200" dirty="0" smtClean="0">
                <a:solidFill>
                  <a:schemeClr val="tx1"/>
                </a:solidFill>
                <a:effectLst/>
                <a:latin typeface="+mn-lt"/>
                <a:ea typeface="+mn-ea"/>
                <a:cs typeface="+mn-cs"/>
              </a:rPr>
              <a:t>,” “2 of 5,” “somewhat,” “4 of 5,” and “to a great extent.”</a:t>
            </a:r>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in the most recent unit were included in these analyses.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6.1,</a:t>
            </a:r>
            <a:r>
              <a:rPr lang="en-US" baseline="0" dirty="0" smtClean="0"/>
              <a:t> </a:t>
            </a:r>
            <a:r>
              <a:rPr lang="en-US" dirty="0" smtClean="0"/>
              <a:t>p.</a:t>
            </a:r>
            <a:r>
              <a:rPr lang="en-US" baseline="0" dirty="0" smtClean="0"/>
              <a:t> 91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pPr lvl="0"/>
            <a:r>
              <a:rPr lang="en-US" dirty="0"/>
              <a:t>Q53. Which best describes the instructional materials students most frequently use in this class? </a:t>
            </a:r>
          </a:p>
          <a:p>
            <a:pPr defTabSz="931774">
              <a:defRPr/>
            </a:pPr>
            <a:r>
              <a:rPr lang="en-US" b="0" dirty="0" smtClean="0"/>
              <a:t>Mainly commercially-published textbook(s) </a:t>
            </a:r>
          </a:p>
          <a:p>
            <a:pPr marL="640594" lvl="1" indent="-174708" defTabSz="931774">
              <a:buFont typeface="Courier New" panose="02070309020205020404" pitchFamily="49" charset="0"/>
              <a:buChar char="o"/>
              <a:defRPr/>
            </a:pPr>
            <a:r>
              <a:rPr lang="en-US" b="0" dirty="0" smtClean="0"/>
              <a:t>One textbook </a:t>
            </a:r>
          </a:p>
          <a:p>
            <a:pPr marL="640594" lvl="1" indent="-174708" defTabSz="931774">
              <a:buFont typeface="Courier New" panose="02070309020205020404" pitchFamily="49" charset="0"/>
              <a:buChar char="o"/>
              <a:defRPr/>
            </a:pPr>
            <a:r>
              <a:rPr lang="en-US" b="0" dirty="0" smtClean="0"/>
              <a:t>Multiple textbooks </a:t>
            </a:r>
          </a:p>
          <a:p>
            <a:pPr defTabSz="931774">
              <a:defRPr/>
            </a:pPr>
            <a:r>
              <a:rPr lang="en-US" b="0" dirty="0" smtClean="0"/>
              <a:t>Mainly commercially-published modules </a:t>
            </a:r>
          </a:p>
          <a:p>
            <a:pPr marL="640594" lvl="1" indent="-174708" defTabSz="931774">
              <a:buFont typeface="Courier New" panose="02070309020205020404" pitchFamily="49" charset="0"/>
              <a:buChar char="o"/>
              <a:defRPr/>
            </a:pPr>
            <a:r>
              <a:rPr lang="en-US" b="0" dirty="0" smtClean="0"/>
              <a:t>Modules from a single publisher </a:t>
            </a:r>
          </a:p>
          <a:p>
            <a:pPr marL="640594" lvl="1" indent="-174708" defTabSz="931774">
              <a:buFont typeface="Courier New" panose="02070309020205020404" pitchFamily="49" charset="0"/>
              <a:buChar char="o"/>
              <a:defRPr/>
            </a:pPr>
            <a:r>
              <a:rPr lang="en-US" b="0" dirty="0" smtClean="0"/>
              <a:t>Modules from multiple publishers </a:t>
            </a:r>
          </a:p>
          <a:p>
            <a:pPr defTabSz="931774">
              <a:defRPr/>
            </a:pPr>
            <a:r>
              <a:rPr lang="en-US" b="0" dirty="0" smtClean="0"/>
              <a:t>Other </a:t>
            </a:r>
          </a:p>
          <a:p>
            <a:pPr marL="640594" lvl="1" indent="-174708" defTabSz="931774">
              <a:buFont typeface="Courier New" panose="02070309020205020404" pitchFamily="49" charset="0"/>
              <a:buChar char="o"/>
              <a:defRPr/>
            </a:pPr>
            <a:r>
              <a:rPr lang="en-US" b="0" dirty="0" smtClean="0"/>
              <a:t>A roughly equal mix of commercially-published textbooks and commercially-published modules most of the time </a:t>
            </a:r>
          </a:p>
          <a:p>
            <a:pPr marL="640594" lvl="1" indent="-174708" defTabSz="931774">
              <a:buFont typeface="Courier New" panose="02070309020205020404" pitchFamily="49" charset="0"/>
              <a:buChar char="o"/>
              <a:defRPr/>
            </a:pPr>
            <a:r>
              <a:rPr lang="en-US" strike="sngStrike" dirty="0" smtClean="0"/>
              <a:t>Non-commercially-published materials most of the time </a:t>
            </a:r>
          </a:p>
          <a:p>
            <a:pPr defTabSz="931774">
              <a:defRPr/>
            </a:pPr>
            <a:endParaRPr lang="en-US"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baseline="0" dirty="0" smtClean="0"/>
              <a:t>“</a:t>
            </a:r>
            <a:r>
              <a:rPr lang="en-US" dirty="0"/>
              <a:t>The 2012 National Survey collected data on the use of commercially published textbooks or programs in science and mathematics classes. As can be seen in Table 6.1, more than three-fourths of middle and high school science classes and elementary, middle, and high school mathematics classes use published textbooks/programs. Use of textbooks/programs is somewhat less common, however, in elementary science classes (69 percent).</a:t>
            </a:r>
            <a:r>
              <a:rPr lang="en-US" baseline="0" dirty="0" smtClean="0"/>
              <a: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6.13,</a:t>
            </a:r>
            <a:r>
              <a:rPr lang="en-US" baseline="0" dirty="0" smtClean="0"/>
              <a:t> </a:t>
            </a:r>
            <a:r>
              <a:rPr lang="en-US" dirty="0" smtClean="0"/>
              <a:t>p.</a:t>
            </a:r>
            <a:r>
              <a:rPr lang="en-US" baseline="0" dirty="0" smtClean="0"/>
              <a:t> 100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r>
              <a:rPr lang="en-US" dirty="0"/>
              <a:t>Q71. </a:t>
            </a:r>
            <a:r>
              <a:rPr lang="en-US" dirty="0" smtClean="0"/>
              <a:t>[Presented only to teachers who answered “2–5” in Q70c] During </a:t>
            </a:r>
            <a:r>
              <a:rPr lang="en-US" dirty="0"/>
              <a:t>this unit, when you skipped activities (for example: problems, investigations, readings) in your textbook/module, how much was each of the following a factor in your decisions? </a:t>
            </a:r>
            <a:r>
              <a:rPr lang="en-US" dirty="0" smtClean="0"/>
              <a:t>(</a:t>
            </a:r>
            <a:r>
              <a:rPr lang="en-US" dirty="0"/>
              <a:t>Response Options: [1] Not a factor, [2] A minor factor, [3] A major factor)</a:t>
            </a:r>
          </a:p>
          <a:p>
            <a:pPr marL="698830" lvl="1" indent="-232943">
              <a:buFont typeface="+mj-lt"/>
              <a:buAutoNum type="alphaLcPeriod"/>
            </a:pPr>
            <a:r>
              <a:rPr lang="en-US" dirty="0"/>
              <a:t>The science ideas addressed in the activities you skipped are not included in your pacing guide and/or current state standards.</a:t>
            </a:r>
            <a:endParaRPr lang="en-US" sz="1600" dirty="0"/>
          </a:p>
          <a:p>
            <a:pPr marL="698830" lvl="1" indent="-232943">
              <a:buFont typeface="+mj-lt"/>
              <a:buAutoNum type="alphaLcPeriod"/>
            </a:pPr>
            <a:r>
              <a:rPr lang="en-US" dirty="0"/>
              <a:t>You did not have the materials needed to implement the activities you skipped.</a:t>
            </a:r>
            <a:endParaRPr lang="en-US" sz="1600" dirty="0"/>
          </a:p>
          <a:p>
            <a:pPr marL="698830" lvl="1" indent="-232943">
              <a:buFont typeface="+mj-lt"/>
              <a:buAutoNum type="alphaLcPeriod"/>
            </a:pPr>
            <a:r>
              <a:rPr lang="en-US" dirty="0"/>
              <a:t>The activities you skipped were too difficult for your students.</a:t>
            </a:r>
            <a:endParaRPr lang="en-US" sz="1600" dirty="0"/>
          </a:p>
          <a:p>
            <a:pPr marL="698830" lvl="1" indent="-232943">
              <a:buFont typeface="+mj-lt"/>
              <a:buAutoNum type="alphaLcPeriod"/>
            </a:pPr>
            <a:r>
              <a:rPr lang="en-US" dirty="0"/>
              <a:t>Your students already knew the science ideas or were able to learn them without the activities you skipped.</a:t>
            </a:r>
            <a:endParaRPr lang="en-US" sz="1600" dirty="0"/>
          </a:p>
          <a:p>
            <a:pPr marL="698830" lvl="1" indent="-232943">
              <a:buFont typeface="+mj-lt"/>
              <a:buAutoNum type="alphaLcPeriod"/>
            </a:pPr>
            <a:r>
              <a:rPr lang="en-US" dirty="0"/>
              <a:t>You have different activities for those science ideas that work better than the ones you skipped.</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dirty="0"/>
              <a:t>“Teachers in over 40 percent of science and mathematics classes skip activities in the textbook substantially. In both subjects, the most often selected reason is having another activity that works better than the one skipped (see Table 6.13). Teachers cite this reason with striking consistency across grade ranges. Differences across grades, however, are also apparent. For example, in mathematics, teachers in 31 percent of elementary classes cite the difficulty of the activity as the reason for skipping it, compared to 55 percent in high school mathematics classes. Also, not having materials for an activity is much more likely to be cited as a reason in science classes (49–62 percent) than in mathematics classes (29–30 percent).”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a:t>
            </a:r>
            <a:r>
              <a:rPr lang="en-US" dirty="0" smtClean="0"/>
              <a:t>in the most recent unit and whose teachers reported skipping some activities </a:t>
            </a:r>
            <a:r>
              <a:rPr lang="en-US" baseline="0" dirty="0" smtClean="0"/>
              <a:t>were included in these analyses.</a:t>
            </a:r>
            <a:endParaRPr lang="en-US" dirty="0" smtClean="0"/>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a:t>
            </a:r>
            <a:r>
              <a:rPr lang="en-US" dirty="0" smtClean="0"/>
              <a:t>in the most recent unit and whose teachers reported skipping some activities </a:t>
            </a:r>
            <a:r>
              <a:rPr lang="en-US" baseline="0" dirty="0" smtClean="0"/>
              <a:t>were included in these analyses.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a:t>
            </a:r>
            <a:r>
              <a:rPr lang="en-US" dirty="0" smtClean="0"/>
              <a:t>in the most recent unit and whose teachers reported skipping some activities </a:t>
            </a:r>
            <a:r>
              <a:rPr lang="en-US" baseline="0" dirty="0" smtClean="0"/>
              <a:t>were included in these analyses.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6.14,</a:t>
            </a:r>
            <a:r>
              <a:rPr lang="en-US" baseline="0" dirty="0" smtClean="0"/>
              <a:t> </a:t>
            </a:r>
            <a:r>
              <a:rPr lang="en-US" dirty="0" smtClean="0"/>
              <a:t>p.</a:t>
            </a:r>
            <a:r>
              <a:rPr lang="en-US" baseline="0" dirty="0" smtClean="0"/>
              <a:t> 101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r>
              <a:rPr lang="en-US" dirty="0"/>
              <a:t>Q72. </a:t>
            </a:r>
            <a:r>
              <a:rPr lang="en-US" dirty="0" smtClean="0"/>
              <a:t>[Presented only to teachers who answered “2–5” in Q70d] During </a:t>
            </a:r>
            <a:r>
              <a:rPr lang="en-US" dirty="0"/>
              <a:t>this unit, when you supplemented the textbook/module with additional activities, how much was each of the following a factor in your decisions? </a:t>
            </a:r>
            <a:r>
              <a:rPr lang="en-US" dirty="0" smtClean="0"/>
              <a:t>(</a:t>
            </a:r>
            <a:r>
              <a:rPr lang="en-US" dirty="0"/>
              <a:t>Response Options: [1] Not a factor, [2] A minor factor, [3] A major factor)</a:t>
            </a:r>
          </a:p>
          <a:p>
            <a:pPr marL="698830" lvl="1" indent="-232943">
              <a:buFont typeface="+mj-lt"/>
              <a:buAutoNum type="alphaLcPeriod"/>
            </a:pPr>
            <a:r>
              <a:rPr lang="en-US" dirty="0"/>
              <a:t>Your pacing guide indicated that you should use supplemental activities.</a:t>
            </a:r>
            <a:endParaRPr lang="en-US" sz="1600" dirty="0"/>
          </a:p>
          <a:p>
            <a:pPr marL="698830" lvl="1" indent="-232943">
              <a:buFont typeface="+mj-lt"/>
              <a:buAutoNum type="alphaLcPeriod"/>
            </a:pPr>
            <a:r>
              <a:rPr lang="en-US" dirty="0"/>
              <a:t>Supplemental activities were needed to prepare students for standardized tests.</a:t>
            </a:r>
            <a:endParaRPr lang="en-US" sz="1600" dirty="0"/>
          </a:p>
          <a:p>
            <a:pPr marL="698830" lvl="1" indent="-232943">
              <a:buFont typeface="+mj-lt"/>
              <a:buAutoNum type="alphaLcPeriod"/>
            </a:pPr>
            <a:r>
              <a:rPr lang="en-US" dirty="0"/>
              <a:t>Supplemental activities were needed to provide students with additional practice.</a:t>
            </a:r>
            <a:endParaRPr lang="en-US" sz="1600" dirty="0"/>
          </a:p>
          <a:p>
            <a:pPr marL="698830" lvl="1" indent="-232943">
              <a:buFont typeface="+mj-lt"/>
              <a:buAutoNum type="alphaLcPeriod"/>
            </a:pPr>
            <a:r>
              <a:rPr lang="en-US" dirty="0"/>
              <a:t>Supplemental activities were needed so students at different levels of achievement could increase their understanding of the ideas targeted in each activity.</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dirty="0"/>
              <a:t>“Given that teachers often report skipping activities in their textbooks because they know of better ones, it is perhaps not surprising that teachers in well more than half of science and mathematics classes report supplementing their published materials (see Table 6.12). Of the reasons listed on the questionnaire, two stand out above the rest: providing students with additional practice and differentiating instruction for students at different achievement levels (see Table 6.14). The influence of standardized testing is also evident, with teachers in anywhere from half to almost three-fourths of science and mathematics classes supplementing for test preparation purposes. Finally, in 36–58 percent of classes, depending on subject and grade level, teachers supplement their published text because their pacing guide indicates that they should. This finding both speaks to the prevalence of pacing guides and suggests that supplementing is commonly prescribed by schools/districts.”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a:t>
            </a:r>
            <a:r>
              <a:rPr lang="en-US" dirty="0" smtClean="0"/>
              <a:t>in the most recent unit and whose teachers reported supplementing with additional activities </a:t>
            </a:r>
            <a:r>
              <a:rPr lang="en-US" baseline="0" dirty="0" smtClean="0"/>
              <a:t>were included in these analyses.</a:t>
            </a:r>
            <a:endParaRPr lang="en-US" dirty="0" smtClean="0"/>
          </a:p>
          <a:p>
            <a:pPr defTabSz="931774">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a:t>
            </a:r>
            <a:r>
              <a:rPr lang="en-US" dirty="0" smtClean="0"/>
              <a:t>in the most recent unit and whose teachers reported supplementing with additional activities </a:t>
            </a:r>
            <a:r>
              <a:rPr lang="en-US" baseline="0" dirty="0" smtClean="0"/>
              <a:t>were included in these analyses.</a:t>
            </a:r>
            <a:endParaRPr lang="en-US" dirty="0" smtClean="0"/>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classes</a:t>
            </a:r>
            <a:r>
              <a:rPr lang="en-US" baseline="0" dirty="0" smtClean="0"/>
              <a:t> using published textbooks/modules </a:t>
            </a:r>
            <a:r>
              <a:rPr lang="en-US" dirty="0" smtClean="0"/>
              <a:t>in the most recent unit and whose teachers reported supplementing with additional activities </a:t>
            </a:r>
            <a:r>
              <a:rPr lang="en-US" baseline="0" dirty="0" smtClean="0"/>
              <a:t>were included in these analyses.</a:t>
            </a:r>
            <a:endParaRPr lang="en-US" dirty="0" smtClean="0"/>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6.15,</a:t>
            </a:r>
            <a:r>
              <a:rPr lang="en-US" baseline="0" dirty="0" smtClean="0"/>
              <a:t> </a:t>
            </a:r>
            <a:r>
              <a:rPr lang="en-US" dirty="0" smtClean="0"/>
              <a:t>p.</a:t>
            </a:r>
            <a:r>
              <a:rPr lang="en-US" baseline="0" dirty="0" smtClean="0"/>
              <a:t> 102 in Technical Report</a:t>
            </a:r>
          </a:p>
          <a:p>
            <a:endParaRPr lang="en-US" b="1" dirty="0" smtClean="0"/>
          </a:p>
          <a:p>
            <a:pPr defTabSz="931774">
              <a:defRPr/>
            </a:pPr>
            <a:r>
              <a:rPr lang="en-US" b="1" dirty="0" smtClean="0"/>
              <a:t>This slide shows data from an individual</a:t>
            </a:r>
            <a:r>
              <a:rPr lang="en-US" b="1" baseline="0" dirty="0" smtClean="0"/>
              <a:t> item.</a:t>
            </a:r>
          </a:p>
          <a:p>
            <a:endParaRPr lang="en-US" b="1" dirty="0" smtClean="0"/>
          </a:p>
          <a:p>
            <a:r>
              <a:rPr lang="en-US" dirty="0" smtClean="0"/>
              <a:t>Science Teacher</a:t>
            </a:r>
            <a:r>
              <a:rPr lang="en-US" baseline="0" dirty="0" smtClean="0"/>
              <a:t> Questionnaire</a:t>
            </a:r>
            <a:endParaRPr lang="en-US" dirty="0" smtClean="0"/>
          </a:p>
          <a:p>
            <a:r>
              <a:rPr lang="en-US" dirty="0"/>
              <a:t>Q47. Which best describes the availability of each of the following for small group (</a:t>
            </a:r>
            <a:r>
              <a:rPr lang="en-US" dirty="0" smtClean="0"/>
              <a:t>4–5 </a:t>
            </a:r>
            <a:r>
              <a:rPr lang="en-US" dirty="0"/>
              <a:t>students) work in this class? </a:t>
            </a:r>
            <a:r>
              <a:rPr lang="en-US" dirty="0" smtClean="0"/>
              <a:t>(</a:t>
            </a:r>
            <a:r>
              <a:rPr lang="en-US" dirty="0"/>
              <a:t>Response Options: [1] Do not have one per group available, [2] At least one per group available upon request or in another room, [3] At least one per group located in your classroom)</a:t>
            </a:r>
          </a:p>
          <a:p>
            <a:pPr marL="698830" lvl="1" indent="-232943">
              <a:buFont typeface="+mj-lt"/>
              <a:buAutoNum type="alphaLcPeriod"/>
            </a:pPr>
            <a:r>
              <a:rPr lang="en-US" dirty="0"/>
              <a:t>Personal computers, including laptops</a:t>
            </a:r>
            <a:endParaRPr lang="en-US" sz="1600" dirty="0"/>
          </a:p>
          <a:p>
            <a:pPr marL="698830" lvl="1" indent="-232943">
              <a:buFont typeface="+mj-lt"/>
              <a:buAutoNum type="alphaLcPeriod"/>
            </a:pPr>
            <a:r>
              <a:rPr lang="en-US" dirty="0"/>
              <a:t>Hand-held computers (for example: PDAs, tablets, smartphones, iPads)</a:t>
            </a:r>
            <a:endParaRPr lang="en-US" sz="1600" dirty="0"/>
          </a:p>
          <a:p>
            <a:pPr marL="698830" lvl="1" indent="-232943">
              <a:buFont typeface="+mj-lt"/>
              <a:buAutoNum type="alphaLcPeriod"/>
            </a:pPr>
            <a:r>
              <a:rPr lang="en-US" dirty="0"/>
              <a:t>Internet access</a:t>
            </a:r>
            <a:endParaRPr lang="en-US" sz="1600" dirty="0"/>
          </a:p>
          <a:p>
            <a:pPr marL="698830" lvl="1" indent="-232943">
              <a:buFont typeface="+mj-lt"/>
              <a:buAutoNum type="alphaLcPeriod"/>
            </a:pPr>
            <a:r>
              <a:rPr lang="en-US" dirty="0"/>
              <a:t>Graphing calculators</a:t>
            </a:r>
            <a:endParaRPr lang="en-US" sz="1600" dirty="0"/>
          </a:p>
          <a:p>
            <a:pPr marL="698830" lvl="1" indent="-232943">
              <a:buFont typeface="+mj-lt"/>
              <a:buAutoNum type="alphaLcPeriod"/>
            </a:pPr>
            <a:r>
              <a:rPr lang="en-US" dirty="0"/>
              <a:t>Other calculators</a:t>
            </a:r>
            <a:endParaRPr lang="en-US" sz="1600" dirty="0"/>
          </a:p>
          <a:p>
            <a:pPr marL="698830" lvl="1" indent="-232943">
              <a:buFont typeface="+mj-lt"/>
              <a:buAutoNum type="alphaLcPeriod"/>
            </a:pPr>
            <a:r>
              <a:rPr lang="en-US" dirty="0"/>
              <a:t>Probes for collecting data (for example: motion sensors, temperature probes)</a:t>
            </a:r>
            <a:endParaRPr lang="en-US" sz="1600" dirty="0"/>
          </a:p>
          <a:p>
            <a:pPr marL="698830" lvl="1" indent="-232943">
              <a:buFont typeface="+mj-lt"/>
              <a:buAutoNum type="alphaLcPeriod"/>
            </a:pPr>
            <a:r>
              <a:rPr lang="en-US" dirty="0"/>
              <a:t>Microscopes</a:t>
            </a:r>
            <a:endParaRPr lang="en-US" sz="1600" dirty="0"/>
          </a:p>
          <a:p>
            <a:pPr marL="698830" lvl="1" indent="-232943">
              <a:buFont typeface="+mj-lt"/>
              <a:buAutoNum type="alphaLcPeriod"/>
            </a:pPr>
            <a:r>
              <a:rPr lang="en-US" dirty="0"/>
              <a:t>Classroom response system or "Clickers" (handheld devices used to respond electronically to questions in class)</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u="none" dirty="0" smtClean="0"/>
              <a:t>“</a:t>
            </a:r>
            <a:r>
              <a:rPr lang="en-US" dirty="0"/>
              <a:t>Teachers were presented with a list of instructional technologies and asked about their availability in the randomly selected class. The three response options were:</a:t>
            </a:r>
          </a:p>
          <a:p>
            <a:endParaRPr lang="en-US" dirty="0"/>
          </a:p>
          <a:p>
            <a:pPr marL="628650" lvl="1" indent="-171450">
              <a:buFont typeface="Courier New" panose="02070309020205020404" pitchFamily="49" charset="0"/>
              <a:buChar char="o"/>
            </a:pPr>
            <a:r>
              <a:rPr lang="en-US" dirty="0" smtClean="0"/>
              <a:t>Do </a:t>
            </a:r>
            <a:r>
              <a:rPr lang="en-US" dirty="0"/>
              <a:t>not have one per group available;</a:t>
            </a:r>
          </a:p>
          <a:p>
            <a:pPr marL="628650" lvl="1" indent="-171450">
              <a:buFont typeface="Courier New" panose="02070309020205020404" pitchFamily="49" charset="0"/>
              <a:buChar char="o"/>
            </a:pPr>
            <a:r>
              <a:rPr lang="en-US" dirty="0" smtClean="0"/>
              <a:t>At </a:t>
            </a:r>
            <a:r>
              <a:rPr lang="en-US" dirty="0"/>
              <a:t>least one per group available upon request or in another room; and</a:t>
            </a:r>
          </a:p>
          <a:p>
            <a:pPr marL="628650" lvl="1" indent="-171450">
              <a:buFont typeface="Courier New" panose="02070309020205020404" pitchFamily="49" charset="0"/>
              <a:buChar char="o"/>
            </a:pPr>
            <a:r>
              <a:rPr lang="en-US" dirty="0" smtClean="0"/>
              <a:t>At </a:t>
            </a:r>
            <a:r>
              <a:rPr lang="en-US" dirty="0"/>
              <a:t>least one per group located in your classroom.</a:t>
            </a:r>
          </a:p>
          <a:p>
            <a:endParaRPr lang="en-US" dirty="0"/>
          </a:p>
          <a:p>
            <a:r>
              <a:rPr lang="en-US" dirty="0"/>
              <a:t>The percentages of science classes with at least some availability (either in the classroom, upon request, or in another room) are shown in Table 6.15. Internet access is particularly widespread, regardless of grade range. Personal computers are also widely available. Other, more science-specific resources, seem to follow predictable patterns of availability. For example, microscopes and probes for collecting data are more prevalent in middle and high school than in elementary school classrooms, perhaps due to the sophistication of science activities in secondary grades.”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Includes classes for which the teacher selected “</a:t>
            </a:r>
            <a:r>
              <a:rPr lang="en-US" dirty="0"/>
              <a:t>a</a:t>
            </a:r>
            <a:r>
              <a:rPr lang="en-US" dirty="0" smtClean="0"/>
              <a:t>t </a:t>
            </a:r>
            <a:r>
              <a:rPr lang="en-US" dirty="0"/>
              <a:t>least one per group available upon request or in another room” or </a:t>
            </a:r>
            <a:r>
              <a:rPr lang="en-US" dirty="0" smtClean="0"/>
              <a:t>“at </a:t>
            </a:r>
            <a:r>
              <a:rPr lang="en-US" dirty="0"/>
              <a:t>least one per group located in your classroom” </a:t>
            </a:r>
            <a:r>
              <a:rPr lang="en-US" dirty="0" smtClean="0"/>
              <a:t>on a 3-point response scale with the options of “</a:t>
            </a:r>
            <a:r>
              <a:rPr lang="en-US" dirty="0"/>
              <a:t>d</a:t>
            </a:r>
            <a:r>
              <a:rPr lang="en-US" dirty="0" smtClean="0"/>
              <a:t>o </a:t>
            </a:r>
            <a:r>
              <a:rPr lang="en-US" dirty="0"/>
              <a:t>not have one per group available</a:t>
            </a:r>
            <a:r>
              <a:rPr lang="en-US" dirty="0" smtClean="0"/>
              <a:t>,” “at </a:t>
            </a:r>
            <a:r>
              <a:rPr lang="en-US" dirty="0"/>
              <a:t>least one per group available upon request or in another room</a:t>
            </a:r>
            <a:r>
              <a:rPr lang="en-US" dirty="0" smtClean="0"/>
              <a:t>,” and “at </a:t>
            </a:r>
            <a:r>
              <a:rPr lang="en-US" dirty="0"/>
              <a:t>least one per group located in your classroom</a:t>
            </a:r>
            <a:r>
              <a:rPr lang="en-US" dirty="0" smtClean="0"/>
              <a:t>.”</a:t>
            </a:r>
          </a:p>
          <a:p>
            <a:pPr defTabSz="931774">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6.16,</a:t>
            </a:r>
            <a:r>
              <a:rPr lang="en-US" baseline="0" dirty="0" smtClean="0"/>
              <a:t> </a:t>
            </a:r>
            <a:r>
              <a:rPr lang="en-US" dirty="0" smtClean="0"/>
              <a:t>p.</a:t>
            </a:r>
            <a:r>
              <a:rPr lang="en-US" baseline="0" dirty="0" smtClean="0"/>
              <a:t> 102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r>
              <a:rPr lang="en-US" dirty="0"/>
              <a:t>Q47. Which best describes the availability of each of the following for small group (</a:t>
            </a:r>
            <a:r>
              <a:rPr lang="en-US" dirty="0" smtClean="0"/>
              <a:t>4–5 </a:t>
            </a:r>
            <a:r>
              <a:rPr lang="en-US" dirty="0"/>
              <a:t>students) work in this class? </a:t>
            </a:r>
            <a:r>
              <a:rPr lang="en-US" dirty="0" smtClean="0"/>
              <a:t>(</a:t>
            </a:r>
            <a:r>
              <a:rPr lang="en-US" dirty="0"/>
              <a:t>Response Options: [1] Do not have one per group available, [2] At least one per group available upon request or in another room, [3] At least one per group located in your classroom)</a:t>
            </a:r>
          </a:p>
          <a:p>
            <a:pPr marL="685800" lvl="1" indent="-228600">
              <a:buFont typeface="+mj-lt"/>
              <a:buAutoNum type="alphaLcPeriod"/>
            </a:pPr>
            <a:r>
              <a:rPr lang="en-US" sz="1200" strike="sngStrike" kern="1200" dirty="0" smtClean="0">
                <a:solidFill>
                  <a:schemeClr val="tx1"/>
                </a:solidFill>
                <a:effectLst/>
                <a:latin typeface="+mn-lt"/>
                <a:ea typeface="+mn-ea"/>
                <a:cs typeface="+mn-cs"/>
              </a:rPr>
              <a:t>Personal computers, including laptops</a:t>
            </a:r>
            <a:endParaRPr lang="en-US" sz="1600" strike="sngStrike" kern="1200" dirty="0" smtClean="0">
              <a:solidFill>
                <a:schemeClr val="tx1"/>
              </a:solidFill>
              <a:effectLst/>
              <a:latin typeface="+mn-lt"/>
              <a:ea typeface="+mn-ea"/>
              <a:cs typeface="+mn-cs"/>
            </a:endParaRPr>
          </a:p>
          <a:p>
            <a:pPr marL="685800" lvl="1" indent="-228600">
              <a:buFont typeface="+mj-lt"/>
              <a:buAutoNum type="alphaLcPeriod"/>
            </a:pPr>
            <a:r>
              <a:rPr lang="en-US" sz="1200" strike="sngStrike" kern="1200" dirty="0" smtClean="0">
                <a:solidFill>
                  <a:schemeClr val="tx1"/>
                </a:solidFill>
                <a:effectLst/>
                <a:latin typeface="+mn-lt"/>
                <a:ea typeface="+mn-ea"/>
                <a:cs typeface="+mn-cs"/>
              </a:rPr>
              <a:t>Hand-held computers (for example: PDAs, tablets, smartphones, iPads)</a:t>
            </a:r>
            <a:endParaRPr lang="en-US" sz="1600" strike="sngStrike" kern="1200" dirty="0" smtClean="0">
              <a:solidFill>
                <a:schemeClr val="tx1"/>
              </a:solidFill>
              <a:effectLst/>
              <a:latin typeface="+mn-lt"/>
              <a:ea typeface="+mn-ea"/>
              <a:cs typeface="+mn-cs"/>
            </a:endParaRPr>
          </a:p>
          <a:p>
            <a:pPr marL="685800" lvl="1" indent="-228600">
              <a:buFont typeface="+mj-lt"/>
              <a:buAutoNum type="alphaLcPeriod"/>
            </a:pPr>
            <a:r>
              <a:rPr lang="en-US" sz="1200" strike="sngStrike" kern="1200" dirty="0" smtClean="0">
                <a:solidFill>
                  <a:schemeClr val="tx1"/>
                </a:solidFill>
                <a:effectLst/>
                <a:latin typeface="+mn-lt"/>
                <a:ea typeface="+mn-ea"/>
                <a:cs typeface="+mn-cs"/>
              </a:rPr>
              <a:t>Internet access</a:t>
            </a:r>
            <a:endParaRPr lang="en-US" sz="1600" strike="sngStrike" kern="1200" dirty="0" smtClean="0">
              <a:solidFill>
                <a:schemeClr val="tx1"/>
              </a:solidFill>
              <a:effectLst/>
              <a:latin typeface="+mn-lt"/>
              <a:ea typeface="+mn-ea"/>
              <a:cs typeface="+mn-cs"/>
            </a:endParaRPr>
          </a:p>
          <a:p>
            <a:pPr marL="694487" lvl="1" indent="-228600">
              <a:buFont typeface="+mj-lt"/>
              <a:buAutoNum type="alphaLcPeriod" startAt="4"/>
            </a:pPr>
            <a:r>
              <a:rPr lang="en-US" b="0" dirty="0" smtClean="0"/>
              <a:t>Graphing calculators</a:t>
            </a:r>
          </a:p>
          <a:p>
            <a:pPr marL="694487" lvl="1" indent="-228600">
              <a:buFont typeface="+mj-lt"/>
              <a:buAutoNum type="alphaLcPeriod" startAt="4"/>
            </a:pPr>
            <a:r>
              <a:rPr lang="en-US" b="0" dirty="0" smtClean="0"/>
              <a:t>Other calculators</a:t>
            </a:r>
          </a:p>
          <a:p>
            <a:pPr marL="694487" lvl="1" indent="-228600">
              <a:buFont typeface="+mj-lt"/>
              <a:buAutoNum type="alphaLcPeriod" startAt="4"/>
            </a:pPr>
            <a:r>
              <a:rPr lang="en-US" b="0" dirty="0" smtClean="0"/>
              <a:t>Probes </a:t>
            </a:r>
            <a:r>
              <a:rPr lang="en-US" b="0" dirty="0"/>
              <a:t>for collecting data (for example: motion sensors, temperature </a:t>
            </a:r>
            <a:r>
              <a:rPr lang="en-US" b="0" dirty="0" smtClean="0"/>
              <a:t>probes)</a:t>
            </a:r>
          </a:p>
          <a:p>
            <a:pPr marL="694487" lvl="1" indent="-228600">
              <a:buFont typeface="+mj-lt"/>
              <a:buAutoNum type="alphaLcPeriod" startAt="4"/>
            </a:pPr>
            <a:r>
              <a:rPr lang="en-US" b="0" dirty="0" smtClean="0"/>
              <a:t>Microscopes</a:t>
            </a:r>
            <a:endParaRPr lang="en-US" sz="1600" b="0" dirty="0"/>
          </a:p>
          <a:p>
            <a:pPr marL="694487" lvl="1" indent="-228600">
              <a:buFont typeface="+mj-lt"/>
              <a:buAutoNum type="alphaLcPeriod" startAt="4"/>
            </a:pPr>
            <a:r>
              <a:rPr lang="en-US" sz="1200" strike="sngStrike" kern="1200" dirty="0" smtClean="0">
                <a:solidFill>
                  <a:schemeClr val="tx1"/>
                </a:solidFill>
                <a:effectLst/>
                <a:latin typeface="+mn-lt"/>
                <a:ea typeface="+mn-ea"/>
                <a:cs typeface="+mn-cs"/>
              </a:rPr>
              <a:t>Classroom response system or "Clickers" (handheld devices used to respond electronically to questions in class)</a:t>
            </a:r>
            <a:endParaRPr lang="en-US" strike="sngStrike" dirty="0"/>
          </a:p>
          <a:p>
            <a:pPr defTabSz="931774">
              <a:defRPr/>
            </a:pPr>
            <a:endParaRPr lang="en-US"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baseline="0" dirty="0" smtClean="0"/>
          </a:p>
          <a:p>
            <a:pPr defTabSz="931774">
              <a:defRPr/>
            </a:pPr>
            <a:r>
              <a:rPr lang="en-US" b="1" dirty="0"/>
              <a:t>Findings Highlighted in Technical Report</a:t>
            </a:r>
          </a:p>
          <a:p>
            <a:r>
              <a:rPr lang="en-US" u="none" dirty="0" smtClean="0"/>
              <a:t>“</a:t>
            </a:r>
            <a:r>
              <a:rPr lang="en-US" dirty="0"/>
              <a:t>Interestingly, the availability of some resources depends on the achievement level of students in the class. For example, as shown in Table 6.16, calculators, probes for collecting data, and microscopes are much more likely to be available in classes with mostly high-achieving students than in classes with mostly low-achieving students.”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“at least one per group available upon request or in another room” or “at least one per group located in your classroom” on a 3-point response scale with the options of “do not have one per group available,” “at least one per group available upon request or in another room,” and “at least one per group located in your classroom.”</a:t>
            </a:r>
          </a:p>
        </p:txBody>
      </p:sp>
      <p:sp>
        <p:nvSpPr>
          <p:cNvPr id="4" name="Slide Number Placeholder 3"/>
          <p:cNvSpPr>
            <a:spLocks noGrp="1"/>
          </p:cNvSpPr>
          <p:nvPr>
            <p:ph type="sldNum" sz="quarter" idx="10"/>
          </p:nvPr>
        </p:nvSpPr>
        <p:spPr/>
        <p:txBody>
          <a:bodyPr/>
          <a:lstStyle/>
          <a:p>
            <a:fld id="{B472F11F-6199-4934-A1DC-A9FDDA9F712C}" type="slidenum">
              <a:rPr lang="en-US" smtClean="0"/>
              <a:t>36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6.20,</a:t>
            </a:r>
            <a:r>
              <a:rPr lang="en-US" baseline="0" dirty="0" smtClean="0"/>
              <a:t> </a:t>
            </a:r>
            <a:r>
              <a:rPr lang="en-US" dirty="0" smtClean="0"/>
              <a:t>p.</a:t>
            </a:r>
            <a:r>
              <a:rPr lang="en-US" baseline="0" dirty="0" smtClean="0"/>
              <a:t> 104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Program </a:t>
            </a:r>
            <a:r>
              <a:rPr lang="en-US" baseline="0" dirty="0" smtClean="0"/>
              <a:t>Questionnaire</a:t>
            </a:r>
            <a:endParaRPr lang="en-US" dirty="0" smtClean="0"/>
          </a:p>
          <a:p>
            <a:r>
              <a:rPr lang="en-US" dirty="0"/>
              <a:t>Q31. For this school, how much money was spent on each of the following during the most recently completed budget year? (If you don’t know the exact amounts, please provide your best estimates.)</a:t>
            </a:r>
          </a:p>
          <a:p>
            <a:pPr marL="698830" lvl="1" indent="-232943">
              <a:buFont typeface="+mj-lt"/>
              <a:buAutoNum type="alphaLcPeriod"/>
            </a:pPr>
            <a:r>
              <a:rPr lang="en-US" dirty="0"/>
              <a:t>Consumable science supplies (for example: chemicals, living organisms, batteries) </a:t>
            </a:r>
            <a:r>
              <a:rPr lang="en-US" b="1" dirty="0" smtClean="0"/>
              <a:t>____</a:t>
            </a:r>
            <a:endParaRPr lang="en-US" sz="1600" dirty="0"/>
          </a:p>
          <a:p>
            <a:pPr marL="698830" lvl="1" indent="-232943">
              <a:buFont typeface="+mj-lt"/>
              <a:buAutoNum type="alphaLcPeriod"/>
            </a:pPr>
            <a:r>
              <a:rPr lang="en-US" dirty="0"/>
              <a:t>Science equipment (non-consumable, non-perishable items such as microscopes, scales, etc., but not computers) </a:t>
            </a:r>
            <a:r>
              <a:rPr lang="en-US" b="1" dirty="0" smtClean="0"/>
              <a:t>____</a:t>
            </a:r>
            <a:endParaRPr lang="en-US" sz="1600" b="1" dirty="0"/>
          </a:p>
          <a:p>
            <a:pPr marL="698830" lvl="1" indent="-232943">
              <a:buFont typeface="+mj-lt"/>
              <a:buAutoNum type="alphaLcPeriod"/>
            </a:pPr>
            <a:r>
              <a:rPr lang="en-US" dirty="0"/>
              <a:t>Software for science instruction </a:t>
            </a:r>
            <a:r>
              <a:rPr lang="en-US" b="1" dirty="0" smtClean="0"/>
              <a:t>____</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p>
          <a:p>
            <a:r>
              <a:rPr lang="en-US" u="none" dirty="0" smtClean="0"/>
              <a:t>“</a:t>
            </a:r>
            <a:r>
              <a:rPr lang="en-US" dirty="0"/>
              <a:t>The 2012 National Survey also asked science and mathematics program representatives how much money their schools spent during the most recently completed year on three kinds of resources: equipment (excluding computers), consumable supplies (e.g., chemicals, graph paper), and software specific to science and mathematics instruction. By dividing these amounts by school enrollment, per-pupil estimates were generated (see Table 6.20). In science, per-pupil spending on equipment and supplies increases sharply with grade range, as does overall per-pupil spending. In mathematics, per-pupil spending is substantially higher in elementary schools than in middle and high schools.”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survey asked about spending on software in addition to equipment and supplies. The median per pupil spending on software in each subject/grade-range combination is $0.00.</a:t>
            </a:r>
          </a:p>
          <a:p>
            <a:endParaRPr lang="en-US" dirty="0" smtClean="0"/>
          </a:p>
          <a:p>
            <a:r>
              <a:rPr lang="en-US" dirty="0" smtClean="0"/>
              <a:t>The</a:t>
            </a:r>
            <a:r>
              <a:rPr lang="en-US" baseline="0" dirty="0" smtClean="0"/>
              <a:t> total i</a:t>
            </a:r>
            <a:r>
              <a:rPr lang="en-US" dirty="0" smtClean="0"/>
              <a:t>ncludes spending on software.</a:t>
            </a:r>
          </a:p>
        </p:txBody>
      </p:sp>
      <p:sp>
        <p:nvSpPr>
          <p:cNvPr id="4" name="Slide Number Placeholder 3"/>
          <p:cNvSpPr>
            <a:spLocks noGrp="1"/>
          </p:cNvSpPr>
          <p:nvPr>
            <p:ph type="sldNum" sz="quarter" idx="10"/>
          </p:nvPr>
        </p:nvSpPr>
        <p:spPr/>
        <p:txBody>
          <a:bodyPr/>
          <a:lstStyle/>
          <a:p>
            <a:fld id="{B472F11F-6199-4934-A1DC-A9FDDA9F712C}" type="slidenum">
              <a:rPr lang="en-US" smtClean="0"/>
              <a:t>38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6.21,</a:t>
            </a:r>
            <a:r>
              <a:rPr lang="en-US" baseline="0" dirty="0" smtClean="0"/>
              <a:t> </a:t>
            </a:r>
            <a:r>
              <a:rPr lang="en-US" dirty="0" smtClean="0"/>
              <a:t>p.</a:t>
            </a:r>
            <a:r>
              <a:rPr lang="en-US" baseline="0" dirty="0" smtClean="0"/>
              <a:t> 105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Program </a:t>
            </a:r>
            <a:r>
              <a:rPr lang="en-US" baseline="0" dirty="0" smtClean="0"/>
              <a:t>Questionnaire</a:t>
            </a:r>
            <a:endParaRPr lang="en-US" dirty="0" smtClean="0"/>
          </a:p>
          <a:p>
            <a:r>
              <a:rPr lang="en-US" dirty="0"/>
              <a:t>Q31. For this school, how much money was spent on each of the following during the most recently completed budget year? (If you don’t know the exact amounts, please provide your best estimates.)</a:t>
            </a:r>
          </a:p>
          <a:p>
            <a:pPr marL="698830" lvl="1" indent="-232943">
              <a:buFont typeface="+mj-lt"/>
              <a:buAutoNum type="alphaLcPeriod"/>
            </a:pPr>
            <a:r>
              <a:rPr lang="en-US" dirty="0"/>
              <a:t>Consumable science supplies (for example: chemicals, living organisms, batteries) </a:t>
            </a:r>
            <a:r>
              <a:rPr lang="en-US" b="1" dirty="0" smtClean="0"/>
              <a:t>____</a:t>
            </a:r>
            <a:endParaRPr lang="en-US" sz="1600" dirty="0"/>
          </a:p>
          <a:p>
            <a:pPr marL="698830" lvl="1" indent="-232943">
              <a:buFont typeface="+mj-lt"/>
              <a:buAutoNum type="alphaLcPeriod"/>
            </a:pPr>
            <a:r>
              <a:rPr lang="en-US" dirty="0"/>
              <a:t>Science equipment (non-consumable, non-perishable items such as microscopes, scales, etc., but not computers) </a:t>
            </a:r>
            <a:r>
              <a:rPr lang="en-US" b="1" dirty="0" smtClean="0"/>
              <a:t>____</a:t>
            </a:r>
            <a:endParaRPr lang="en-US" sz="1600" b="1" dirty="0"/>
          </a:p>
          <a:p>
            <a:pPr marL="698830" lvl="1" indent="-232943">
              <a:buFont typeface="+mj-lt"/>
              <a:buAutoNum type="alphaLcPeriod"/>
            </a:pPr>
            <a:r>
              <a:rPr lang="en-US" dirty="0"/>
              <a:t>Software for science instruction </a:t>
            </a:r>
            <a:r>
              <a:rPr lang="en-US" b="1" dirty="0" smtClean="0"/>
              <a:t>____</a:t>
            </a:r>
            <a:endParaRPr lang="en-US" sz="1600" dirty="0"/>
          </a:p>
          <a:p>
            <a:pPr lvl="0"/>
            <a:endParaRPr lang="en-US" dirty="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baseline="0" dirty="0" smtClean="0"/>
          </a:p>
          <a:p>
            <a:pPr defTabSz="931774">
              <a:defRPr/>
            </a:pPr>
            <a:r>
              <a:rPr lang="en-US" b="1" dirty="0"/>
              <a:t>Findings Highlighted in Technical Report</a:t>
            </a:r>
          </a:p>
          <a:p>
            <a:r>
              <a:rPr lang="en-US" u="none" dirty="0" smtClean="0"/>
              <a:t>“</a:t>
            </a:r>
            <a:r>
              <a:rPr lang="en-US" dirty="0"/>
              <a:t>Expenditures for science and mathematics are not distributed equally across all schools. For example, rural schools spend more per pupil than suburban and urban schools on science and mathematics resources (see Tables 6.21 and 6.22). Per-pupil expenditures on science and mathematics equipment do not vary widely by the percentage of students in the school who are eligible for free/reduced-price lunch. And although there appears to be some variation in spending on supplies by percentage of students eligible for free/reduced-price lunch, there is no clear pattern.”</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6.3,</a:t>
            </a:r>
            <a:r>
              <a:rPr lang="en-US" baseline="0" dirty="0" smtClean="0"/>
              <a:t> </a:t>
            </a:r>
            <a:r>
              <a:rPr lang="en-US" dirty="0" smtClean="0"/>
              <a:t>p.</a:t>
            </a:r>
            <a:r>
              <a:rPr lang="en-US" baseline="0" dirty="0" smtClean="0"/>
              <a:t> 92 in Technical Report</a:t>
            </a:r>
          </a:p>
          <a:p>
            <a:endParaRPr lang="en-US" b="1" dirty="0" smtClean="0"/>
          </a:p>
          <a:p>
            <a:pPr defTabSz="931774">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a:t>
            </a:r>
            <a:r>
              <a:rPr lang="en-US" b="0" baseline="0" dirty="0" smtClean="0"/>
              <a:t>Questionnaire</a:t>
            </a:r>
            <a:endParaRPr lang="en-US" b="0" dirty="0" smtClean="0"/>
          </a:p>
          <a:p>
            <a:pPr lvl="0"/>
            <a:r>
              <a:rPr lang="en-US" dirty="0"/>
              <a:t>Q53. Which best describes the instructional materials students most frequently use in this class?</a:t>
            </a:r>
          </a:p>
          <a:p>
            <a:pPr lvl="0"/>
            <a:r>
              <a:rPr lang="en-US" b="0" dirty="0"/>
              <a:t>Mainly commercially-published textbook(s)</a:t>
            </a:r>
            <a:endParaRPr lang="en-US" sz="1600" b="0" dirty="0"/>
          </a:p>
          <a:p>
            <a:pPr marL="640594" lvl="1" indent="-174708">
              <a:buFont typeface="Courier New" panose="02070309020205020404" pitchFamily="49" charset="0"/>
              <a:buChar char="o"/>
            </a:pPr>
            <a:r>
              <a:rPr lang="en-US" b="0" dirty="0"/>
              <a:t>One textbook</a:t>
            </a:r>
            <a:endParaRPr lang="en-US" sz="1600" b="0" dirty="0"/>
          </a:p>
          <a:p>
            <a:pPr marL="640594" lvl="1" indent="-174708">
              <a:buFont typeface="Courier New" panose="02070309020205020404" pitchFamily="49" charset="0"/>
              <a:buChar char="o"/>
            </a:pPr>
            <a:r>
              <a:rPr lang="en-US" b="0" dirty="0"/>
              <a:t>Multiple textbooks</a:t>
            </a:r>
            <a:endParaRPr lang="en-US" sz="1600" b="0" dirty="0"/>
          </a:p>
          <a:p>
            <a:r>
              <a:rPr lang="en-US" b="0" dirty="0"/>
              <a:t>Mainly commercially-published modules</a:t>
            </a:r>
            <a:endParaRPr lang="en-US" sz="1600" b="0" dirty="0"/>
          </a:p>
          <a:p>
            <a:pPr marL="640594" lvl="1" indent="-174708">
              <a:buFont typeface="Courier New" panose="02070309020205020404" pitchFamily="49" charset="0"/>
              <a:buChar char="o"/>
            </a:pPr>
            <a:r>
              <a:rPr lang="en-US" b="0" dirty="0"/>
              <a:t>Modules from a single publisher</a:t>
            </a:r>
            <a:endParaRPr lang="en-US" sz="1600" b="0" dirty="0"/>
          </a:p>
          <a:p>
            <a:pPr marL="640594" lvl="1" indent="-174708">
              <a:buFont typeface="Courier New" panose="02070309020205020404" pitchFamily="49" charset="0"/>
              <a:buChar char="o"/>
            </a:pPr>
            <a:r>
              <a:rPr lang="en-US" b="0" dirty="0"/>
              <a:t>Modules from multiple publishers</a:t>
            </a:r>
            <a:endParaRPr lang="en-US" sz="1600" b="0" dirty="0"/>
          </a:p>
          <a:p>
            <a:pPr lvl="0"/>
            <a:r>
              <a:rPr lang="en-US" b="0" dirty="0"/>
              <a:t>Other </a:t>
            </a:r>
            <a:endParaRPr lang="en-US" sz="1600" b="0" dirty="0"/>
          </a:p>
          <a:p>
            <a:pPr marL="640594" lvl="1" indent="-174708">
              <a:buFont typeface="Courier New" panose="02070309020205020404" pitchFamily="49" charset="0"/>
              <a:buChar char="o"/>
            </a:pPr>
            <a:r>
              <a:rPr lang="en-US" dirty="0"/>
              <a:t>A roughly equal mix of commercially-published textbooks and commercially-published modules most of the time</a:t>
            </a:r>
            <a:endParaRPr lang="en-US" sz="1600" dirty="0"/>
          </a:p>
          <a:p>
            <a:pPr marL="640594" lvl="1" indent="-174708">
              <a:buFont typeface="Courier New" panose="02070309020205020404" pitchFamily="49" charset="0"/>
              <a:buChar char="o"/>
            </a:pPr>
            <a:r>
              <a:rPr lang="en-US" dirty="0"/>
              <a:t>Non-commercially-published materials most of the time </a:t>
            </a:r>
          </a:p>
          <a:p>
            <a:endParaRPr lang="en-US" baseline="0"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baseline="0" dirty="0" smtClean="0"/>
              <a:t>“</a:t>
            </a:r>
            <a:r>
              <a:rPr lang="en-US" dirty="0"/>
              <a:t>Science instructional materials tend to be more diverse in format than mathematics materials. For that reason, teachers were presented with different options to describe the materials used in science classes. The data in Table 6.3 show some sharp contrasts among grade ranges. For example, high school science classes are much more likely than elementary and middle school classes to use a textbook rather than modules. Also noticeable is the relatively heavy use of non-commercially published materials in elementary school science classes, compared to science instruction in later grades, and compared to mathematics instruction in elementary grades (see Table 6.2). Overall, much science instruction in grades K–12 (particularly in elementary and middle grades) appears to be pulled together from multiple sources, more so than in mathematics instruction.</a:t>
            </a:r>
            <a:r>
              <a:rPr lang="en-US" baseline="0" dirty="0" smtClean="0"/>
              <a:t>”</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Median amounts</a:t>
            </a:r>
            <a:r>
              <a:rPr lang="en-US" baseline="0" dirty="0" smtClean="0"/>
              <a:t> include spending on software.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6.23,</a:t>
            </a:r>
            <a:r>
              <a:rPr lang="en-US" baseline="0" dirty="0" smtClean="0"/>
              <a:t> </a:t>
            </a:r>
            <a:r>
              <a:rPr lang="en-US" dirty="0" smtClean="0"/>
              <a:t>p.</a:t>
            </a:r>
            <a:r>
              <a:rPr lang="en-US" baseline="0" dirty="0" smtClean="0"/>
              <a:t> 106 in Technical Report</a:t>
            </a:r>
          </a:p>
          <a:p>
            <a:endParaRPr lang="en-US" b="1" dirty="0" smtClean="0"/>
          </a:p>
          <a:p>
            <a:pPr defTabSz="931774">
              <a:defRPr/>
            </a:pPr>
            <a:r>
              <a:rPr lang="en-US" b="1" dirty="0" smtClean="0"/>
              <a:t>This slide shows data from individual</a:t>
            </a:r>
            <a:r>
              <a:rPr lang="en-US" b="1" baseline="0" dirty="0" smtClean="0"/>
              <a:t> items. </a:t>
            </a:r>
          </a:p>
          <a:p>
            <a:endParaRPr lang="en-US" b="1" dirty="0" smtClean="0"/>
          </a:p>
          <a:p>
            <a:r>
              <a:rPr lang="en-US" dirty="0" smtClean="0"/>
              <a:t>Science Teacher </a:t>
            </a:r>
            <a:r>
              <a:rPr lang="en-US" baseline="0" dirty="0" smtClean="0"/>
              <a:t>Questionnaire</a:t>
            </a:r>
            <a:endParaRPr lang="en-US" dirty="0" smtClean="0"/>
          </a:p>
          <a:p>
            <a:pPr lvl="0"/>
            <a:r>
              <a:rPr lang="en-US" dirty="0"/>
              <a:t>Q58. Science courses may benefit from the availability of particular kinds of equipment (for example: microscopes, beakers, </a:t>
            </a:r>
            <a:r>
              <a:rPr lang="en-US" dirty="0" err="1"/>
              <a:t>photogate</a:t>
            </a:r>
            <a:r>
              <a:rPr lang="en-US" dirty="0"/>
              <a:t> timers, Bunsen burners).  How adequate is the equipment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lvl="0"/>
            <a:r>
              <a:rPr lang="en-US" dirty="0"/>
              <a:t>Q59. Science courses may benefit from the availability of particular kinds of instructional technology (for example: calculators, computers, probes/sensors).  How adequate is the instructional technology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lvl="0"/>
            <a:r>
              <a:rPr lang="en-US" dirty="0"/>
              <a:t>Q60. Science courses may benefit from the availability of particular kinds of consumable supplies (for example: chemicals, living organisms, batteries).  How adequate are the consumable supplies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lvl="0"/>
            <a:r>
              <a:rPr lang="en-US" dirty="0"/>
              <a:t>Q61. Science courses may benefit from the availability of particular kinds of facilities (for example: lab tables, electric outlets, faucets and sinks).  How adequate are the facilities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defTabSz="931774">
              <a:defRPr/>
            </a:pPr>
            <a:r>
              <a:rPr lang="en-US" dirty="0" smtClean="0"/>
              <a:t>The numbers in parentheses</a:t>
            </a:r>
            <a:r>
              <a:rPr lang="en-US" baseline="0" dirty="0" smtClean="0"/>
              <a:t> are standard errors.</a:t>
            </a:r>
            <a:endParaRPr lang="en-US" dirty="0" smtClean="0"/>
          </a:p>
          <a:p>
            <a:pPr defTabSz="931774">
              <a:defRPr/>
            </a:pPr>
            <a:endParaRPr lang="en-US" baseline="0" dirty="0" smtClean="0"/>
          </a:p>
          <a:p>
            <a:pPr defTabSz="931774">
              <a:defRPr/>
            </a:pPr>
            <a:r>
              <a:rPr lang="en-US" b="1" dirty="0"/>
              <a:t>Findings Highlighted in Technical Report</a:t>
            </a:r>
          </a:p>
          <a:p>
            <a:r>
              <a:rPr lang="en-US" u="none" dirty="0" smtClean="0"/>
              <a:t>“</a:t>
            </a:r>
            <a:r>
              <a:rPr lang="en-US" dirty="0"/>
              <a:t>Expenditures for science instruction seem to be reflected in teachers’ ratings of the adequacy of resources they have on hand. As shown in Table 6.23, teachers of high school science classes were much more likely than teachers of elementary school science classes to rate their facilities, equipment, consumable supplies, and instructional technology as mostly adequate (4 or 5 on a 5-point scale from 1 “not adequate” to 5 “adequate”). In elementary schools, teachers of about two-thirds of science classes rated their resources as somewhat adequate or less.”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Includes classes for which the teacher selected “4 of 5” or “adequate” on a 5-point response scale with the options of “not adequate,” “2 of 5,” “somewhat adequate,” “4 of 5,” and “adequate.”</a:t>
            </a:r>
          </a:p>
          <a:p>
            <a:pPr defTabSz="931774">
              <a:defRPr/>
            </a:pP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6.26,</a:t>
            </a:r>
            <a:r>
              <a:rPr lang="en-US" baseline="0" dirty="0" smtClean="0"/>
              <a:t> </a:t>
            </a:r>
            <a:r>
              <a:rPr lang="en-US" dirty="0" smtClean="0"/>
              <a:t>p.</a:t>
            </a:r>
            <a:r>
              <a:rPr lang="en-US" baseline="0" dirty="0" smtClean="0"/>
              <a:t> 108 in Technical Report</a:t>
            </a:r>
          </a:p>
          <a:p>
            <a:endParaRPr lang="en-US" b="1" dirty="0" smtClean="0"/>
          </a:p>
          <a:p>
            <a:pPr defTabSz="931774">
              <a:defRPr/>
            </a:pPr>
            <a:r>
              <a:rPr lang="en-US" b="1" dirty="0"/>
              <a:t>This slide shows data from Composites.</a:t>
            </a:r>
          </a:p>
          <a:p>
            <a:pPr defTabSz="931774">
              <a:defRPr/>
            </a:pPr>
            <a:endParaRPr lang="en-US" dirty="0"/>
          </a:p>
          <a:p>
            <a:pPr defTabSz="931774">
              <a:defRPr/>
            </a:pPr>
            <a:r>
              <a:rPr lang="en-US" dirty="0"/>
              <a:t>Sets of related questionnaire items were combined to create several composite variables related to key constructs.  Composite variables, which are more reliable than individual survey items, were computed to have a minimum possible value of 0 and a maximum possible value of 100.  Higher composite scores indicate more of the construct being </a:t>
            </a:r>
            <a:r>
              <a:rPr lang="en-US" dirty="0" smtClean="0"/>
              <a:t>measured </a:t>
            </a:r>
            <a:r>
              <a:rPr lang="en-US" dirty="0"/>
              <a:t>by the composite.  Each composite is calculated by summing the responses to the items associated with that composite and then dividing by the total points possible.  In order for the composites to be on a 100-point scale, the lowest response option on each scale was set to 0 and the others were adjusted accordingly; so for example, an item with a scale ranging from 1 to 4 was re-coded to have a scale of 0 to 3.  By doing this, someone who marks the lowest point on every item in a composite receives a composite score of 0 rather than some positive number. It also assures that 50 is the true mid-point.  The denominator for each composite is determined by computing the maximum possible sum of responses for a series of items and dividing by 100; e.g., a 9-item composite where each item is on a scale of 0–3 would have a denominator of 0.27.  </a:t>
            </a:r>
            <a:r>
              <a:rPr lang="en-US" dirty="0" smtClean="0"/>
              <a:t>Composite </a:t>
            </a:r>
            <a:r>
              <a:rPr lang="en-US" dirty="0"/>
              <a:t>values were not computed for participants who </a:t>
            </a:r>
            <a:r>
              <a:rPr lang="en-US" dirty="0" smtClean="0"/>
              <a:t>responded </a:t>
            </a:r>
            <a:r>
              <a:rPr lang="en-US" dirty="0"/>
              <a:t>to fewer than two-thirds of the items that form the composite.</a:t>
            </a:r>
          </a:p>
          <a:p>
            <a:endParaRPr lang="en-US" b="1" dirty="0" smtClean="0"/>
          </a:p>
          <a:p>
            <a:r>
              <a:rPr lang="en-US" b="1" i="1" dirty="0" smtClean="0"/>
              <a:t>Adequacy of Resources for Instruction</a:t>
            </a:r>
            <a:r>
              <a:rPr lang="en-US" b="1" i="1" baseline="0" dirty="0" smtClean="0"/>
              <a:t> </a:t>
            </a:r>
            <a:r>
              <a:rPr lang="en-US" b="1" i="1" dirty="0" smtClean="0"/>
              <a:t>Composite Items</a:t>
            </a:r>
          </a:p>
          <a:p>
            <a:pPr defTabSz="931774">
              <a:defRPr/>
            </a:pPr>
            <a:r>
              <a:rPr lang="en-US" dirty="0" smtClean="0"/>
              <a:t>Q58. Science courses may benefit from the availability of particular kinds of equipment (e.g., microscopes, beakers, </a:t>
            </a:r>
            <a:r>
              <a:rPr lang="en-US" dirty="0" err="1" smtClean="0"/>
              <a:t>photogate</a:t>
            </a:r>
            <a:r>
              <a:rPr lang="en-US" dirty="0" smtClean="0"/>
              <a:t> timers, Bunsen burners). How adequate is the equipment you have available for teaching this science class?</a:t>
            </a:r>
          </a:p>
          <a:p>
            <a:pPr defTabSz="931774">
              <a:defRPr/>
            </a:pPr>
            <a:r>
              <a:rPr lang="en-US" dirty="0" smtClean="0"/>
              <a:t>Q59. Science courses may benefit from the availability of particular kinds of instructional technology (e.g., calculators, computers, probes/sensors). How adequate is the instructional technology you have available for teaching this science class?</a:t>
            </a:r>
          </a:p>
          <a:p>
            <a:pPr defTabSz="931774">
              <a:defRPr/>
            </a:pPr>
            <a:r>
              <a:rPr lang="en-US" dirty="0" smtClean="0"/>
              <a:t>Q60.</a:t>
            </a:r>
            <a:r>
              <a:rPr lang="en-US" baseline="0" dirty="0" smtClean="0"/>
              <a:t> </a:t>
            </a:r>
            <a:r>
              <a:rPr lang="en-US" dirty="0" smtClean="0"/>
              <a:t>Science courses may benefit from the availability of particular kinds of consumable supplies (e.g., chemicals, living organisms, batteries). How adequate are the consumable supplies you have available for teaching this science class?</a:t>
            </a:r>
          </a:p>
          <a:p>
            <a:pPr defTabSz="931774">
              <a:defRPr/>
            </a:pPr>
            <a:r>
              <a:rPr lang="en-US" dirty="0" smtClean="0"/>
              <a:t>Q61. Science courses may benefit from the availability of particular kinds of facilities (e.g., lab tables, electric outlets, faucets and sinks). How adequate are the facilities you have available for teaching this science class? </a:t>
            </a:r>
          </a:p>
          <a:p>
            <a:pPr defTabSz="931774">
              <a:defRPr/>
            </a:pPr>
            <a:endParaRPr lang="en-US" baseline="0" dirty="0" smtClean="0"/>
          </a:p>
          <a:p>
            <a:r>
              <a:rPr lang="en-US" dirty="0" smtClean="0"/>
              <a:t>Science Teacher </a:t>
            </a:r>
            <a:r>
              <a:rPr lang="en-US" baseline="0" dirty="0" smtClean="0"/>
              <a:t>Questionnaire</a:t>
            </a:r>
            <a:endParaRPr lang="en-US" dirty="0" smtClean="0"/>
          </a:p>
          <a:p>
            <a:pPr lvl="0"/>
            <a:r>
              <a:rPr lang="en-US" dirty="0"/>
              <a:t>Q58. Science courses may benefit from the availability of particular kinds of equipment (for example: microscopes, beakers, </a:t>
            </a:r>
            <a:r>
              <a:rPr lang="en-US" dirty="0" err="1"/>
              <a:t>photogate</a:t>
            </a:r>
            <a:r>
              <a:rPr lang="en-US" dirty="0"/>
              <a:t> timers, Bunsen burners).  How adequate is the equipment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lvl="0"/>
            <a:r>
              <a:rPr lang="en-US" dirty="0"/>
              <a:t>Q59. Science courses may benefit from the availability of particular kinds of instructional technology (for example: calculators, computers, probes/sensors).  How adequate is the instructional technology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lvl="0"/>
            <a:r>
              <a:rPr lang="en-US" dirty="0"/>
              <a:t>Q60. Science courses may benefit from the availability of particular kinds of consumable supplies (for example: chemicals, living organisms, batteries).  How adequate are the consumable supplies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lvl="0"/>
            <a:r>
              <a:rPr lang="en-US" dirty="0"/>
              <a:t>Q61. Science courses may benefit from the availability of particular kinds of facilities (for example: lab tables, electric outlets, faucets and sinks).  How adequate are the facilities you have available for teaching this science class?</a:t>
            </a:r>
          </a:p>
          <a:p>
            <a:pPr marL="640594" lvl="1" indent="-174708">
              <a:buFont typeface="Courier New" panose="02070309020205020404" pitchFamily="49" charset="0"/>
              <a:buChar char="o"/>
            </a:pPr>
            <a:r>
              <a:rPr lang="en-US" dirty="0" smtClean="0"/>
              <a:t>[1] Not adequate </a:t>
            </a:r>
          </a:p>
          <a:p>
            <a:pPr marL="640594" lvl="1" indent="-174708">
              <a:buFont typeface="Courier New" panose="02070309020205020404" pitchFamily="49" charset="0"/>
              <a:buChar char="o"/>
            </a:pPr>
            <a:r>
              <a:rPr lang="en-US" dirty="0" smtClean="0"/>
              <a:t>[2]</a:t>
            </a:r>
          </a:p>
          <a:p>
            <a:pPr marL="640594" lvl="1" indent="-174708">
              <a:buFont typeface="Courier New" panose="02070309020205020404" pitchFamily="49" charset="0"/>
              <a:buChar char="o"/>
            </a:pPr>
            <a:r>
              <a:rPr lang="en-US" dirty="0" smtClean="0"/>
              <a:t>[3] Somewhat adequate</a:t>
            </a:r>
          </a:p>
          <a:p>
            <a:pPr marL="640594" lvl="1" indent="-174708">
              <a:buFont typeface="Courier New" panose="02070309020205020404" pitchFamily="49" charset="0"/>
              <a:buChar char="o"/>
            </a:pPr>
            <a:r>
              <a:rPr lang="en-US" dirty="0" smtClean="0"/>
              <a:t>[4]</a:t>
            </a:r>
          </a:p>
          <a:p>
            <a:pPr marL="640594" lvl="1" indent="-174708">
              <a:buFont typeface="Courier New" panose="02070309020205020404" pitchFamily="49" charset="0"/>
              <a:buChar char="o"/>
            </a:pPr>
            <a:r>
              <a:rPr lang="en-US" dirty="0" smtClean="0"/>
              <a:t>[5] Adequate</a:t>
            </a:r>
          </a:p>
          <a:p>
            <a:pPr lvl="0"/>
            <a:endParaRPr lang="en-US" dirty="0"/>
          </a:p>
          <a:p>
            <a:pPr defTabSz="931774">
              <a:defRPr/>
            </a:pPr>
            <a:r>
              <a:rPr lang="en-US" b="0" i="0" dirty="0" smtClean="0"/>
              <a:t>The numbers in parentheses</a:t>
            </a:r>
            <a:r>
              <a:rPr lang="en-US" b="0" i="0" baseline="0" dirty="0" smtClean="0"/>
              <a:t> are standard errors.</a:t>
            </a:r>
            <a:endParaRPr lang="en-US" b="0" i="0" dirty="0" smtClean="0"/>
          </a:p>
          <a:p>
            <a:endParaRPr lang="en-US" baseline="0" dirty="0" smtClean="0"/>
          </a:p>
          <a:p>
            <a:pPr defTabSz="931774">
              <a:defRPr/>
            </a:pPr>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baseline="0" dirty="0" smtClean="0"/>
          </a:p>
          <a:p>
            <a:pPr defTabSz="931774">
              <a:defRPr/>
            </a:pPr>
            <a:r>
              <a:rPr lang="en-US" b="1" dirty="0"/>
              <a:t>Findings Highlighted in Technical Report</a:t>
            </a:r>
          </a:p>
          <a:p>
            <a:r>
              <a:rPr lang="en-US" u="none" dirty="0" smtClean="0"/>
              <a:t>“</a:t>
            </a:r>
            <a:r>
              <a:rPr lang="en-US" dirty="0"/>
              <a:t>Mathematics teachers’ views of the adequacy of their resources do not tend to differ substantially by various equity factors. In science, teachers of classes with mostly high-achieving students have the most positive views about their resources, compared to classes with average/mixed achievers and those with mostly low-achieving students (see Table 6.26). Similarly, teachers of classes with the lowest percentage of non-Asian minority students have more positive views than those with the highest percentage, as do teachers of classes with the lowest percentage of free/reduced-price lunch students, compared to those with higher percentages.”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Underrepresented Students includes American Indian or Alaskan Native, Black or African American, Hispanic or Latino, or Native Hawaiian or Other Pacific Islander</a:t>
            </a:r>
            <a:r>
              <a:rPr lang="en-US" baseline="0" dirty="0" smtClean="0"/>
              <a:t> students.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6.4,</a:t>
            </a:r>
            <a:r>
              <a:rPr lang="en-US" baseline="0" dirty="0" smtClean="0"/>
              <a:t> </a:t>
            </a:r>
            <a:r>
              <a:rPr lang="en-US" dirty="0" smtClean="0"/>
              <a:t>p.</a:t>
            </a:r>
            <a:r>
              <a:rPr lang="en-US" baseline="0" dirty="0" smtClean="0"/>
              <a:t> 93 in Technical Report</a:t>
            </a:r>
          </a:p>
          <a:p>
            <a:endParaRPr lang="en-US" b="1" dirty="0" smtClean="0"/>
          </a:p>
          <a:p>
            <a:pPr defTabSz="931774">
              <a:defRPr/>
            </a:pPr>
            <a:r>
              <a:rPr lang="en-US" b="1" dirty="0" smtClean="0"/>
              <a:t>This slide shows data derived from:</a:t>
            </a:r>
            <a:r>
              <a:rPr lang="en-US" b="1" baseline="0" dirty="0" smtClean="0"/>
              <a:t> </a:t>
            </a:r>
          </a:p>
          <a:p>
            <a:endParaRPr lang="en-US" b="1" dirty="0" smtClean="0"/>
          </a:p>
          <a:p>
            <a:r>
              <a:rPr lang="en-US" dirty="0" smtClean="0"/>
              <a:t>Science Teacher</a:t>
            </a:r>
            <a:r>
              <a:rPr lang="en-US" baseline="0" dirty="0" smtClean="0"/>
              <a:t> Questionnaire</a:t>
            </a:r>
            <a:endParaRPr lang="en-US" dirty="0" smtClean="0"/>
          </a:p>
          <a:p>
            <a:pPr lvl="0"/>
            <a:r>
              <a:rPr lang="en-US" dirty="0"/>
              <a:t>Q54. Please indicate the title, author, most recent copyright year, and ISBN code of the textbook/module used by the students in this class. </a:t>
            </a:r>
          </a:p>
          <a:p>
            <a:pPr marL="174708" indent="-174708">
              <a:buFont typeface="Arial" panose="020B0604020202020204" pitchFamily="34" charset="0"/>
              <a:buChar char="•"/>
            </a:pPr>
            <a:r>
              <a:rPr lang="en-US" dirty="0"/>
              <a:t>The 10- or 13-character ISBN code can be found on the copyright page and/or the back cover of the textbook/module. </a:t>
            </a:r>
          </a:p>
          <a:p>
            <a:pPr marL="174708" indent="-174708">
              <a:buFont typeface="Arial" panose="020B0604020202020204" pitchFamily="34" charset="0"/>
              <a:buChar char="•"/>
            </a:pPr>
            <a:r>
              <a:rPr lang="en-US" dirty="0"/>
              <a:t>Do not include the dashes when entering the ISBN.</a:t>
            </a:r>
          </a:p>
          <a:p>
            <a:pPr marL="174708" indent="-174708">
              <a:buFont typeface="Arial" panose="020B0604020202020204" pitchFamily="34" charset="0"/>
              <a:buChar char="•"/>
            </a:pPr>
            <a:r>
              <a:rPr lang="en-US" dirty="0"/>
              <a:t>An example of the location of the ISBN is shown to the right.</a:t>
            </a:r>
          </a:p>
          <a:p>
            <a:pPr lvl="1"/>
            <a:r>
              <a:rPr lang="en-US" dirty="0"/>
              <a:t>Title: </a:t>
            </a:r>
            <a:r>
              <a:rPr lang="en-US" b="1" dirty="0" smtClean="0"/>
              <a:t>____</a:t>
            </a:r>
            <a:endParaRPr lang="en-US" dirty="0"/>
          </a:p>
          <a:p>
            <a:pPr marL="465887" lvl="1" defTabSz="931774">
              <a:defRPr/>
            </a:pPr>
            <a:r>
              <a:rPr lang="en-US" dirty="0"/>
              <a:t>First Author: </a:t>
            </a:r>
            <a:r>
              <a:rPr lang="en-US" b="1" dirty="0" smtClean="0"/>
              <a:t>____</a:t>
            </a:r>
            <a:endParaRPr lang="en-US" dirty="0"/>
          </a:p>
          <a:p>
            <a:pPr marL="465887" lvl="1" defTabSz="931774">
              <a:defRPr/>
            </a:pPr>
            <a:r>
              <a:rPr lang="en-US" dirty="0"/>
              <a:t>Year: </a:t>
            </a:r>
            <a:r>
              <a:rPr lang="en-US" b="1" dirty="0" smtClean="0"/>
              <a:t>____</a:t>
            </a:r>
            <a:endParaRPr lang="en-US" dirty="0"/>
          </a:p>
          <a:p>
            <a:pPr marL="465887" lvl="1" defTabSz="931774">
              <a:defRPr/>
            </a:pPr>
            <a:r>
              <a:rPr lang="en-US" dirty="0"/>
              <a:t>ISBN: </a:t>
            </a:r>
            <a:r>
              <a:rPr lang="en-US" b="1" dirty="0" smtClean="0"/>
              <a:t>____</a:t>
            </a:r>
            <a:endParaRPr lang="en-US" dirty="0"/>
          </a:p>
          <a:p>
            <a:endParaRPr lang="en-US" baseline="0" dirty="0" smtClean="0"/>
          </a:p>
          <a:p>
            <a:pPr defTabSz="931774">
              <a:defRPr/>
            </a:pPr>
            <a:r>
              <a:rPr lang="en-US" dirty="0" smtClean="0"/>
              <a:t>The numbers in parentheses</a:t>
            </a:r>
            <a:r>
              <a:rPr lang="en-US" baseline="0" dirty="0" smtClean="0"/>
              <a:t> are standard errors.</a:t>
            </a:r>
            <a:endParaRPr lang="en-US" dirty="0" smtClean="0"/>
          </a:p>
          <a:p>
            <a:endParaRPr lang="en-US" baseline="0" dirty="0" smtClean="0"/>
          </a:p>
          <a:p>
            <a:pPr defTabSz="931774">
              <a:defRPr/>
            </a:pPr>
            <a:r>
              <a:rPr lang="en-US" b="1" dirty="0"/>
              <a:t>Findings Highlighted in Technical Report</a:t>
            </a:r>
            <a:endParaRPr lang="en-US" baseline="0" dirty="0" smtClean="0"/>
          </a:p>
          <a:p>
            <a:r>
              <a:rPr lang="en-US" u="none" dirty="0" smtClean="0"/>
              <a:t>“</a:t>
            </a:r>
            <a:r>
              <a:rPr lang="en-US" dirty="0"/>
              <a:t>Teachers who indicated that the randomly selected class used a published textbook/program were asked to record the title, author, year, and ISBN of the material used most often in the class. Using this information, the publisher of the material was identified. Table 6.4 shows the market share held by each of the major science and mathematics textbook publishers. It is interesting to note that three publishers—Houghton Mifflin Harcourt, McGraw-Hill, and Pearson—account for instructional materials used in more than three-fourths of science and mathematics classes. In elementary and middle school mathematics, these three publishers alone account for the materials used in 95 percent or more of classes. The  only other publisher with a substantial share of the market is Delta Education in elementary science.”</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smtClean="0">
                <a:solidFill>
                  <a:schemeClr val="tx1"/>
                </a:solidFill>
                <a:latin typeface="Calibri"/>
              </a:rPr>
              <a:t>Chapter </a:t>
            </a:r>
            <a:r>
              <a:rPr lang="en-US" sz="6600" dirty="0" smtClean="0">
                <a:solidFill>
                  <a:schemeClr val="tx1"/>
                </a:solidFill>
                <a:latin typeface="Calibri"/>
              </a:rPr>
              <a:t>6</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Instructional Resources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11 </a:t>
            </a:r>
          </a:p>
          <a:p>
            <a:pPr lvl="0">
              <a:defRPr/>
            </a:pPr>
            <a:r>
              <a:rPr lang="en-US" dirty="0" smtClean="0">
                <a:solidFill>
                  <a:schemeClr val="tx1"/>
                </a:solidFill>
              </a:rPr>
              <a:t>(not for presentation)</a:t>
            </a:r>
            <a:endParaRPr lang="en-US" dirty="0">
              <a:solidFill>
                <a:schemeClr val="tx1"/>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22513"/>
            <a:ext cx="6083300" cy="2414587"/>
          </a:xfrm>
          <a:prstGeom prst="rect">
            <a:avLst/>
          </a:prstGeom>
          <a:solidFill>
            <a:schemeClr val="bg1"/>
          </a:solidFill>
          <a:ln>
            <a:noFill/>
          </a:ln>
          <a:effectLst/>
        </p:spPr>
      </p:pic>
    </p:spTree>
    <p:extLst>
      <p:ext uri="{BB962C8B-B14F-4D97-AF65-F5344CB8AC3E}">
        <p14:creationId xmlns:p14="http://schemas.microsoft.com/office/powerpoint/2010/main" val="1876317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53953199"/>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Market Share of Commercial </a:t>
            </a:r>
            <a:r>
              <a:rPr lang="en-US" dirty="0" smtClean="0">
                <a:solidFill>
                  <a:schemeClr val="tx1"/>
                </a:solidFill>
              </a:rPr>
              <a:t>Textbook Publishers in Science Classes, by Grade Range</a:t>
            </a:r>
            <a:endParaRPr lang="en-US" dirty="0">
              <a:solidFill>
                <a:schemeClr val="tx1"/>
              </a:solidFill>
            </a:endParaRPr>
          </a:p>
        </p:txBody>
      </p:sp>
    </p:spTree>
    <p:extLst>
      <p:ext uri="{BB962C8B-B14F-4D97-AF65-F5344CB8AC3E}">
        <p14:creationId xmlns:p14="http://schemas.microsoft.com/office/powerpoint/2010/main" val="459037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13 </a:t>
            </a:r>
          </a:p>
          <a:p>
            <a:pPr lvl="0">
              <a:defRPr/>
            </a:pPr>
            <a:r>
              <a:rPr lang="en-US" dirty="0" smtClean="0">
                <a:solidFill>
                  <a:schemeClr val="tx1"/>
                </a:solidFill>
              </a:rPr>
              <a:t>(not for presentation)</a:t>
            </a:r>
            <a:endParaRPr lang="en-US" dirty="0">
              <a:solidFill>
                <a:schemeClr val="tx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847975"/>
            <a:ext cx="6083300" cy="1363663"/>
          </a:xfrm>
          <a:prstGeom prst="rect">
            <a:avLst/>
          </a:prstGeom>
          <a:solidFill>
            <a:schemeClr val="bg1"/>
          </a:solidFill>
          <a:ln>
            <a:noFill/>
          </a:ln>
          <a:effectLst/>
        </p:spPr>
      </p:pic>
    </p:spTree>
    <p:extLst>
      <p:ext uri="{BB962C8B-B14F-4D97-AF65-F5344CB8AC3E}">
        <p14:creationId xmlns:p14="http://schemas.microsoft.com/office/powerpoint/2010/main" val="419225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4343743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Publication Year of </a:t>
            </a:r>
            <a:r>
              <a:rPr lang="en-US" dirty="0" smtClean="0">
                <a:solidFill>
                  <a:schemeClr val="tx1"/>
                </a:solidFill>
              </a:rPr>
              <a:t>Science Textbooks/Programs, by Grade Range</a:t>
            </a:r>
            <a:endParaRPr lang="en-US" dirty="0">
              <a:solidFill>
                <a:schemeClr val="tx1"/>
              </a:solidFill>
            </a:endParaRPr>
          </a:p>
        </p:txBody>
      </p:sp>
    </p:spTree>
    <p:extLst>
      <p:ext uri="{BB962C8B-B14F-4D97-AF65-F5344CB8AC3E}">
        <p14:creationId xmlns:p14="http://schemas.microsoft.com/office/powerpoint/2010/main" val="1068514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15 </a:t>
            </a: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563813"/>
            <a:ext cx="6083300" cy="1931987"/>
          </a:xfrm>
          <a:prstGeom prst="rect">
            <a:avLst/>
          </a:prstGeom>
          <a:solidFill>
            <a:schemeClr val="bg1"/>
          </a:solidFill>
          <a:ln>
            <a:noFill/>
          </a:ln>
          <a:effectLst/>
        </p:spPr>
      </p:pic>
    </p:spTree>
    <p:extLst>
      <p:ext uri="{BB962C8B-B14F-4D97-AF65-F5344CB8AC3E}">
        <p14:creationId xmlns:p14="http://schemas.microsoft.com/office/powerpoint/2010/main" val="897514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27509552"/>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Perceived Quality of Textbooks/Programs</a:t>
            </a:r>
          </a:p>
          <a:p>
            <a:pPr lvl="0">
              <a:defRPr/>
            </a:pPr>
            <a:r>
              <a:rPr lang="en-US" dirty="0">
                <a:solidFill>
                  <a:schemeClr val="tx1"/>
                </a:solidFill>
              </a:rPr>
              <a:t>Used in </a:t>
            </a:r>
            <a:r>
              <a:rPr lang="en-US" dirty="0" smtClean="0">
                <a:solidFill>
                  <a:schemeClr val="tx1"/>
                </a:solidFill>
              </a:rPr>
              <a:t>Science Classes, by Grade Range</a:t>
            </a:r>
            <a:endParaRPr lang="en-US" dirty="0">
              <a:solidFill>
                <a:schemeClr val="tx1"/>
              </a:solidFill>
            </a:endParaRPr>
          </a:p>
        </p:txBody>
      </p:sp>
    </p:spTree>
    <p:extLst>
      <p:ext uri="{BB962C8B-B14F-4D97-AF65-F5344CB8AC3E}">
        <p14:creationId xmlns:p14="http://schemas.microsoft.com/office/powerpoint/2010/main" val="3647526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17 </a:t>
            </a: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95575"/>
            <a:ext cx="6083300" cy="1670050"/>
          </a:xfrm>
          <a:prstGeom prst="rect">
            <a:avLst/>
          </a:prstGeom>
          <a:solidFill>
            <a:schemeClr val="bg1"/>
          </a:solidFill>
          <a:ln>
            <a:noFill/>
          </a:ln>
          <a:effectLst/>
        </p:spPr>
      </p:pic>
    </p:spTree>
    <p:extLst>
      <p:ext uri="{BB962C8B-B14F-4D97-AF65-F5344CB8AC3E}">
        <p14:creationId xmlns:p14="http://schemas.microsoft.com/office/powerpoint/2010/main" val="2823810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36271941"/>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Percentage of Textbooks/Programs Covered</a:t>
            </a:r>
          </a:p>
          <a:p>
            <a:pPr lvl="0">
              <a:defRPr/>
            </a:pPr>
            <a:r>
              <a:rPr lang="en-US" dirty="0">
                <a:solidFill>
                  <a:schemeClr val="tx1"/>
                </a:solidFill>
              </a:rPr>
              <a:t>during the </a:t>
            </a:r>
            <a:r>
              <a:rPr lang="en-US" dirty="0" smtClean="0">
                <a:solidFill>
                  <a:schemeClr val="tx1"/>
                </a:solidFill>
              </a:rPr>
              <a:t>Science Course, by Grade Range</a:t>
            </a:r>
            <a:endParaRPr lang="en-US" dirty="0">
              <a:solidFill>
                <a:schemeClr val="tx1"/>
              </a:solidFill>
            </a:endParaRPr>
          </a:p>
        </p:txBody>
      </p:sp>
    </p:spTree>
    <p:extLst>
      <p:ext uri="{BB962C8B-B14F-4D97-AF65-F5344CB8AC3E}">
        <p14:creationId xmlns:p14="http://schemas.microsoft.com/office/powerpoint/2010/main" val="30015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19 </a:t>
            </a: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95575"/>
            <a:ext cx="6083300" cy="1670050"/>
          </a:xfrm>
          <a:prstGeom prst="rect">
            <a:avLst/>
          </a:prstGeom>
          <a:solidFill>
            <a:schemeClr val="bg1"/>
          </a:solidFill>
          <a:ln>
            <a:noFill/>
          </a:ln>
          <a:effectLst/>
        </p:spPr>
      </p:pic>
    </p:spTree>
    <p:extLst>
      <p:ext uri="{BB962C8B-B14F-4D97-AF65-F5344CB8AC3E}">
        <p14:creationId xmlns:p14="http://schemas.microsoft.com/office/powerpoint/2010/main" val="3068875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9389043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Percentage of </a:t>
            </a:r>
            <a:r>
              <a:rPr lang="en-US" dirty="0" smtClean="0">
                <a:solidFill>
                  <a:schemeClr val="tx1"/>
                </a:solidFill>
              </a:rPr>
              <a:t>Time </a:t>
            </a:r>
            <a:r>
              <a:rPr lang="en-US" dirty="0">
                <a:solidFill>
                  <a:schemeClr val="tx1"/>
                </a:solidFill>
              </a:rPr>
              <a:t>Spent </a:t>
            </a:r>
            <a:r>
              <a:rPr lang="en-US" dirty="0" smtClean="0">
                <a:solidFill>
                  <a:schemeClr val="tx1"/>
                </a:solidFill>
              </a:rPr>
              <a:t>Using Instructional </a:t>
            </a:r>
            <a:r>
              <a:rPr lang="en-US" dirty="0">
                <a:solidFill>
                  <a:schemeClr val="tx1"/>
                </a:solidFill>
              </a:rPr>
              <a:t>Materials during the </a:t>
            </a:r>
            <a:r>
              <a:rPr lang="en-US" dirty="0" smtClean="0">
                <a:solidFill>
                  <a:schemeClr val="tx1"/>
                </a:solidFill>
              </a:rPr>
              <a:t>Science Course, by Grade Range</a:t>
            </a:r>
            <a:endParaRPr lang="en-US" dirty="0">
              <a:solidFill>
                <a:schemeClr val="tx1"/>
              </a:solidFill>
            </a:endParaRPr>
          </a:p>
        </p:txBody>
      </p:sp>
    </p:spTree>
    <p:extLst>
      <p:ext uri="{BB962C8B-B14F-4D97-AF65-F5344CB8AC3E}">
        <p14:creationId xmlns:p14="http://schemas.microsoft.com/office/powerpoint/2010/main" val="134553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SCIENCE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73111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21 </a:t>
            </a: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01875"/>
            <a:ext cx="6083300" cy="2457450"/>
          </a:xfrm>
          <a:prstGeom prst="rect">
            <a:avLst/>
          </a:prstGeom>
          <a:solidFill>
            <a:schemeClr val="bg1"/>
          </a:solidFill>
          <a:ln>
            <a:noFill/>
          </a:ln>
          <a:effectLst/>
        </p:spPr>
      </p:pic>
    </p:spTree>
    <p:extLst>
      <p:ext uri="{BB962C8B-B14F-4D97-AF65-F5344CB8AC3E}">
        <p14:creationId xmlns:p14="http://schemas.microsoft.com/office/powerpoint/2010/main" val="915271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5579396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Ways </a:t>
            </a:r>
            <a:r>
              <a:rPr lang="en-US" dirty="0" smtClean="0">
                <a:solidFill>
                  <a:schemeClr val="tx1"/>
                </a:solidFill>
              </a:rPr>
              <a:t>Science Teachers Substantially </a:t>
            </a:r>
            <a:r>
              <a:rPr lang="en-US" dirty="0">
                <a:solidFill>
                  <a:schemeClr val="tx1"/>
                </a:solidFill>
              </a:rPr>
              <a:t>Used Their</a:t>
            </a:r>
          </a:p>
          <a:p>
            <a:pPr lvl="0">
              <a:defRPr/>
            </a:pPr>
            <a:r>
              <a:rPr lang="en-US" dirty="0">
                <a:solidFill>
                  <a:schemeClr val="tx1"/>
                </a:solidFill>
              </a:rPr>
              <a:t>Textbook in the Most Recent Unit, by Grade Range</a:t>
            </a:r>
          </a:p>
        </p:txBody>
      </p:sp>
    </p:spTree>
    <p:extLst>
      <p:ext uri="{BB962C8B-B14F-4D97-AF65-F5344CB8AC3E}">
        <p14:creationId xmlns:p14="http://schemas.microsoft.com/office/powerpoint/2010/main" val="742553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23–25</a:t>
            </a:r>
            <a:endParaRPr lang="en-US" sz="8800" dirty="0" smtClean="0">
              <a:solidFill>
                <a:schemeClr val="tx1"/>
              </a:solidFill>
            </a:endParaRP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89187"/>
            <a:ext cx="6083300" cy="2282825"/>
          </a:xfrm>
          <a:prstGeom prst="rect">
            <a:avLst/>
          </a:prstGeom>
          <a:solidFill>
            <a:schemeClr val="bg1"/>
          </a:solidFill>
          <a:ln>
            <a:noFill/>
          </a:ln>
          <a:effectLst/>
        </p:spPr>
      </p:pic>
    </p:spTree>
    <p:extLst>
      <p:ext uri="{BB962C8B-B14F-4D97-AF65-F5344CB8AC3E}">
        <p14:creationId xmlns:p14="http://schemas.microsoft.com/office/powerpoint/2010/main" val="4202882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56464673"/>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Reasons </a:t>
            </a:r>
            <a:r>
              <a:rPr lang="en-US" dirty="0">
                <a:solidFill>
                  <a:schemeClr val="tx1"/>
                </a:solidFill>
              </a:rPr>
              <a:t>Why Parts of the Textbook Are </a:t>
            </a:r>
            <a:r>
              <a:rPr lang="en-US" dirty="0" smtClean="0">
                <a:solidFill>
                  <a:schemeClr val="tx1"/>
                </a:solidFill>
              </a:rPr>
              <a:t>Skipped in Elementary </a:t>
            </a:r>
            <a:r>
              <a:rPr lang="en-US" dirty="0">
                <a:solidFill>
                  <a:schemeClr val="tx1"/>
                </a:solidFill>
              </a:rPr>
              <a:t>School </a:t>
            </a:r>
            <a:r>
              <a:rPr lang="en-US" dirty="0" smtClean="0">
                <a:solidFill>
                  <a:schemeClr val="tx1"/>
                </a:solidFill>
              </a:rPr>
              <a:t>Science Classes</a:t>
            </a:r>
            <a:endParaRPr lang="en-US" dirty="0">
              <a:solidFill>
                <a:schemeClr val="tx1"/>
              </a:solidFill>
            </a:endParaRPr>
          </a:p>
        </p:txBody>
      </p:sp>
    </p:spTree>
    <p:extLst>
      <p:ext uri="{BB962C8B-B14F-4D97-AF65-F5344CB8AC3E}">
        <p14:creationId xmlns:p14="http://schemas.microsoft.com/office/powerpoint/2010/main" val="144338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86588474"/>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Parts of the Textbook Are Skipped in </a:t>
            </a:r>
            <a:r>
              <a:rPr lang="en-US" dirty="0" smtClean="0">
                <a:solidFill>
                  <a:schemeClr val="tx1"/>
                </a:solidFill>
              </a:rPr>
              <a:t>Middle School </a:t>
            </a:r>
            <a:r>
              <a:rPr lang="en-US" dirty="0">
                <a:solidFill>
                  <a:schemeClr val="tx1"/>
                </a:solidFill>
              </a:rPr>
              <a:t>Science Classes</a:t>
            </a:r>
          </a:p>
        </p:txBody>
      </p:sp>
    </p:spTree>
    <p:extLst>
      <p:ext uri="{BB962C8B-B14F-4D97-AF65-F5344CB8AC3E}">
        <p14:creationId xmlns:p14="http://schemas.microsoft.com/office/powerpoint/2010/main" val="2470950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66945857"/>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Parts of the Textbook Are Skipped in </a:t>
            </a:r>
            <a:r>
              <a:rPr lang="en-US" dirty="0" smtClean="0">
                <a:solidFill>
                  <a:schemeClr val="tx1"/>
                </a:solidFill>
              </a:rPr>
              <a:t>High School </a:t>
            </a:r>
            <a:r>
              <a:rPr lang="en-US" dirty="0">
                <a:solidFill>
                  <a:schemeClr val="tx1"/>
                </a:solidFill>
              </a:rPr>
              <a:t>Science Classes</a:t>
            </a:r>
          </a:p>
        </p:txBody>
      </p:sp>
    </p:spTree>
    <p:extLst>
      <p:ext uri="{BB962C8B-B14F-4D97-AF65-F5344CB8AC3E}">
        <p14:creationId xmlns:p14="http://schemas.microsoft.com/office/powerpoint/2010/main" val="840165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27–29 </a:t>
            </a: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89188"/>
            <a:ext cx="6083300" cy="2282825"/>
          </a:xfrm>
          <a:prstGeom prst="rect">
            <a:avLst/>
          </a:prstGeom>
          <a:solidFill>
            <a:schemeClr val="bg1"/>
          </a:solidFill>
          <a:ln>
            <a:noFill/>
          </a:ln>
          <a:effectLst/>
        </p:spPr>
      </p:pic>
    </p:spTree>
    <p:extLst>
      <p:ext uri="{BB962C8B-B14F-4D97-AF65-F5344CB8AC3E}">
        <p14:creationId xmlns:p14="http://schemas.microsoft.com/office/powerpoint/2010/main" val="913971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3457388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the Textbook Is </a:t>
            </a:r>
            <a:r>
              <a:rPr lang="en-US" dirty="0" smtClean="0">
                <a:solidFill>
                  <a:schemeClr val="tx1"/>
                </a:solidFill>
              </a:rPr>
              <a:t>Supplemented in Elementary School Science Classes</a:t>
            </a:r>
            <a:endParaRPr lang="en-US" dirty="0">
              <a:solidFill>
                <a:schemeClr val="tx1"/>
              </a:solidFill>
            </a:endParaRPr>
          </a:p>
        </p:txBody>
      </p:sp>
    </p:spTree>
    <p:extLst>
      <p:ext uri="{BB962C8B-B14F-4D97-AF65-F5344CB8AC3E}">
        <p14:creationId xmlns:p14="http://schemas.microsoft.com/office/powerpoint/2010/main" val="2821129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34851390"/>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the Textbook Is Supplemented in </a:t>
            </a:r>
            <a:r>
              <a:rPr lang="en-US" dirty="0" smtClean="0">
                <a:solidFill>
                  <a:schemeClr val="tx1"/>
                </a:solidFill>
              </a:rPr>
              <a:t>Middle School </a:t>
            </a:r>
            <a:r>
              <a:rPr lang="en-US" dirty="0">
                <a:solidFill>
                  <a:schemeClr val="tx1"/>
                </a:solidFill>
              </a:rPr>
              <a:t>Science Classes</a:t>
            </a:r>
          </a:p>
        </p:txBody>
      </p:sp>
    </p:spTree>
    <p:extLst>
      <p:ext uri="{BB962C8B-B14F-4D97-AF65-F5344CB8AC3E}">
        <p14:creationId xmlns:p14="http://schemas.microsoft.com/office/powerpoint/2010/main" val="2382213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94850014"/>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Reasons Why the Textbook Is Supplemented in </a:t>
            </a:r>
            <a:r>
              <a:rPr lang="en-US" dirty="0" smtClean="0">
                <a:solidFill>
                  <a:schemeClr val="tx1"/>
                </a:solidFill>
              </a:rPr>
              <a:t>High School </a:t>
            </a:r>
            <a:r>
              <a:rPr lang="en-US" dirty="0">
                <a:solidFill>
                  <a:schemeClr val="tx1"/>
                </a:solidFill>
              </a:rPr>
              <a:t>Science Classes</a:t>
            </a:r>
          </a:p>
        </p:txBody>
      </p:sp>
    </p:spTree>
    <p:extLst>
      <p:ext uri="{BB962C8B-B14F-4D97-AF65-F5344CB8AC3E}">
        <p14:creationId xmlns:p14="http://schemas.microsoft.com/office/powerpoint/2010/main" val="3118393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Textbook Usage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596574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Facilities and Equipment</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604930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32–34</a:t>
            </a:r>
          </a:p>
          <a:p>
            <a:pPr lvl="0">
              <a:defRPr/>
            </a:pPr>
            <a:r>
              <a:rPr lang="en-US" dirty="0" smtClean="0">
                <a:solidFill>
                  <a:schemeClr val="tx1"/>
                </a:solidFill>
              </a:rPr>
              <a:t>(not for presentation)</a:t>
            </a:r>
            <a:endParaRPr lang="en-US" dirty="0">
              <a:solidFill>
                <a:schemeClr val="tx1"/>
              </a:solidFill>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03450"/>
            <a:ext cx="6111875" cy="2457450"/>
          </a:xfrm>
          <a:prstGeom prst="rect">
            <a:avLst/>
          </a:prstGeom>
          <a:solidFill>
            <a:schemeClr val="bg1"/>
          </a:solidFill>
          <a:ln>
            <a:noFill/>
          </a:ln>
          <a:effectLst/>
        </p:spPr>
      </p:pic>
    </p:spTree>
    <p:extLst>
      <p:ext uri="{BB962C8B-B14F-4D97-AF65-F5344CB8AC3E}">
        <p14:creationId xmlns:p14="http://schemas.microsoft.com/office/powerpoint/2010/main" val="17323363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3205618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Instructional Technologies in Elementary School Science Classes</a:t>
            </a:r>
            <a:endParaRPr lang="en-US" dirty="0">
              <a:solidFill>
                <a:schemeClr val="tx1"/>
              </a:solidFill>
            </a:endParaRPr>
          </a:p>
        </p:txBody>
      </p:sp>
    </p:spTree>
    <p:extLst>
      <p:ext uri="{BB962C8B-B14F-4D97-AF65-F5344CB8AC3E}">
        <p14:creationId xmlns:p14="http://schemas.microsoft.com/office/powerpoint/2010/main" val="1887064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90480729"/>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Instructional Technologies in Middle School Science Classes</a:t>
            </a:r>
            <a:endParaRPr lang="en-US" dirty="0">
              <a:solidFill>
                <a:schemeClr val="tx1"/>
              </a:solidFill>
            </a:endParaRPr>
          </a:p>
        </p:txBody>
      </p:sp>
    </p:spTree>
    <p:extLst>
      <p:ext uri="{BB962C8B-B14F-4D97-AF65-F5344CB8AC3E}">
        <p14:creationId xmlns:p14="http://schemas.microsoft.com/office/powerpoint/2010/main" val="12362390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1639982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of Instructional Technologies in High School Science Classes</a:t>
            </a:r>
            <a:endParaRPr lang="en-US" dirty="0">
              <a:solidFill>
                <a:schemeClr val="tx1"/>
              </a:solidFill>
            </a:endParaRPr>
          </a:p>
        </p:txBody>
      </p:sp>
    </p:spTree>
    <p:extLst>
      <p:ext uri="{BB962C8B-B14F-4D97-AF65-F5344CB8AC3E}">
        <p14:creationId xmlns:p14="http://schemas.microsoft.com/office/powerpoint/2010/main" val="3843746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36 </a:t>
            </a:r>
          </a:p>
          <a:p>
            <a:pPr lvl="0">
              <a:defRPr/>
            </a:pPr>
            <a:r>
              <a:rPr lang="en-US" dirty="0" smtClean="0">
                <a:solidFill>
                  <a:schemeClr val="tx1"/>
                </a:solidFill>
              </a:rPr>
              <a:t>(not for presentation)</a:t>
            </a:r>
            <a:endParaRPr lang="en-US" dirty="0">
              <a:solidFill>
                <a:schemeClr val="tx1"/>
              </a:solidFill>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90800"/>
            <a:ext cx="6111875" cy="1684338"/>
          </a:xfrm>
          <a:prstGeom prst="rect">
            <a:avLst/>
          </a:prstGeom>
          <a:solidFill>
            <a:schemeClr val="bg1"/>
          </a:solidFill>
          <a:ln>
            <a:noFill/>
          </a:ln>
          <a:effectLst/>
        </p:spPr>
      </p:pic>
    </p:spTree>
    <p:extLst>
      <p:ext uri="{BB962C8B-B14F-4D97-AF65-F5344CB8AC3E}">
        <p14:creationId xmlns:p14="http://schemas.microsoft.com/office/powerpoint/2010/main" val="6772295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4220652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Availability </a:t>
            </a:r>
            <a:r>
              <a:rPr lang="en-US" dirty="0">
                <a:solidFill>
                  <a:schemeClr val="tx1"/>
                </a:solidFill>
              </a:rPr>
              <a:t>of Instructional Technologies in</a:t>
            </a:r>
          </a:p>
          <a:p>
            <a:pPr lvl="0">
              <a:defRPr/>
            </a:pPr>
            <a:r>
              <a:rPr lang="en-US" dirty="0">
                <a:solidFill>
                  <a:schemeClr val="tx1"/>
                </a:solidFill>
              </a:rPr>
              <a:t>Science Classes, by Prior Achievement Level of Students</a:t>
            </a:r>
          </a:p>
        </p:txBody>
      </p:sp>
    </p:spTree>
    <p:extLst>
      <p:ext uri="{BB962C8B-B14F-4D97-AF65-F5344CB8AC3E}">
        <p14:creationId xmlns:p14="http://schemas.microsoft.com/office/powerpoint/2010/main" val="2703694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38 </a:t>
            </a:r>
          </a:p>
          <a:p>
            <a:pPr lvl="0">
              <a:defRPr/>
            </a:pPr>
            <a:r>
              <a:rPr lang="en-US" dirty="0" smtClean="0">
                <a:solidFill>
                  <a:schemeClr val="tx1"/>
                </a:solidFill>
              </a:rPr>
              <a:t>(not for presentation)</a:t>
            </a:r>
            <a:endParaRPr lang="en-US" dirty="0">
              <a:solidFill>
                <a:schemeClr val="tx1"/>
              </a:solidFill>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432050"/>
            <a:ext cx="6083300" cy="2195513"/>
          </a:xfrm>
          <a:prstGeom prst="rect">
            <a:avLst/>
          </a:prstGeom>
          <a:solidFill>
            <a:schemeClr val="bg1"/>
          </a:solidFill>
          <a:ln>
            <a:noFill/>
          </a:ln>
          <a:effectLst/>
        </p:spPr>
      </p:pic>
    </p:spTree>
    <p:extLst>
      <p:ext uri="{BB962C8B-B14F-4D97-AF65-F5344CB8AC3E}">
        <p14:creationId xmlns:p14="http://schemas.microsoft.com/office/powerpoint/2010/main" val="40866689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3097309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Science Equipment and Consumable Supplies, by Grade Range</a:t>
            </a:r>
            <a:endParaRPr lang="en-US" dirty="0">
              <a:solidFill>
                <a:schemeClr val="tx1"/>
              </a:solidFill>
            </a:endParaRPr>
          </a:p>
        </p:txBody>
      </p:sp>
    </p:spTree>
    <p:extLst>
      <p:ext uri="{BB962C8B-B14F-4D97-AF65-F5344CB8AC3E}">
        <p14:creationId xmlns:p14="http://schemas.microsoft.com/office/powerpoint/2010/main" val="19226001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40–43 </a:t>
            </a:r>
          </a:p>
          <a:p>
            <a:pPr lvl="0">
              <a:defRPr/>
            </a:pPr>
            <a:r>
              <a:rPr lang="en-US" dirty="0" smtClean="0">
                <a:solidFill>
                  <a:schemeClr val="tx1"/>
                </a:solidFill>
              </a:rPr>
              <a:t>(not for presentation)</a:t>
            </a:r>
            <a:endParaRPr lang="en-US" dirty="0">
              <a:solidFill>
                <a:schemeClr val="tx1"/>
              </a:solidFill>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443038"/>
            <a:ext cx="6111875" cy="3979862"/>
          </a:xfrm>
          <a:prstGeom prst="rect">
            <a:avLst/>
          </a:prstGeom>
          <a:solidFill>
            <a:schemeClr val="bg1"/>
          </a:solidFill>
          <a:ln>
            <a:noFill/>
          </a:ln>
          <a:effectLst/>
        </p:spPr>
      </p:pic>
    </p:spTree>
    <p:extLst>
      <p:ext uri="{BB962C8B-B14F-4D97-AF65-F5344CB8AC3E}">
        <p14:creationId xmlns:p14="http://schemas.microsoft.com/office/powerpoint/2010/main" val="3754056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5 </a:t>
            </a:r>
          </a:p>
          <a:p>
            <a:pPr lvl="0">
              <a:defRPr/>
            </a:pPr>
            <a:r>
              <a:rPr lang="en-US" dirty="0" smtClean="0">
                <a:solidFill>
                  <a:schemeClr val="tx1"/>
                </a:solidFill>
              </a:rPr>
              <a:t>(not for presentation)</a:t>
            </a:r>
            <a:endParaRPr 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590800"/>
            <a:ext cx="6083300" cy="1274763"/>
          </a:xfrm>
          <a:prstGeom prst="rect">
            <a:avLst/>
          </a:prstGeom>
          <a:solidFill>
            <a:schemeClr val="bg1"/>
          </a:solidFill>
          <a:ln>
            <a:noFill/>
          </a:ln>
          <a:effectLst/>
        </p:spPr>
      </p:pic>
    </p:spTree>
    <p:extLst>
      <p:ext uri="{BB962C8B-B14F-4D97-AF65-F5344CB8AC3E}">
        <p14:creationId xmlns:p14="http://schemas.microsoft.com/office/powerpoint/2010/main" val="33542482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512693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Median Amount Schools Spend per Pupil on Science Equipment and Consumable Supplies, </a:t>
            </a:r>
            <a:r>
              <a:rPr lang="en-US" dirty="0">
                <a:solidFill>
                  <a:prstClr val="black"/>
                </a:solidFill>
              </a:rPr>
              <a:t>by Percentage of Students in School Eligible for Free/Reduced-Price </a:t>
            </a:r>
            <a:r>
              <a:rPr lang="en-US" dirty="0" smtClean="0">
                <a:solidFill>
                  <a:prstClr val="black"/>
                </a:solidFill>
              </a:rPr>
              <a:t>Lunch</a:t>
            </a:r>
            <a:endParaRPr lang="en-US" dirty="0">
              <a:solidFill>
                <a:prstClr val="black"/>
              </a:solidFill>
            </a:endParaRPr>
          </a:p>
        </p:txBody>
      </p:sp>
    </p:spTree>
    <p:extLst>
      <p:ext uri="{BB962C8B-B14F-4D97-AF65-F5344CB8AC3E}">
        <p14:creationId xmlns:p14="http://schemas.microsoft.com/office/powerpoint/2010/main" val="34179525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09859282"/>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Science Equipment and Consumable Supplies, by School Size</a:t>
            </a:r>
            <a:endParaRPr lang="en-US" dirty="0">
              <a:solidFill>
                <a:schemeClr val="tx1"/>
              </a:solidFill>
            </a:endParaRPr>
          </a:p>
        </p:txBody>
      </p:sp>
    </p:spTree>
    <p:extLst>
      <p:ext uri="{BB962C8B-B14F-4D97-AF65-F5344CB8AC3E}">
        <p14:creationId xmlns:p14="http://schemas.microsoft.com/office/powerpoint/2010/main" val="24751641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1372923"/>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Science Equipment and Consumable Supplies, by Community Type</a:t>
            </a:r>
            <a:endParaRPr lang="en-US" dirty="0">
              <a:solidFill>
                <a:schemeClr val="tx1"/>
              </a:solidFill>
            </a:endParaRPr>
          </a:p>
        </p:txBody>
      </p:sp>
    </p:spTree>
    <p:extLst>
      <p:ext uri="{BB962C8B-B14F-4D97-AF65-F5344CB8AC3E}">
        <p14:creationId xmlns:p14="http://schemas.microsoft.com/office/powerpoint/2010/main" val="35445772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2455594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Median Amount Schools Spend per Pupil on Science Equipment and Consumable Supplies, by Region</a:t>
            </a:r>
            <a:endParaRPr lang="en-US" dirty="0">
              <a:solidFill>
                <a:schemeClr val="tx1"/>
              </a:solidFill>
            </a:endParaRPr>
          </a:p>
        </p:txBody>
      </p:sp>
    </p:spTree>
    <p:extLst>
      <p:ext uri="{BB962C8B-B14F-4D97-AF65-F5344CB8AC3E}">
        <p14:creationId xmlns:p14="http://schemas.microsoft.com/office/powerpoint/2010/main" val="1930321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45 </a:t>
            </a:r>
          </a:p>
          <a:p>
            <a:pPr lvl="0">
              <a:defRPr/>
            </a:pPr>
            <a:r>
              <a:rPr lang="en-US" dirty="0" smtClean="0">
                <a:solidFill>
                  <a:schemeClr val="tx1"/>
                </a:solidFill>
              </a:rPr>
              <a:t>(not for presentation)</a:t>
            </a:r>
            <a:endParaRPr lang="en-US" dirty="0">
              <a:solidFill>
                <a:schemeClr val="tx1"/>
              </a:solidFill>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751138"/>
            <a:ext cx="6111875" cy="1363662"/>
          </a:xfrm>
          <a:prstGeom prst="rect">
            <a:avLst/>
          </a:prstGeom>
          <a:solidFill>
            <a:schemeClr val="bg1"/>
          </a:solidFill>
          <a:ln>
            <a:noFill/>
          </a:ln>
          <a:effectLst/>
        </p:spPr>
      </p:pic>
    </p:spTree>
    <p:extLst>
      <p:ext uri="{BB962C8B-B14F-4D97-AF65-F5344CB8AC3E}">
        <p14:creationId xmlns:p14="http://schemas.microsoft.com/office/powerpoint/2010/main" val="34122532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80455904"/>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Classes with Adequate Resources for Instruction, by Grade Range</a:t>
            </a:r>
            <a:endParaRPr lang="en-US" dirty="0">
              <a:solidFill>
                <a:schemeClr val="tx1"/>
              </a:solidFill>
            </a:endParaRPr>
          </a:p>
        </p:txBody>
      </p:sp>
    </p:spTree>
    <p:extLst>
      <p:ext uri="{BB962C8B-B14F-4D97-AF65-F5344CB8AC3E}">
        <p14:creationId xmlns:p14="http://schemas.microsoft.com/office/powerpoint/2010/main" val="29853393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47–49 </a:t>
            </a:r>
          </a:p>
          <a:p>
            <a:pPr lvl="0">
              <a:defRPr/>
            </a:pPr>
            <a:r>
              <a:rPr lang="en-US" dirty="0" smtClean="0">
                <a:solidFill>
                  <a:schemeClr val="tx1"/>
                </a:solidFill>
              </a:rPr>
              <a:t>(not for presentation)</a:t>
            </a:r>
            <a:endParaRPr lang="en-US" dirty="0">
              <a:solidFill>
                <a:schemeClr val="tx1"/>
              </a:solidFill>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76450"/>
            <a:ext cx="6083300" cy="2908300"/>
          </a:xfrm>
          <a:prstGeom prst="rect">
            <a:avLst/>
          </a:prstGeom>
          <a:solidFill>
            <a:schemeClr val="bg1"/>
          </a:solidFill>
          <a:ln>
            <a:noFill/>
          </a:ln>
          <a:effectLst/>
        </p:spPr>
      </p:pic>
    </p:spTree>
    <p:extLst>
      <p:ext uri="{BB962C8B-B14F-4D97-AF65-F5344CB8AC3E}">
        <p14:creationId xmlns:p14="http://schemas.microsoft.com/office/powerpoint/2010/main" val="28226086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71443238"/>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smtClean="0">
                <a:solidFill>
                  <a:schemeClr val="tx1"/>
                </a:solidFill>
              </a:rPr>
              <a:t>Science Class Mean Scores on the Adequacy of Resources for Instruction Composite, by Prior Achievement Level of Class</a:t>
            </a:r>
            <a:endParaRPr lang="en-US" sz="140300" dirty="0">
              <a:solidFill>
                <a:schemeClr val="tx1"/>
              </a:solidFill>
            </a:endParaRPr>
          </a:p>
        </p:txBody>
      </p:sp>
    </p:spTree>
    <p:extLst>
      <p:ext uri="{BB962C8B-B14F-4D97-AF65-F5344CB8AC3E}">
        <p14:creationId xmlns:p14="http://schemas.microsoft.com/office/powerpoint/2010/main" val="21332270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96326069"/>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smtClean="0">
                <a:solidFill>
                  <a:schemeClr val="tx1"/>
                </a:solidFill>
              </a:rPr>
              <a:t>Science Class Mean Scores on the Adequacy of Resources for Instruction Composite</a:t>
            </a:r>
            <a:r>
              <a:rPr lang="en-US" dirty="0">
                <a:solidFill>
                  <a:schemeClr val="tx1"/>
                </a:solidFill>
              </a:rPr>
              <a:t>, by Percentage of Students in Class from Historically Underrepresented Race/Ethnicity </a:t>
            </a:r>
            <a:r>
              <a:rPr lang="en-US" dirty="0" smtClean="0">
                <a:solidFill>
                  <a:schemeClr val="tx1"/>
                </a:solidFill>
              </a:rPr>
              <a:t>Groups</a:t>
            </a:r>
            <a:endParaRPr lang="en-US" dirty="0">
              <a:solidFill>
                <a:schemeClr val="tx1"/>
              </a:solidFill>
            </a:endParaRPr>
          </a:p>
        </p:txBody>
      </p:sp>
    </p:spTree>
    <p:extLst>
      <p:ext uri="{BB962C8B-B14F-4D97-AF65-F5344CB8AC3E}">
        <p14:creationId xmlns:p14="http://schemas.microsoft.com/office/powerpoint/2010/main" val="33103765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5808683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smtClean="0">
                <a:solidFill>
                  <a:schemeClr val="tx1"/>
                </a:solidFill>
              </a:rPr>
              <a:t>Science Class Mean Scores on the Adequacy of Resources for Instruction Composite</a:t>
            </a:r>
            <a:r>
              <a:rPr lang="en-US" dirty="0">
                <a:solidFill>
                  <a:schemeClr val="tx1"/>
                </a:solidFill>
              </a:rPr>
              <a:t>, by Percentage of Students in School Eligible for Free/Reduced-Price </a:t>
            </a:r>
            <a:r>
              <a:rPr lang="en-US" dirty="0" smtClean="0">
                <a:solidFill>
                  <a:schemeClr val="tx1"/>
                </a:solidFill>
              </a:rPr>
              <a:t>Lunch</a:t>
            </a:r>
            <a:endParaRPr lang="en-US" dirty="0">
              <a:solidFill>
                <a:schemeClr val="tx1"/>
              </a:solidFill>
            </a:endParaRPr>
          </a:p>
        </p:txBody>
      </p:sp>
    </p:spTree>
    <p:extLst>
      <p:ext uri="{BB962C8B-B14F-4D97-AF65-F5344CB8AC3E}">
        <p14:creationId xmlns:p14="http://schemas.microsoft.com/office/powerpoint/2010/main" val="3806354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60847880"/>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a:t>
            </a:r>
            <a:r>
              <a:rPr lang="en-US" dirty="0">
                <a:solidFill>
                  <a:schemeClr val="tx1"/>
                </a:solidFill>
              </a:rPr>
              <a:t>Classes Using Commercially Published </a:t>
            </a:r>
            <a:r>
              <a:rPr lang="en-US" dirty="0" smtClean="0">
                <a:solidFill>
                  <a:schemeClr val="tx1"/>
                </a:solidFill>
              </a:rPr>
              <a:t>Textbooks/Programs, by Grade Range</a:t>
            </a:r>
            <a:endParaRPr lang="en-US" dirty="0">
              <a:solidFill>
                <a:schemeClr val="tx1"/>
              </a:solidFill>
            </a:endParaRPr>
          </a:p>
        </p:txBody>
      </p:sp>
    </p:spTree>
    <p:extLst>
      <p:ext uri="{BB962C8B-B14F-4D97-AF65-F5344CB8AC3E}">
        <p14:creationId xmlns:p14="http://schemas.microsoft.com/office/powerpoint/2010/main" val="1056733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7–9 </a:t>
            </a:r>
          </a:p>
          <a:p>
            <a:pPr lvl="0">
              <a:defRPr/>
            </a:pPr>
            <a:r>
              <a:rPr lang="en-US" dirty="0" smtClean="0">
                <a:solidFill>
                  <a:schemeClr val="tx1"/>
                </a:solidFill>
              </a:rPr>
              <a:t>(not for presentation)</a:t>
            </a:r>
            <a:endParaRPr lang="en-US" dirty="0">
              <a:solidFill>
                <a:schemeClr val="tx1"/>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32038"/>
            <a:ext cx="6111875" cy="2200275"/>
          </a:xfrm>
          <a:prstGeom prst="rect">
            <a:avLst/>
          </a:prstGeom>
          <a:solidFill>
            <a:schemeClr val="bg1"/>
          </a:solidFill>
          <a:ln>
            <a:noFill/>
          </a:ln>
          <a:effectLst/>
        </p:spPr>
      </p:pic>
    </p:spTree>
    <p:extLst>
      <p:ext uri="{BB962C8B-B14F-4D97-AF65-F5344CB8AC3E}">
        <p14:creationId xmlns:p14="http://schemas.microsoft.com/office/powerpoint/2010/main" val="2314237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35494753"/>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Instructional </a:t>
            </a:r>
            <a:r>
              <a:rPr lang="en-US" dirty="0">
                <a:solidFill>
                  <a:schemeClr val="tx1"/>
                </a:solidFill>
              </a:rPr>
              <a:t>Materials Used in Elementary School </a:t>
            </a:r>
            <a:r>
              <a:rPr lang="en-US" dirty="0" smtClean="0">
                <a:solidFill>
                  <a:schemeClr val="tx1"/>
                </a:solidFill>
              </a:rPr>
              <a:t>Science </a:t>
            </a:r>
            <a:r>
              <a:rPr lang="en-US" dirty="0">
                <a:solidFill>
                  <a:schemeClr val="tx1"/>
                </a:solidFill>
              </a:rPr>
              <a:t>Classes</a:t>
            </a:r>
          </a:p>
        </p:txBody>
      </p:sp>
    </p:spTree>
    <p:extLst>
      <p:ext uri="{BB962C8B-B14F-4D97-AF65-F5344CB8AC3E}">
        <p14:creationId xmlns:p14="http://schemas.microsoft.com/office/powerpoint/2010/main" val="1735597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820059"/>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Instructional Materials Used in </a:t>
            </a:r>
            <a:r>
              <a:rPr lang="en-US" dirty="0" smtClean="0">
                <a:solidFill>
                  <a:schemeClr val="tx1"/>
                </a:solidFill>
              </a:rPr>
              <a:t>Middle School </a:t>
            </a:r>
            <a:r>
              <a:rPr lang="en-US" dirty="0">
                <a:solidFill>
                  <a:schemeClr val="tx1"/>
                </a:solidFill>
              </a:rPr>
              <a:t>Science Classes</a:t>
            </a:r>
          </a:p>
        </p:txBody>
      </p:sp>
    </p:spTree>
    <p:extLst>
      <p:ext uri="{BB962C8B-B14F-4D97-AF65-F5344CB8AC3E}">
        <p14:creationId xmlns:p14="http://schemas.microsoft.com/office/powerpoint/2010/main" val="1308809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31213676"/>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Instructional Materials Used in </a:t>
            </a:r>
            <a:r>
              <a:rPr lang="en-US" dirty="0" smtClean="0">
                <a:solidFill>
                  <a:schemeClr val="tx1"/>
                </a:solidFill>
              </a:rPr>
              <a:t>High School </a:t>
            </a:r>
            <a:r>
              <a:rPr lang="en-US" dirty="0">
                <a:solidFill>
                  <a:schemeClr val="tx1"/>
                </a:solidFill>
              </a:rPr>
              <a:t>Science Classes</a:t>
            </a:r>
          </a:p>
        </p:txBody>
      </p:sp>
    </p:spTree>
    <p:extLst>
      <p:ext uri="{BB962C8B-B14F-4D97-AF65-F5344CB8AC3E}">
        <p14:creationId xmlns:p14="http://schemas.microsoft.com/office/powerpoint/2010/main" val="3050313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6728</TotalTime>
  <Words>6695</Words>
  <Application>Microsoft Office PowerPoint</Application>
  <PresentationFormat>On-screen Show (4:3)</PresentationFormat>
  <Paragraphs>535</Paragraphs>
  <Slides>49</Slides>
  <Notes>46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347</cp:revision>
  <cp:lastPrinted>2014-01-16T18:14:01Z</cp:lastPrinted>
  <dcterms:created xsi:type="dcterms:W3CDTF">2013-08-29T15:42:43Z</dcterms:created>
  <dcterms:modified xsi:type="dcterms:W3CDTF">2014-01-30T17:26:11Z</dcterms:modified>
</cp:coreProperties>
</file>