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5.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6.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7.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8.xml" ContentType="application/vnd.openxmlformats-officedocument.drawingml.chart+xml"/>
  <Override PartName="/ppt/notesSlides/notesSlide11.xml" ContentType="application/vnd.openxmlformats-officedocument.presentationml.notesSlide+xml"/>
  <Override PartName="/ppt/charts/chart9.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0.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2.xml" ContentType="application/vnd.openxmlformats-officedocument.drawingml.chart+xml"/>
  <Override PartName="/ppt/drawings/drawing1.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3.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4.xml" ContentType="application/vnd.openxmlformats-officedocument.drawingml.chart+xml"/>
  <Override PartName="/ppt/notesSlides/notesSlide22.xml" ContentType="application/vnd.openxmlformats-officedocument.presentationml.notesSlide+xml"/>
  <Override PartName="/ppt/charts/chart15.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6.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7.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8.xml" ContentType="application/vnd.openxmlformats-officedocument.drawingml.chart+xml"/>
  <Override PartName="/ppt/notesSlides/notesSlide30.xml" ContentType="application/vnd.openxmlformats-officedocument.presentationml.notesSlide+xml"/>
  <Override PartName="/ppt/charts/chart19.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0.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1.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2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7"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300" r:id="rId19"/>
    <p:sldId id="396" r:id="rId20"/>
    <p:sldId id="320" r:id="rId21"/>
    <p:sldId id="321" r:id="rId22"/>
    <p:sldId id="278" r:id="rId23"/>
    <p:sldId id="391" r:id="rId24"/>
    <p:sldId id="322" r:id="rId25"/>
    <p:sldId id="323" r:id="rId26"/>
    <p:sldId id="324" r:id="rId27"/>
    <p:sldId id="325" r:id="rId28"/>
    <p:sldId id="388" r:id="rId29"/>
    <p:sldId id="389" r:id="rId30"/>
    <p:sldId id="333" r:id="rId31"/>
    <p:sldId id="334" r:id="rId32"/>
    <p:sldId id="395" r:id="rId33"/>
    <p:sldId id="336" r:id="rId34"/>
    <p:sldId id="343" r:id="rId35"/>
    <p:sldId id="344" r:id="rId36"/>
    <p:sldId id="362" r:id="rId37"/>
    <p:sldId id="367" r:id="rId38"/>
    <p:sldId id="390" r:id="rId39"/>
    <p:sldId id="371" r:id="rId40"/>
    <p:sldId id="374" r:id="rId41"/>
    <p:sldId id="392" r:id="rId42"/>
    <p:sldId id="393" r:id="rId43"/>
    <p:sldId id="394" r:id="rId44"/>
    <p:sldId id="387" r:id="rId45"/>
    <p:sldId id="383" r:id="rId46"/>
    <p:sldId id="386"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5827487-A622-4356-96D9-920376680FA4}">
          <p14:sldIdLst>
            <p14:sldId id="257"/>
            <p14:sldId id="260"/>
            <p14:sldId id="261"/>
            <p14:sldId id="262"/>
            <p14:sldId id="263"/>
            <p14:sldId id="264"/>
            <p14:sldId id="265"/>
            <p14:sldId id="266"/>
            <p14:sldId id="267"/>
            <p14:sldId id="268"/>
            <p14:sldId id="269"/>
            <p14:sldId id="270"/>
            <p14:sldId id="271"/>
            <p14:sldId id="272"/>
            <p14:sldId id="273"/>
            <p14:sldId id="274"/>
            <p14:sldId id="275"/>
            <p14:sldId id="300"/>
            <p14:sldId id="396"/>
            <p14:sldId id="320"/>
            <p14:sldId id="321"/>
            <p14:sldId id="278"/>
            <p14:sldId id="391"/>
            <p14:sldId id="322"/>
            <p14:sldId id="323"/>
            <p14:sldId id="324"/>
            <p14:sldId id="325"/>
            <p14:sldId id="388"/>
            <p14:sldId id="389"/>
            <p14:sldId id="333"/>
            <p14:sldId id="334"/>
            <p14:sldId id="395"/>
            <p14:sldId id="336"/>
            <p14:sldId id="343"/>
            <p14:sldId id="344"/>
            <p14:sldId id="362"/>
            <p14:sldId id="367"/>
            <p14:sldId id="390"/>
            <p14:sldId id="371"/>
            <p14:sldId id="374"/>
            <p14:sldId id="392"/>
            <p14:sldId id="393"/>
            <p14:sldId id="394"/>
            <p14:sldId id="387"/>
            <p14:sldId id="383"/>
            <p14:sldId id="386"/>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Craven" initials="LC" lastIdx="2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57EB3"/>
    <a:srgbClr val="58C5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97" autoAdjust="0"/>
    <p:restoredTop sz="58462" autoAdjust="0"/>
  </p:normalViewPr>
  <p:slideViewPr>
    <p:cSldViewPr>
      <p:cViewPr varScale="1">
        <p:scale>
          <a:sx n="93" d="100"/>
          <a:sy n="93" d="100"/>
        </p:scale>
        <p:origin x="-600" y="-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Female</c:v>
                </c:pt>
              </c:strCache>
            </c:strRef>
          </c:tx>
          <c:invertIfNegative val="0"/>
          <c:dLbls>
            <c:showLegendKey val="0"/>
            <c:showVal val="1"/>
            <c:showCatName val="0"/>
            <c:showSerName val="0"/>
            <c:showPercent val="0"/>
            <c:showBubbleSize val="0"/>
            <c:showLeaderLines val="0"/>
          </c:dLbls>
          <c:cat>
            <c:strRef>
              <c:f>Sheet1!$A$2:$A$3</c:f>
              <c:strCache>
                <c:ptCount val="2"/>
                <c:pt idx="0">
                  <c:v>Female</c:v>
                </c:pt>
                <c:pt idx="1">
                  <c:v>Male</c:v>
                </c:pt>
              </c:strCache>
            </c:strRef>
          </c:cat>
          <c:val>
            <c:numRef>
              <c:f>Sheet1!$B$2:$B$3</c:f>
              <c:numCache>
                <c:formatCode>General</c:formatCode>
                <c:ptCount val="2"/>
                <c:pt idx="0">
                  <c:v>40</c:v>
                </c:pt>
                <c:pt idx="1">
                  <c:v>60</c:v>
                </c:pt>
              </c:numCache>
            </c:numRef>
          </c:val>
        </c:ser>
        <c:dLbls>
          <c:showLegendKey val="0"/>
          <c:showVal val="0"/>
          <c:showCatName val="0"/>
          <c:showSerName val="0"/>
          <c:showPercent val="0"/>
          <c:showBubbleSize val="0"/>
        </c:dLbls>
        <c:gapWidth val="150"/>
        <c:overlap val="-100"/>
        <c:axId val="140256768"/>
        <c:axId val="140258304"/>
      </c:barChart>
      <c:catAx>
        <c:axId val="140256768"/>
        <c:scaling>
          <c:orientation val="minMax"/>
        </c:scaling>
        <c:delete val="0"/>
        <c:axPos val="b"/>
        <c:numFmt formatCode="General" sourceLinked="1"/>
        <c:majorTickMark val="out"/>
        <c:minorTickMark val="none"/>
        <c:tickLblPos val="nextTo"/>
        <c:crossAx val="140258304"/>
        <c:crosses val="autoZero"/>
        <c:auto val="1"/>
        <c:lblAlgn val="ctr"/>
        <c:lblOffset val="100"/>
        <c:noMultiLvlLbl val="0"/>
      </c:catAx>
      <c:valAx>
        <c:axId val="140258304"/>
        <c:scaling>
          <c:orientation val="minMax"/>
          <c:max val="100"/>
        </c:scaling>
        <c:delete val="0"/>
        <c:axPos val="l"/>
        <c:title>
          <c:tx>
            <c:rich>
              <a:bodyPr rot="-5400000" vert="horz"/>
              <a:lstStyle/>
              <a:p>
                <a:pPr>
                  <a:defRPr/>
                </a:pPr>
                <a:r>
                  <a:rPr lang="en-US" dirty="0"/>
                  <a:t>Percent of Teachers</a:t>
                </a:r>
              </a:p>
            </c:rich>
          </c:tx>
          <c:layout/>
          <c:overlay val="0"/>
        </c:title>
        <c:numFmt formatCode="General" sourceLinked="1"/>
        <c:majorTickMark val="out"/>
        <c:minorTickMark val="none"/>
        <c:tickLblPos val="nextTo"/>
        <c:crossAx val="1402567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smtClean="0"/>
              <a:t>Percent of Teachers</a:t>
            </a:r>
            <a:endParaRPr lang="en-US" sz="1800" dirty="0"/>
          </a:p>
        </c:rich>
      </c:tx>
      <c:layout>
        <c:manualLayout>
          <c:xMode val="edge"/>
          <c:yMode val="edge"/>
          <c:x val="0.36897660818713451"/>
          <c:y val="1.6393446149788337E-2"/>
        </c:manualLayout>
      </c:layout>
      <c:overlay val="1"/>
    </c:title>
    <c:autoTitleDeleted val="0"/>
    <c:plotArea>
      <c:layout>
        <c:manualLayout>
          <c:layoutTarget val="inner"/>
          <c:xMode val="edge"/>
          <c:yMode val="edge"/>
          <c:x val="0.11259681355620021"/>
          <c:y val="0.17845901175917814"/>
          <c:w val="0.34628482294976287"/>
          <c:h val="0.64715538211681556"/>
        </c:manualLayout>
      </c:layout>
      <c:pieChart>
        <c:varyColors val="1"/>
        <c:ser>
          <c:idx val="0"/>
          <c:order val="0"/>
          <c:tx>
            <c:strRef>
              <c:f>Sheet1!$B$1</c:f>
              <c:strCache>
                <c:ptCount val="1"/>
                <c:pt idx="0">
                  <c:v>Elementary</c:v>
                </c:pt>
              </c:strCache>
            </c:strRef>
          </c:tx>
          <c:dLbls>
            <c:dLblPos val="outEnd"/>
            <c:showLegendKey val="0"/>
            <c:showVal val="1"/>
            <c:showCatName val="0"/>
            <c:showSerName val="0"/>
            <c:showPercent val="0"/>
            <c:showBubbleSize val="0"/>
            <c:showLeaderLines val="1"/>
          </c:dLbls>
          <c:cat>
            <c:strRef>
              <c:f>Sheet1!$A$2:$A$6</c:f>
              <c:strCache>
                <c:ptCount val="5"/>
                <c:pt idx="0">
                  <c:v>Courses in algorithms, computer systems/networks, data structures, and programming</c:v>
                </c:pt>
                <c:pt idx="1">
                  <c:v>Courses in 3 of the 4 areas</c:v>
                </c:pt>
                <c:pt idx="2">
                  <c:v>Courses in 2 of the 4 areas</c:v>
                </c:pt>
                <c:pt idx="3">
                  <c:v>Course in 1 of the 4 areas</c:v>
                </c:pt>
                <c:pt idx="4">
                  <c:v>Courses in 0 of the 4 areas</c:v>
                </c:pt>
              </c:strCache>
            </c:strRef>
          </c:cat>
          <c:val>
            <c:numRef>
              <c:f>Sheet1!$B$2:$B$6</c:f>
              <c:numCache>
                <c:formatCode>General</c:formatCode>
                <c:ptCount val="5"/>
                <c:pt idx="0">
                  <c:v>25</c:v>
                </c:pt>
                <c:pt idx="1">
                  <c:v>21</c:v>
                </c:pt>
                <c:pt idx="2">
                  <c:v>20</c:v>
                </c:pt>
                <c:pt idx="3">
                  <c:v>21</c:v>
                </c:pt>
                <c:pt idx="4">
                  <c:v>13</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7043433715522407"/>
          <c:y val="0.1153659729284396"/>
          <c:w val="0.38424402541787539"/>
          <c:h val="0.88402196205455064"/>
        </c:manualLayout>
      </c:layout>
      <c:overlay val="1"/>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invertIfNegative val="0"/>
          <c:dLbls>
            <c:showLegendKey val="0"/>
            <c:showVal val="1"/>
            <c:showCatName val="0"/>
            <c:showSerName val="0"/>
            <c:showPercent val="0"/>
            <c:showBubbleSize val="0"/>
            <c:showLeaderLines val="0"/>
          </c:dLbls>
          <c:cat>
            <c:strRef>
              <c:f>Sheet1!$A$2:$A$5</c:f>
              <c:strCache>
                <c:ptCount val="4"/>
                <c:pt idx="0">
                  <c:v>Bachelor's degree w/ teaching credential</c:v>
                </c:pt>
                <c:pt idx="1">
                  <c:v>Post-baccalaureate credentialing program (no master's)</c:v>
                </c:pt>
                <c:pt idx="2">
                  <c:v>Master's program w/ teaching credential</c:v>
                </c:pt>
                <c:pt idx="3">
                  <c:v>No formal teacher preparation</c:v>
                </c:pt>
              </c:strCache>
            </c:strRef>
          </c:cat>
          <c:val>
            <c:numRef>
              <c:f>Sheet1!$B$2:$B$5</c:f>
              <c:numCache>
                <c:formatCode>General</c:formatCode>
                <c:ptCount val="4"/>
                <c:pt idx="0">
                  <c:v>38</c:v>
                </c:pt>
                <c:pt idx="1">
                  <c:v>24</c:v>
                </c:pt>
                <c:pt idx="2">
                  <c:v>22</c:v>
                </c:pt>
                <c:pt idx="3">
                  <c:v>16</c:v>
                </c:pt>
              </c:numCache>
            </c:numRef>
          </c:val>
        </c:ser>
        <c:dLbls>
          <c:showLegendKey val="0"/>
          <c:showVal val="0"/>
          <c:showCatName val="0"/>
          <c:showSerName val="0"/>
          <c:showPercent val="0"/>
          <c:showBubbleSize val="0"/>
        </c:dLbls>
        <c:gapWidth val="151"/>
        <c:axId val="230497280"/>
        <c:axId val="230564608"/>
      </c:barChart>
      <c:catAx>
        <c:axId val="230497280"/>
        <c:scaling>
          <c:orientation val="minMax"/>
        </c:scaling>
        <c:delete val="0"/>
        <c:axPos val="b"/>
        <c:numFmt formatCode="General" sourceLinked="1"/>
        <c:majorTickMark val="out"/>
        <c:minorTickMark val="none"/>
        <c:tickLblPos val="nextTo"/>
        <c:crossAx val="230564608"/>
        <c:crosses val="autoZero"/>
        <c:auto val="1"/>
        <c:lblAlgn val="ctr"/>
        <c:lblOffset val="100"/>
        <c:noMultiLvlLbl val="0"/>
      </c:catAx>
      <c:valAx>
        <c:axId val="230564608"/>
        <c:scaling>
          <c:orientation val="minMax"/>
          <c:min val="0"/>
        </c:scaling>
        <c:delete val="0"/>
        <c:axPos val="l"/>
        <c:title>
          <c:tx>
            <c:rich>
              <a:bodyPr rot="-5400000" vert="horz"/>
              <a:lstStyle/>
              <a:p>
                <a:pPr>
                  <a:defRPr/>
                </a:pPr>
                <a:r>
                  <a:rPr lang="en-US"/>
                  <a:t>Percent of Teachers</a:t>
                </a:r>
              </a:p>
            </c:rich>
          </c:tx>
          <c:layout>
            <c:manualLayout>
              <c:xMode val="edge"/>
              <c:yMode val="edge"/>
              <c:x val="1.4367816091954023E-2"/>
              <c:y val="0.10846011833266604"/>
            </c:manualLayout>
          </c:layout>
          <c:overlay val="0"/>
        </c:title>
        <c:numFmt formatCode="General" sourceLinked="1"/>
        <c:majorTickMark val="out"/>
        <c:minorTickMark val="none"/>
        <c:tickLblPos val="nextTo"/>
        <c:crossAx val="23049728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8228262944404678"/>
          <c:y val="3.0054644808743168E-2"/>
          <c:w val="0.58788785492722495"/>
          <c:h val="0.78995434575843249"/>
        </c:manualLayout>
      </c:layout>
      <c:barChart>
        <c:barDir val="bar"/>
        <c:grouping val="clustered"/>
        <c:varyColors val="0"/>
        <c:ser>
          <c:idx val="0"/>
          <c:order val="0"/>
          <c:tx>
            <c:strRef>
              <c:f>Sheet1!$B$1</c:f>
              <c:strCache>
                <c:ptCount val="1"/>
                <c:pt idx="0">
                  <c:v>Area of Certification</c:v>
                </c:pt>
              </c:strCache>
            </c:strRef>
          </c:tx>
          <c:invertIfNegative val="0"/>
          <c:dLbls>
            <c:showLegendKey val="0"/>
            <c:showVal val="1"/>
            <c:showCatName val="0"/>
            <c:showSerName val="0"/>
            <c:showPercent val="0"/>
            <c:showBubbleSize val="0"/>
            <c:showLeaderLines val="0"/>
          </c:dLbls>
          <c:cat>
            <c:strRef>
              <c:f>Sheet1!$A$2:$A$8</c:f>
              <c:strCache>
                <c:ptCount val="6"/>
                <c:pt idx="1">
                  <c:v>Science</c:v>
                </c:pt>
                <c:pt idx="2">
                  <c:v>Engineering</c:v>
                </c:pt>
                <c:pt idx="3">
                  <c:v>Business</c:v>
                </c:pt>
                <c:pt idx="4">
                  <c:v>Mathematics</c:v>
                </c:pt>
                <c:pt idx="5">
                  <c:v>Computer Science</c:v>
                </c:pt>
              </c:strCache>
            </c:strRef>
          </c:cat>
          <c:val>
            <c:numRef>
              <c:f>Sheet1!$B$2:$B$8</c:f>
              <c:numCache>
                <c:formatCode>General</c:formatCode>
                <c:ptCount val="7"/>
                <c:pt idx="0">
                  <c:v>16</c:v>
                </c:pt>
                <c:pt idx="1">
                  <c:v>9</c:v>
                </c:pt>
                <c:pt idx="2">
                  <c:v>10</c:v>
                </c:pt>
                <c:pt idx="3">
                  <c:v>28</c:v>
                </c:pt>
                <c:pt idx="4">
                  <c:v>34</c:v>
                </c:pt>
                <c:pt idx="5">
                  <c:v>44</c:v>
                </c:pt>
                <c:pt idx="6">
                  <c:v>84</c:v>
                </c:pt>
              </c:numCache>
            </c:numRef>
          </c:val>
        </c:ser>
        <c:dLbls>
          <c:showLegendKey val="0"/>
          <c:showVal val="0"/>
          <c:showCatName val="0"/>
          <c:showSerName val="0"/>
          <c:showPercent val="0"/>
          <c:showBubbleSize val="0"/>
        </c:dLbls>
        <c:gapWidth val="150"/>
        <c:axId val="230683392"/>
        <c:axId val="230684928"/>
      </c:barChart>
      <c:catAx>
        <c:axId val="230683392"/>
        <c:scaling>
          <c:orientation val="minMax"/>
        </c:scaling>
        <c:delete val="0"/>
        <c:axPos val="l"/>
        <c:majorTickMark val="out"/>
        <c:minorTickMark val="none"/>
        <c:tickLblPos val="nextTo"/>
        <c:txPr>
          <a:bodyPr/>
          <a:lstStyle/>
          <a:p>
            <a:pPr>
              <a:defRPr sz="1600" b="0"/>
            </a:pPr>
            <a:endParaRPr lang="en-US"/>
          </a:p>
        </c:txPr>
        <c:crossAx val="230684928"/>
        <c:crosses val="autoZero"/>
        <c:auto val="1"/>
        <c:lblAlgn val="ctr"/>
        <c:lblOffset val="100"/>
        <c:noMultiLvlLbl val="0"/>
      </c:catAx>
      <c:valAx>
        <c:axId val="230684928"/>
        <c:scaling>
          <c:orientation val="minMax"/>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23068339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Teachers</c:v>
                </c:pt>
              </c:strCache>
            </c:strRef>
          </c:tx>
          <c:invertIfNegative val="0"/>
          <c:dLbls>
            <c:showLegendKey val="0"/>
            <c:showVal val="1"/>
            <c:showCatName val="0"/>
            <c:showSerName val="0"/>
            <c:showPercent val="0"/>
            <c:showBubbleSize val="0"/>
            <c:showLeaderLines val="0"/>
          </c:dLbls>
          <c:cat>
            <c:strRef>
              <c:f>Sheet1!$A$2:$A$3</c:f>
              <c:strCache>
                <c:ptCount val="2"/>
                <c:pt idx="0">
                  <c:v>No</c:v>
                </c:pt>
                <c:pt idx="1">
                  <c:v>Yes</c:v>
                </c:pt>
              </c:strCache>
            </c:strRef>
          </c:cat>
          <c:val>
            <c:numRef>
              <c:f>Sheet1!$B$2:$B$3</c:f>
              <c:numCache>
                <c:formatCode>General</c:formatCode>
                <c:ptCount val="2"/>
                <c:pt idx="0">
                  <c:v>65</c:v>
                </c:pt>
                <c:pt idx="1">
                  <c:v>35</c:v>
                </c:pt>
              </c:numCache>
            </c:numRef>
          </c:val>
        </c:ser>
        <c:dLbls>
          <c:showLegendKey val="0"/>
          <c:showVal val="0"/>
          <c:showCatName val="0"/>
          <c:showSerName val="0"/>
          <c:showPercent val="0"/>
          <c:showBubbleSize val="0"/>
        </c:dLbls>
        <c:gapWidth val="150"/>
        <c:axId val="231398400"/>
        <c:axId val="230769408"/>
      </c:barChart>
      <c:catAx>
        <c:axId val="231398400"/>
        <c:scaling>
          <c:orientation val="minMax"/>
        </c:scaling>
        <c:delete val="0"/>
        <c:axPos val="b"/>
        <c:majorTickMark val="out"/>
        <c:minorTickMark val="none"/>
        <c:tickLblPos val="nextTo"/>
        <c:crossAx val="230769408"/>
        <c:crosses val="autoZero"/>
        <c:auto val="1"/>
        <c:lblAlgn val="ctr"/>
        <c:lblOffset val="100"/>
        <c:noMultiLvlLbl val="0"/>
      </c:catAx>
      <c:valAx>
        <c:axId val="230769408"/>
        <c:scaling>
          <c:orientation val="minMax"/>
          <c:max val="100"/>
        </c:scaling>
        <c:delete val="0"/>
        <c:axPos val="l"/>
        <c:title>
          <c:tx>
            <c:rich>
              <a:bodyPr/>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23139840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9665295744281962"/>
          <c:y val="2.7777777777777776E-2"/>
          <c:w val="0.47405019685039368"/>
          <c:h val="0.79324067446114688"/>
        </c:manualLayout>
      </c:layout>
      <c:barChart>
        <c:barDir val="bar"/>
        <c:grouping val="clustered"/>
        <c:varyColors val="0"/>
        <c:ser>
          <c:idx val="0"/>
          <c:order val="0"/>
          <c:tx>
            <c:strRef>
              <c:f>Sheet1!$B$1</c:f>
              <c:strCache>
                <c:ptCount val="1"/>
                <c:pt idx="0">
                  <c:v>Elementary</c:v>
                </c:pt>
              </c:strCache>
            </c:strRef>
          </c:tx>
          <c:invertIfNegative val="0"/>
          <c:dLbls>
            <c:showLegendKey val="0"/>
            <c:showVal val="1"/>
            <c:showCatName val="0"/>
            <c:showSerName val="0"/>
            <c:showPercent val="0"/>
            <c:showBubbleSize val="0"/>
            <c:showLeaderLines val="0"/>
          </c:dLbls>
          <c:cat>
            <c:strRef>
              <c:f>Sheet1!$A$2:$A$6</c:f>
              <c:strCache>
                <c:ptCount val="5"/>
                <c:pt idx="0">
                  <c:v>Most classes should provide opportunities for students to apply CS ideas to real-world</c:v>
                </c:pt>
                <c:pt idx="1">
                  <c:v>Students learn best when instruction is connected to their everyday lives</c:v>
                </c:pt>
                <c:pt idx="2">
                  <c:v>Most classes should provide students opportunities to share thinking and reasoning</c:v>
                </c:pt>
                <c:pt idx="3">
                  <c:v>Teachers should ask students to justify their solutions to a computational problem</c:v>
                </c:pt>
                <c:pt idx="4">
                  <c:v>Students should learn computer science by doing computer science</c:v>
                </c:pt>
              </c:strCache>
            </c:strRef>
          </c:cat>
          <c:val>
            <c:numRef>
              <c:f>Sheet1!$B$2:$B$6</c:f>
              <c:numCache>
                <c:formatCode>General</c:formatCode>
                <c:ptCount val="5"/>
                <c:pt idx="0">
                  <c:v>79</c:v>
                </c:pt>
                <c:pt idx="1">
                  <c:v>90</c:v>
                </c:pt>
                <c:pt idx="2">
                  <c:v>91</c:v>
                </c:pt>
                <c:pt idx="3">
                  <c:v>92</c:v>
                </c:pt>
                <c:pt idx="4">
                  <c:v>97</c:v>
                </c:pt>
              </c:numCache>
            </c:numRef>
          </c:val>
        </c:ser>
        <c:dLbls>
          <c:showLegendKey val="0"/>
          <c:showVal val="0"/>
          <c:showCatName val="0"/>
          <c:showSerName val="0"/>
          <c:showPercent val="0"/>
          <c:showBubbleSize val="0"/>
        </c:dLbls>
        <c:gapWidth val="150"/>
        <c:axId val="230836096"/>
        <c:axId val="230837632"/>
      </c:barChart>
      <c:catAx>
        <c:axId val="230836096"/>
        <c:scaling>
          <c:orientation val="minMax"/>
        </c:scaling>
        <c:delete val="0"/>
        <c:axPos val="l"/>
        <c:majorTickMark val="out"/>
        <c:minorTickMark val="none"/>
        <c:tickLblPos val="nextTo"/>
        <c:txPr>
          <a:bodyPr/>
          <a:lstStyle/>
          <a:p>
            <a:pPr>
              <a:defRPr sz="1700"/>
            </a:pPr>
            <a:endParaRPr lang="en-US"/>
          </a:p>
        </c:txPr>
        <c:crossAx val="230837632"/>
        <c:crosses val="autoZero"/>
        <c:auto val="1"/>
        <c:lblAlgn val="ctr"/>
        <c:lblOffset val="100"/>
        <c:noMultiLvlLbl val="0"/>
      </c:catAx>
      <c:valAx>
        <c:axId val="230837632"/>
        <c:scaling>
          <c:orientation val="minMax"/>
          <c:max val="100"/>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23083609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9665295744281962"/>
          <c:y val="2.7777777777777776E-2"/>
          <c:w val="0.47405019685039368"/>
          <c:h val="0.79324067446114688"/>
        </c:manualLayout>
      </c:layout>
      <c:barChart>
        <c:barDir val="bar"/>
        <c:grouping val="clustered"/>
        <c:varyColors val="0"/>
        <c:ser>
          <c:idx val="0"/>
          <c:order val="0"/>
          <c:tx>
            <c:strRef>
              <c:f>Sheet1!$B$1</c:f>
              <c:strCache>
                <c:ptCount val="1"/>
                <c:pt idx="0">
                  <c:v>Elementary</c:v>
                </c:pt>
              </c:strCache>
            </c:strRef>
          </c:tx>
          <c:invertIfNegative val="0"/>
          <c:dLbls>
            <c:showLegendKey val="0"/>
            <c:showVal val="1"/>
            <c:showCatName val="0"/>
            <c:showSerName val="0"/>
            <c:showPercent val="0"/>
            <c:showBubbleSize val="0"/>
            <c:showLeaderLines val="0"/>
          </c:dLbls>
          <c:cat>
            <c:strRef>
              <c:f>Sheet1!$A$2:$A$5</c:f>
              <c:strCache>
                <c:ptCount val="4"/>
                <c:pt idx="0">
                  <c:v>Students learn computer science best in classes with students of similar abilities</c:v>
                </c:pt>
                <c:pt idx="1">
                  <c:v>It is better for computer science instruction to focus on ideas in depth, even if that means covering fewer topics</c:v>
                </c:pt>
                <c:pt idx="2">
                  <c:v>Hands-on/‌manipulatives/‌programming activities should be used primarily to reinforce a CS idea students have already learned</c:v>
                </c:pt>
                <c:pt idx="3">
                  <c:v>Students should be provided definitions for new vocabulary at beginning of instuctino on an idea</c:v>
                </c:pt>
              </c:strCache>
            </c:strRef>
          </c:cat>
          <c:val>
            <c:numRef>
              <c:f>Sheet1!$B$2:$B$5</c:f>
              <c:numCache>
                <c:formatCode>General</c:formatCode>
                <c:ptCount val="4"/>
                <c:pt idx="0">
                  <c:v>51</c:v>
                </c:pt>
                <c:pt idx="1">
                  <c:v>58</c:v>
                </c:pt>
                <c:pt idx="2">
                  <c:v>71</c:v>
                </c:pt>
                <c:pt idx="3">
                  <c:v>75</c:v>
                </c:pt>
              </c:numCache>
            </c:numRef>
          </c:val>
        </c:ser>
        <c:dLbls>
          <c:showLegendKey val="0"/>
          <c:showVal val="0"/>
          <c:showCatName val="0"/>
          <c:showSerName val="0"/>
          <c:showPercent val="0"/>
          <c:showBubbleSize val="0"/>
        </c:dLbls>
        <c:gapWidth val="150"/>
        <c:axId val="230913536"/>
        <c:axId val="230915072"/>
      </c:barChart>
      <c:catAx>
        <c:axId val="230913536"/>
        <c:scaling>
          <c:orientation val="minMax"/>
        </c:scaling>
        <c:delete val="0"/>
        <c:axPos val="l"/>
        <c:majorTickMark val="out"/>
        <c:minorTickMark val="none"/>
        <c:tickLblPos val="nextTo"/>
        <c:txPr>
          <a:bodyPr/>
          <a:lstStyle/>
          <a:p>
            <a:pPr>
              <a:defRPr sz="1700"/>
            </a:pPr>
            <a:endParaRPr lang="en-US"/>
          </a:p>
        </c:txPr>
        <c:crossAx val="230915072"/>
        <c:crosses val="autoZero"/>
        <c:auto val="1"/>
        <c:lblAlgn val="ctr"/>
        <c:lblOffset val="100"/>
        <c:noMultiLvlLbl val="0"/>
      </c:catAx>
      <c:valAx>
        <c:axId val="230915072"/>
        <c:scaling>
          <c:orientation val="minMax"/>
          <c:max val="100"/>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23091353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Traditional Teaching Beliefs</c:v>
                </c:pt>
              </c:strCache>
            </c:strRef>
          </c:tx>
          <c:invertIfNegative val="0"/>
          <c:cat>
            <c:strRef>
              <c:f>Sheet1!$A$2:$A$3</c:f>
              <c:strCache>
                <c:ptCount val="2"/>
                <c:pt idx="0">
                  <c:v>Traditional Teaching Beliefs</c:v>
                </c:pt>
                <c:pt idx="1">
                  <c:v>Reform-Oriented Teaching Beliefs</c:v>
                </c:pt>
              </c:strCache>
            </c:strRef>
          </c:cat>
          <c:val>
            <c:numRef>
              <c:f>Sheet1!$B$2:$B$3</c:f>
              <c:numCache>
                <c:formatCode>General</c:formatCode>
                <c:ptCount val="2"/>
                <c:pt idx="0">
                  <c:v>67</c:v>
                </c:pt>
                <c:pt idx="1">
                  <c:v>82</c:v>
                </c:pt>
              </c:numCache>
            </c:numRef>
          </c:val>
        </c:ser>
        <c:dLbls>
          <c:showLegendKey val="0"/>
          <c:showVal val="1"/>
          <c:showCatName val="0"/>
          <c:showSerName val="0"/>
          <c:showPercent val="0"/>
          <c:showBubbleSize val="0"/>
        </c:dLbls>
        <c:gapWidth val="150"/>
        <c:axId val="262372736"/>
        <c:axId val="262378624"/>
      </c:barChart>
      <c:catAx>
        <c:axId val="262372736"/>
        <c:scaling>
          <c:orientation val="minMax"/>
        </c:scaling>
        <c:delete val="0"/>
        <c:axPos val="b"/>
        <c:numFmt formatCode="General" sourceLinked="1"/>
        <c:majorTickMark val="out"/>
        <c:minorTickMark val="none"/>
        <c:tickLblPos val="nextTo"/>
        <c:crossAx val="262378624"/>
        <c:crosses val="autoZero"/>
        <c:auto val="1"/>
        <c:lblAlgn val="ctr"/>
        <c:lblOffset val="100"/>
        <c:noMultiLvlLbl val="0"/>
      </c:catAx>
      <c:valAx>
        <c:axId val="262378624"/>
        <c:scaling>
          <c:orientation val="minMax"/>
          <c:max val="100"/>
          <c:min val="0"/>
        </c:scaling>
        <c:delete val="0"/>
        <c:axPos val="l"/>
        <c:numFmt formatCode="General" sourceLinked="1"/>
        <c:majorTickMark val="out"/>
        <c:minorTickMark val="none"/>
        <c:tickLblPos val="nextTo"/>
        <c:crossAx val="26237273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4209951126798804"/>
          <c:y val="2.4590163934426229E-2"/>
          <c:w val="0.62242997103810305"/>
          <c:h val="0.77629318876124087"/>
        </c:manualLayout>
      </c:layout>
      <c:barChart>
        <c:barDir val="bar"/>
        <c:grouping val="clustered"/>
        <c:varyColors val="0"/>
        <c:ser>
          <c:idx val="0"/>
          <c:order val="0"/>
          <c:tx>
            <c:strRef>
              <c:f>Sheet1!$B$1</c:f>
              <c:strCache>
                <c:ptCount val="1"/>
                <c:pt idx="0">
                  <c:v>Middle School</c:v>
                </c:pt>
              </c:strCache>
            </c:strRef>
          </c:tx>
          <c:invertIfNegative val="0"/>
          <c:dLbls>
            <c:showLegendKey val="0"/>
            <c:showVal val="1"/>
            <c:showCatName val="0"/>
            <c:showSerName val="0"/>
            <c:showPercent val="0"/>
            <c:showBubbleSize val="0"/>
            <c:showLeaderLines val="0"/>
          </c:dLbls>
          <c:cat>
            <c:strRef>
              <c:f>Sheet1!$A$2:$A$6</c:f>
              <c:strCache>
                <c:ptCount val="5"/>
                <c:pt idx="0">
                  <c:v>Networks and the Internet</c:v>
                </c:pt>
                <c:pt idx="1">
                  <c:v>Data and analysis</c:v>
                </c:pt>
                <c:pt idx="2">
                  <c:v>Computing systems</c:v>
                </c:pt>
                <c:pt idx="3">
                  <c:v>Impacts of computing</c:v>
                </c:pt>
                <c:pt idx="4">
                  <c:v>Algorithms and programming</c:v>
                </c:pt>
              </c:strCache>
            </c:strRef>
          </c:cat>
          <c:val>
            <c:numRef>
              <c:f>Sheet1!$B$2:$B$6</c:f>
              <c:numCache>
                <c:formatCode>General</c:formatCode>
                <c:ptCount val="5"/>
                <c:pt idx="0">
                  <c:v>23</c:v>
                </c:pt>
                <c:pt idx="1">
                  <c:v>27</c:v>
                </c:pt>
                <c:pt idx="2">
                  <c:v>31</c:v>
                </c:pt>
                <c:pt idx="3">
                  <c:v>35</c:v>
                </c:pt>
                <c:pt idx="4">
                  <c:v>47</c:v>
                </c:pt>
              </c:numCache>
            </c:numRef>
          </c:val>
        </c:ser>
        <c:dLbls>
          <c:showLegendKey val="0"/>
          <c:showVal val="0"/>
          <c:showCatName val="0"/>
          <c:showSerName val="0"/>
          <c:showPercent val="0"/>
          <c:showBubbleSize val="0"/>
        </c:dLbls>
        <c:gapWidth val="151"/>
        <c:axId val="262501504"/>
        <c:axId val="262503040"/>
      </c:barChart>
      <c:catAx>
        <c:axId val="262501504"/>
        <c:scaling>
          <c:orientation val="minMax"/>
        </c:scaling>
        <c:delete val="0"/>
        <c:axPos val="l"/>
        <c:majorTickMark val="out"/>
        <c:minorTickMark val="none"/>
        <c:tickLblPos val="nextTo"/>
        <c:crossAx val="262503040"/>
        <c:crosses val="autoZero"/>
        <c:auto val="1"/>
        <c:lblAlgn val="ctr"/>
        <c:lblOffset val="100"/>
        <c:noMultiLvlLbl val="0"/>
      </c:catAx>
      <c:valAx>
        <c:axId val="262503040"/>
        <c:scaling>
          <c:orientation val="minMax"/>
          <c:max val="100"/>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26250150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High</c:v>
                </c:pt>
              </c:strCache>
            </c:strRef>
          </c:tx>
          <c:invertIfNegative val="0"/>
          <c:dLbls>
            <c:showLegendKey val="0"/>
            <c:showVal val="1"/>
            <c:showCatName val="0"/>
            <c:showSerName val="0"/>
            <c:showPercent val="0"/>
            <c:showBubbleSize val="0"/>
            <c:showLeaderLines val="0"/>
          </c:dLbls>
          <c:cat>
            <c:strRef>
              <c:f>Sheet1!$A$2:$A$6</c:f>
              <c:strCache>
                <c:ptCount val="5"/>
                <c:pt idx="0">
                  <c:v>Develop students’ awareness of STEM careers</c:v>
                </c:pt>
                <c:pt idx="1">
                  <c:v>Develop students’ conceptual understanding </c:v>
                </c:pt>
                <c:pt idx="2">
                  <c:v>Encourage participation of all students in computer science</c:v>
                </c:pt>
                <c:pt idx="3">
                  <c:v>Develop students’ abilities to do computer science</c:v>
                </c:pt>
                <c:pt idx="4">
                  <c:v>Encourage students’ interest in computer science</c:v>
                </c:pt>
              </c:strCache>
            </c:strRef>
          </c:cat>
          <c:val>
            <c:numRef>
              <c:f>Sheet1!$B$2:$B$6</c:f>
              <c:numCache>
                <c:formatCode>General</c:formatCode>
                <c:ptCount val="5"/>
                <c:pt idx="0">
                  <c:v>36</c:v>
                </c:pt>
                <c:pt idx="1">
                  <c:v>42</c:v>
                </c:pt>
                <c:pt idx="2">
                  <c:v>45</c:v>
                </c:pt>
                <c:pt idx="3">
                  <c:v>48</c:v>
                </c:pt>
                <c:pt idx="4">
                  <c:v>49</c:v>
                </c:pt>
              </c:numCache>
            </c:numRef>
          </c:val>
        </c:ser>
        <c:dLbls>
          <c:showLegendKey val="0"/>
          <c:showVal val="0"/>
          <c:showCatName val="0"/>
          <c:showSerName val="0"/>
          <c:showPercent val="0"/>
          <c:showBubbleSize val="0"/>
        </c:dLbls>
        <c:gapWidth val="150"/>
        <c:axId val="262871680"/>
        <c:axId val="262873472"/>
      </c:barChart>
      <c:catAx>
        <c:axId val="262871680"/>
        <c:scaling>
          <c:orientation val="minMax"/>
        </c:scaling>
        <c:delete val="0"/>
        <c:axPos val="l"/>
        <c:majorTickMark val="out"/>
        <c:minorTickMark val="none"/>
        <c:tickLblPos val="nextTo"/>
        <c:txPr>
          <a:bodyPr/>
          <a:lstStyle/>
          <a:p>
            <a:pPr>
              <a:defRPr sz="1800"/>
            </a:pPr>
            <a:endParaRPr lang="en-US"/>
          </a:p>
        </c:txPr>
        <c:crossAx val="262873472"/>
        <c:crosses val="autoZero"/>
        <c:auto val="1"/>
        <c:lblAlgn val="ctr"/>
        <c:lblOffset val="100"/>
        <c:noMultiLvlLbl val="0"/>
      </c:catAx>
      <c:valAx>
        <c:axId val="262873472"/>
        <c:scaling>
          <c:orientation val="minMax"/>
          <c:max val="100"/>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26287168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High</c:v>
                </c:pt>
              </c:strCache>
            </c:strRef>
          </c:tx>
          <c:invertIfNegative val="0"/>
          <c:dLbls>
            <c:showLegendKey val="0"/>
            <c:showVal val="1"/>
            <c:showCatName val="0"/>
            <c:showSerName val="0"/>
            <c:showPercent val="0"/>
            <c:showBubbleSize val="0"/>
            <c:showLeaderLines val="0"/>
          </c:dLbls>
          <c:cat>
            <c:strRef>
              <c:f>Sheet1!$A$2:$A$5</c:f>
              <c:strCache>
                <c:ptCount val="4"/>
                <c:pt idx="0">
                  <c:v>Incorporate students’ cultural backgrounds into computer science instruction</c:v>
                </c:pt>
                <c:pt idx="1">
                  <c:v>Differentiate computer science instruction to meet the needs of diverse learners</c:v>
                </c:pt>
                <c:pt idx="2">
                  <c:v>Provide computer science instruction that is based on students’ ideas </c:v>
                </c:pt>
                <c:pt idx="3">
                  <c:v>Use formative assessment to monitor student learning</c:v>
                </c:pt>
              </c:strCache>
            </c:strRef>
          </c:cat>
          <c:val>
            <c:numRef>
              <c:f>Sheet1!$B$2:$B$5</c:f>
              <c:numCache>
                <c:formatCode>General</c:formatCode>
                <c:ptCount val="4"/>
                <c:pt idx="0">
                  <c:v>16</c:v>
                </c:pt>
                <c:pt idx="1">
                  <c:v>21</c:v>
                </c:pt>
                <c:pt idx="2">
                  <c:v>28</c:v>
                </c:pt>
                <c:pt idx="3">
                  <c:v>35</c:v>
                </c:pt>
              </c:numCache>
            </c:numRef>
          </c:val>
        </c:ser>
        <c:dLbls>
          <c:showLegendKey val="0"/>
          <c:showVal val="0"/>
          <c:showCatName val="0"/>
          <c:showSerName val="0"/>
          <c:showPercent val="0"/>
          <c:showBubbleSize val="0"/>
        </c:dLbls>
        <c:gapWidth val="150"/>
        <c:axId val="262908160"/>
        <c:axId val="262955008"/>
      </c:barChart>
      <c:catAx>
        <c:axId val="262908160"/>
        <c:scaling>
          <c:orientation val="minMax"/>
        </c:scaling>
        <c:delete val="0"/>
        <c:axPos val="l"/>
        <c:majorTickMark val="out"/>
        <c:minorTickMark val="none"/>
        <c:tickLblPos val="nextTo"/>
        <c:txPr>
          <a:bodyPr/>
          <a:lstStyle/>
          <a:p>
            <a:pPr>
              <a:defRPr sz="1800"/>
            </a:pPr>
            <a:endParaRPr lang="en-US"/>
          </a:p>
        </c:txPr>
        <c:crossAx val="262955008"/>
        <c:crosses val="autoZero"/>
        <c:auto val="1"/>
        <c:lblAlgn val="ctr"/>
        <c:lblOffset val="100"/>
        <c:noMultiLvlLbl val="0"/>
      </c:catAx>
      <c:valAx>
        <c:axId val="262955008"/>
        <c:scaling>
          <c:orientation val="minMax"/>
          <c:max val="100"/>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2629081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31791894657236"/>
          <c:y val="4.2030834466522164E-2"/>
          <c:w val="0.77075470439076477"/>
          <c:h val="0.68797855776502514"/>
        </c:manualLayout>
      </c:layout>
      <c:barChart>
        <c:barDir val="col"/>
        <c:grouping val="clustered"/>
        <c:varyColors val="0"/>
        <c:ser>
          <c:idx val="0"/>
          <c:order val="0"/>
          <c:tx>
            <c:strRef>
              <c:f>Sheet1!$B$1</c:f>
              <c:strCache>
                <c:ptCount val="1"/>
                <c:pt idx="0">
                  <c:v>American Indian/Alaskan Native</c:v>
                </c:pt>
              </c:strCache>
            </c:strRef>
          </c:tx>
          <c:spPr>
            <a:solidFill>
              <a:schemeClr val="accent1"/>
            </a:solidFill>
          </c:spPr>
          <c:invertIfNegative val="0"/>
          <c:cat>
            <c:numRef>
              <c:f>Sheet1!$A$2</c:f>
              <c:numCache>
                <c:formatCode>General</c:formatCode>
                <c:ptCount val="1"/>
              </c:numCache>
            </c:numRef>
          </c:cat>
          <c:val>
            <c:numRef>
              <c:f>Sheet1!$B$2</c:f>
              <c:numCache>
                <c:formatCode>General</c:formatCode>
                <c:ptCount val="1"/>
                <c:pt idx="0">
                  <c:v>2</c:v>
                </c:pt>
              </c:numCache>
            </c:numRef>
          </c:val>
        </c:ser>
        <c:ser>
          <c:idx val="1"/>
          <c:order val="1"/>
          <c:tx>
            <c:strRef>
              <c:f>Sheet1!$C$1</c:f>
              <c:strCache>
                <c:ptCount val="1"/>
                <c:pt idx="0">
                  <c:v>Asian</c:v>
                </c:pt>
              </c:strCache>
            </c:strRef>
          </c:tx>
          <c:spPr>
            <a:solidFill>
              <a:schemeClr val="accent2"/>
            </a:solidFill>
          </c:spPr>
          <c:invertIfNegative val="0"/>
          <c:cat>
            <c:numRef>
              <c:f>Sheet1!$A$2</c:f>
              <c:numCache>
                <c:formatCode>General</c:formatCode>
                <c:ptCount val="1"/>
              </c:numCache>
            </c:numRef>
          </c:cat>
          <c:val>
            <c:numRef>
              <c:f>Sheet1!$C$2</c:f>
              <c:numCache>
                <c:formatCode>General</c:formatCode>
                <c:ptCount val="1"/>
                <c:pt idx="0">
                  <c:v>4</c:v>
                </c:pt>
              </c:numCache>
            </c:numRef>
          </c:val>
        </c:ser>
        <c:ser>
          <c:idx val="2"/>
          <c:order val="2"/>
          <c:tx>
            <c:strRef>
              <c:f>Sheet1!$D$1</c:f>
              <c:strCache>
                <c:ptCount val="1"/>
                <c:pt idx="0">
                  <c:v>Black or African-American</c:v>
                </c:pt>
              </c:strCache>
            </c:strRef>
          </c:tx>
          <c:spPr>
            <a:solidFill>
              <a:schemeClr val="accent3"/>
            </a:solidFill>
          </c:spPr>
          <c:invertIfNegative val="0"/>
          <c:cat>
            <c:numRef>
              <c:f>Sheet1!$A$2</c:f>
              <c:numCache>
                <c:formatCode>General</c:formatCode>
                <c:ptCount val="1"/>
              </c:numCache>
            </c:numRef>
          </c:cat>
          <c:val>
            <c:numRef>
              <c:f>Sheet1!$D$2</c:f>
              <c:numCache>
                <c:formatCode>General</c:formatCode>
                <c:ptCount val="1"/>
                <c:pt idx="0">
                  <c:v>3</c:v>
                </c:pt>
              </c:numCache>
            </c:numRef>
          </c:val>
        </c:ser>
        <c:ser>
          <c:idx val="3"/>
          <c:order val="3"/>
          <c:tx>
            <c:strRef>
              <c:f>Sheet1!$E$1</c:f>
              <c:strCache>
                <c:ptCount val="1"/>
                <c:pt idx="0">
                  <c:v>Hispanic or Latino</c:v>
                </c:pt>
              </c:strCache>
            </c:strRef>
          </c:tx>
          <c:spPr>
            <a:solidFill>
              <a:schemeClr val="accent4"/>
            </a:solidFill>
          </c:spPr>
          <c:invertIfNegative val="0"/>
          <c:cat>
            <c:numRef>
              <c:f>Sheet1!$A$2</c:f>
              <c:numCache>
                <c:formatCode>General</c:formatCode>
                <c:ptCount val="1"/>
              </c:numCache>
            </c:numRef>
          </c:cat>
          <c:val>
            <c:numRef>
              <c:f>Sheet1!$E$2</c:f>
              <c:numCache>
                <c:formatCode>General</c:formatCode>
                <c:ptCount val="1"/>
                <c:pt idx="0">
                  <c:v>8</c:v>
                </c:pt>
              </c:numCache>
            </c:numRef>
          </c:val>
        </c:ser>
        <c:ser>
          <c:idx val="4"/>
          <c:order val="4"/>
          <c:tx>
            <c:strRef>
              <c:f>Sheet1!$F$1</c:f>
              <c:strCache>
                <c:ptCount val="1"/>
                <c:pt idx="0">
                  <c:v>Native Hawaiian or Other Pacific Islander</c:v>
                </c:pt>
              </c:strCache>
            </c:strRef>
          </c:tx>
          <c:spPr>
            <a:solidFill>
              <a:schemeClr val="accent5"/>
            </a:solidFill>
          </c:spPr>
          <c:invertIfNegative val="0"/>
          <c:cat>
            <c:numRef>
              <c:f>Sheet1!$A$2</c:f>
              <c:numCache>
                <c:formatCode>General</c:formatCode>
                <c:ptCount val="1"/>
              </c:numCache>
            </c:numRef>
          </c:cat>
          <c:val>
            <c:numRef>
              <c:f>Sheet1!$F$2</c:f>
              <c:numCache>
                <c:formatCode>General</c:formatCode>
                <c:ptCount val="1"/>
                <c:pt idx="0">
                  <c:v>1</c:v>
                </c:pt>
              </c:numCache>
            </c:numRef>
          </c:val>
        </c:ser>
        <c:ser>
          <c:idx val="5"/>
          <c:order val="5"/>
          <c:tx>
            <c:strRef>
              <c:f>Sheet1!$G$1</c:f>
              <c:strCache>
                <c:ptCount val="1"/>
                <c:pt idx="0">
                  <c:v>White</c:v>
                </c:pt>
              </c:strCache>
            </c:strRef>
          </c:tx>
          <c:spPr>
            <a:solidFill>
              <a:schemeClr val="bg1">
                <a:lumMod val="75000"/>
              </a:schemeClr>
            </a:solidFill>
          </c:spPr>
          <c:invertIfNegative val="0"/>
          <c:cat>
            <c:numRef>
              <c:f>Sheet1!$A$2</c:f>
              <c:numCache>
                <c:formatCode>General</c:formatCode>
                <c:ptCount val="1"/>
              </c:numCache>
            </c:numRef>
          </c:cat>
          <c:val>
            <c:numRef>
              <c:f>Sheet1!$G$2</c:f>
              <c:numCache>
                <c:formatCode>General</c:formatCode>
                <c:ptCount val="1"/>
                <c:pt idx="0">
                  <c:v>94</c:v>
                </c:pt>
              </c:numCache>
            </c:numRef>
          </c:val>
        </c:ser>
        <c:dLbls>
          <c:showLegendKey val="0"/>
          <c:showVal val="1"/>
          <c:showCatName val="0"/>
          <c:showSerName val="0"/>
          <c:showPercent val="0"/>
          <c:showBubbleSize val="0"/>
        </c:dLbls>
        <c:gapWidth val="75"/>
        <c:axId val="140591104"/>
        <c:axId val="140592640"/>
      </c:barChart>
      <c:catAx>
        <c:axId val="140591104"/>
        <c:scaling>
          <c:orientation val="minMax"/>
        </c:scaling>
        <c:delete val="0"/>
        <c:axPos val="b"/>
        <c:numFmt formatCode="General" sourceLinked="1"/>
        <c:majorTickMark val="none"/>
        <c:minorTickMark val="none"/>
        <c:tickLblPos val="nextTo"/>
        <c:crossAx val="140592640"/>
        <c:crosses val="autoZero"/>
        <c:auto val="1"/>
        <c:lblAlgn val="ctr"/>
        <c:lblOffset val="100"/>
        <c:noMultiLvlLbl val="0"/>
      </c:catAx>
      <c:valAx>
        <c:axId val="140592640"/>
        <c:scaling>
          <c:orientation val="minMax"/>
        </c:scaling>
        <c:delete val="0"/>
        <c:axPos val="l"/>
        <c:numFmt formatCode="General" sourceLinked="1"/>
        <c:majorTickMark val="out"/>
        <c:minorTickMark val="none"/>
        <c:tickLblPos val="nextTo"/>
        <c:crossAx val="140591104"/>
        <c:crosses val="autoZero"/>
        <c:crossBetween val="between"/>
        <c:majorUnit val="20"/>
      </c:valAx>
    </c:plotArea>
    <c:legend>
      <c:legendPos val="b"/>
      <c:layout>
        <c:manualLayout>
          <c:xMode val="edge"/>
          <c:yMode val="edge"/>
          <c:x val="9.1807909604519775E-2"/>
          <c:y val="0.78107277903821348"/>
          <c:w val="0.90536723163841804"/>
          <c:h val="0.21629832287913164"/>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High</c:v>
                </c:pt>
              </c:strCache>
            </c:strRef>
          </c:tx>
          <c:invertIfNegative val="0"/>
          <c:dLbls>
            <c:showLegendKey val="0"/>
            <c:showVal val="1"/>
            <c:showCatName val="0"/>
            <c:showSerName val="0"/>
            <c:showPercent val="0"/>
            <c:showBubbleSize val="0"/>
            <c:showLeaderLines val="0"/>
          </c:dLbls>
          <c:cat>
            <c:strRef>
              <c:f>Sheet1!$A$2:$A$6</c:f>
              <c:strCache>
                <c:ptCount val="5"/>
                <c:pt idx="0">
                  <c:v>Anticipate student difficulties with computer science ideas/procedures</c:v>
                </c:pt>
                <c:pt idx="1">
                  <c:v>Find out what students thought or already knew about the key science ideas</c:v>
                </c:pt>
                <c:pt idx="2">
                  <c:v>Implement the instructional materials to be used during the unit</c:v>
                </c:pt>
                <c:pt idx="3">
                  <c:v>Assess student understanding at the conclusion of the unit</c:v>
                </c:pt>
                <c:pt idx="4">
                  <c:v>Monitor student understanding</c:v>
                </c:pt>
              </c:strCache>
            </c:strRef>
          </c:cat>
          <c:val>
            <c:numRef>
              <c:f>Sheet1!$B$2:$B$6</c:f>
              <c:numCache>
                <c:formatCode>General</c:formatCode>
                <c:ptCount val="5"/>
                <c:pt idx="0">
                  <c:v>26</c:v>
                </c:pt>
                <c:pt idx="1">
                  <c:v>29</c:v>
                </c:pt>
                <c:pt idx="2">
                  <c:v>41</c:v>
                </c:pt>
                <c:pt idx="3">
                  <c:v>41</c:v>
                </c:pt>
                <c:pt idx="4">
                  <c:v>43</c:v>
                </c:pt>
              </c:numCache>
            </c:numRef>
          </c:val>
        </c:ser>
        <c:dLbls>
          <c:showLegendKey val="0"/>
          <c:showVal val="0"/>
          <c:showCatName val="0"/>
          <c:showSerName val="0"/>
          <c:showPercent val="0"/>
          <c:showBubbleSize val="0"/>
        </c:dLbls>
        <c:gapWidth val="150"/>
        <c:axId val="262991232"/>
        <c:axId val="262624384"/>
      </c:barChart>
      <c:catAx>
        <c:axId val="262991232"/>
        <c:scaling>
          <c:orientation val="minMax"/>
        </c:scaling>
        <c:delete val="0"/>
        <c:axPos val="l"/>
        <c:majorTickMark val="out"/>
        <c:minorTickMark val="none"/>
        <c:tickLblPos val="nextTo"/>
        <c:txPr>
          <a:bodyPr/>
          <a:lstStyle/>
          <a:p>
            <a:pPr>
              <a:defRPr sz="1800"/>
            </a:pPr>
            <a:endParaRPr lang="en-US"/>
          </a:p>
        </c:txPr>
        <c:crossAx val="262624384"/>
        <c:crosses val="autoZero"/>
        <c:auto val="1"/>
        <c:lblAlgn val="ctr"/>
        <c:lblOffset val="100"/>
        <c:noMultiLvlLbl val="0"/>
      </c:catAx>
      <c:valAx>
        <c:axId val="262624384"/>
        <c:scaling>
          <c:orientation val="minMax"/>
          <c:max val="100"/>
          <c:min val="0"/>
        </c:scaling>
        <c:delete val="0"/>
        <c:axPos val="b"/>
        <c:title>
          <c:tx>
            <c:rich>
              <a:bodyPr rot="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26299123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Elementary</c:v>
                </c:pt>
              </c:strCache>
            </c:strRef>
          </c:tx>
          <c:invertIfNegative val="0"/>
          <c:dLbls>
            <c:showLegendKey val="0"/>
            <c:showVal val="1"/>
            <c:showCatName val="0"/>
            <c:showSerName val="0"/>
            <c:showPercent val="0"/>
            <c:showBubbleSize val="0"/>
            <c:showLeaderLines val="0"/>
          </c:dLbls>
          <c:cat>
            <c:strRef>
              <c:f>Sheet1!$A$2:$A$4</c:f>
              <c:strCache>
                <c:ptCount val="3"/>
                <c:pt idx="0">
                  <c:v>Perceptions of Content Preparedness</c:v>
                </c:pt>
                <c:pt idx="1">
                  <c:v>Perceptions of Pedagogical Preparedness</c:v>
                </c:pt>
                <c:pt idx="2">
                  <c:v>Perceptions of Preparedness to Implement Instruction in Particular Unit</c:v>
                </c:pt>
              </c:strCache>
            </c:strRef>
          </c:cat>
          <c:val>
            <c:numRef>
              <c:f>Sheet1!$B$2:$B$4</c:f>
              <c:numCache>
                <c:formatCode>General</c:formatCode>
                <c:ptCount val="3"/>
                <c:pt idx="0">
                  <c:v>64</c:v>
                </c:pt>
                <c:pt idx="1">
                  <c:v>68</c:v>
                </c:pt>
                <c:pt idx="2">
                  <c:v>71</c:v>
                </c:pt>
              </c:numCache>
            </c:numRef>
          </c:val>
        </c:ser>
        <c:dLbls>
          <c:showLegendKey val="0"/>
          <c:showVal val="0"/>
          <c:showCatName val="0"/>
          <c:showSerName val="0"/>
          <c:showPercent val="0"/>
          <c:showBubbleSize val="0"/>
        </c:dLbls>
        <c:gapWidth val="151"/>
        <c:axId val="262771840"/>
        <c:axId val="262773376"/>
      </c:barChart>
      <c:catAx>
        <c:axId val="262771840"/>
        <c:scaling>
          <c:orientation val="minMax"/>
        </c:scaling>
        <c:delete val="0"/>
        <c:axPos val="b"/>
        <c:majorTickMark val="out"/>
        <c:minorTickMark val="none"/>
        <c:tickLblPos val="nextTo"/>
        <c:crossAx val="262773376"/>
        <c:crosses val="autoZero"/>
        <c:auto val="1"/>
        <c:lblAlgn val="ctr"/>
        <c:lblOffset val="100"/>
        <c:noMultiLvlLbl val="0"/>
      </c:catAx>
      <c:valAx>
        <c:axId val="262773376"/>
        <c:scaling>
          <c:orientation val="minMax"/>
          <c:max val="100"/>
          <c:min val="0"/>
        </c:scaling>
        <c:delete val="0"/>
        <c:axPos val="l"/>
        <c:title>
          <c:tx>
            <c:rich>
              <a:bodyPr rot="-5400000" vert="horz"/>
              <a:lstStyle/>
              <a:p>
                <a:pPr>
                  <a:defRPr/>
                </a:pPr>
                <a:r>
                  <a:rPr lang="en-US" dirty="0" smtClean="0"/>
                  <a:t>Teacher Mean Score</a:t>
                </a:r>
                <a:endParaRPr lang="en-US" dirty="0"/>
              </a:p>
            </c:rich>
          </c:tx>
          <c:layout/>
          <c:overlay val="0"/>
        </c:title>
        <c:numFmt formatCode="General" sourceLinked="1"/>
        <c:majorTickMark val="out"/>
        <c:minorTickMark val="none"/>
        <c:tickLblPos val="nextTo"/>
        <c:crossAx val="26277184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53002938735222205"/>
          <c:y val="1.6145301580994507E-2"/>
          <c:w val="0.44168394014850709"/>
          <c:h val="0.78384488524389795"/>
        </c:manualLayout>
      </c:layout>
      <c:barChart>
        <c:barDir val="bar"/>
        <c:grouping val="clustered"/>
        <c:varyColors val="0"/>
        <c:ser>
          <c:idx val="0"/>
          <c:order val="0"/>
          <c:tx>
            <c:strRef>
              <c:f>Sheet1!$B$1</c:f>
              <c:strCache>
                <c:ptCount val="1"/>
                <c:pt idx="0">
                  <c:v>Middle School</c:v>
                </c:pt>
              </c:strCache>
            </c:strRef>
          </c:tx>
          <c:invertIfNegative val="0"/>
          <c:dLbls>
            <c:showLegendKey val="0"/>
            <c:showVal val="1"/>
            <c:showCatName val="0"/>
            <c:showSerName val="0"/>
            <c:showPercent val="0"/>
            <c:showBubbleSize val="0"/>
            <c:showLeaderLines val="0"/>
          </c:dLbls>
          <c:cat>
            <c:strRef>
              <c:f>Sheet1!$A$2:$A$8</c:f>
              <c:strCache>
                <c:ptCount val="7"/>
                <c:pt idx="0">
                  <c:v>Served as a formal mentor or coach</c:v>
                </c:pt>
                <c:pt idx="1">
                  <c:v>Supervised a student teacher in their classroom</c:v>
                </c:pt>
                <c:pt idx="2">
                  <c:v>Observed another teacher’s computer science lesson for the purpose of giving him/‌her feedback</c:v>
                </c:pt>
                <c:pt idx="3">
                  <c:v>Led or co-led a workshop or professional learning community</c:v>
                </c:pt>
                <c:pt idx="4">
                  <c:v>Taught a computer science lesson for other teachers to observe</c:v>
                </c:pt>
                <c:pt idx="5">
                  <c:v>Served as a lead teacher or department chair in computer science</c:v>
                </c:pt>
                <c:pt idx="6">
                  <c:v>Served on a school or district-wide computer science committee</c:v>
                </c:pt>
              </c:strCache>
            </c:strRef>
          </c:cat>
          <c:val>
            <c:numRef>
              <c:f>Sheet1!$B$2:$B$8</c:f>
              <c:numCache>
                <c:formatCode>General</c:formatCode>
                <c:ptCount val="7"/>
                <c:pt idx="0">
                  <c:v>10</c:v>
                </c:pt>
                <c:pt idx="1">
                  <c:v>15</c:v>
                </c:pt>
                <c:pt idx="2">
                  <c:v>17</c:v>
                </c:pt>
                <c:pt idx="3">
                  <c:v>22</c:v>
                </c:pt>
                <c:pt idx="4">
                  <c:v>36</c:v>
                </c:pt>
                <c:pt idx="5">
                  <c:v>36</c:v>
                </c:pt>
                <c:pt idx="6">
                  <c:v>39</c:v>
                </c:pt>
              </c:numCache>
            </c:numRef>
          </c:val>
        </c:ser>
        <c:dLbls>
          <c:showLegendKey val="0"/>
          <c:showVal val="0"/>
          <c:showCatName val="0"/>
          <c:showSerName val="0"/>
          <c:showPercent val="0"/>
          <c:showBubbleSize val="0"/>
        </c:dLbls>
        <c:gapWidth val="151"/>
        <c:axId val="262859776"/>
        <c:axId val="263262976"/>
      </c:barChart>
      <c:catAx>
        <c:axId val="262859776"/>
        <c:scaling>
          <c:orientation val="minMax"/>
        </c:scaling>
        <c:delete val="0"/>
        <c:axPos val="l"/>
        <c:majorTickMark val="out"/>
        <c:minorTickMark val="none"/>
        <c:tickLblPos val="nextTo"/>
        <c:txPr>
          <a:bodyPr/>
          <a:lstStyle/>
          <a:p>
            <a:pPr>
              <a:defRPr sz="1600"/>
            </a:pPr>
            <a:endParaRPr lang="en-US"/>
          </a:p>
        </c:txPr>
        <c:crossAx val="263262976"/>
        <c:crosses val="autoZero"/>
        <c:auto val="1"/>
        <c:lblAlgn val="ctr"/>
        <c:lblOffset val="100"/>
        <c:noMultiLvlLbl val="0"/>
      </c:catAx>
      <c:valAx>
        <c:axId val="263262976"/>
        <c:scaling>
          <c:orientation val="minMax"/>
          <c:max val="100"/>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26285977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≤30</c:v>
                </c:pt>
              </c:strCache>
            </c:strRef>
          </c:tx>
          <c:invertIfNegative val="0"/>
          <c:dLbls>
            <c:showLegendKey val="0"/>
            <c:showVal val="1"/>
            <c:showCatName val="0"/>
            <c:showSerName val="0"/>
            <c:showPercent val="0"/>
            <c:showBubbleSize val="0"/>
            <c:showLeaderLines val="0"/>
          </c:dLbls>
          <c:cat>
            <c:numRef>
              <c:f>Sheet1!$A$2</c:f>
              <c:numCache>
                <c:formatCode>General</c:formatCode>
                <c:ptCount val="1"/>
              </c:numCache>
            </c:numRef>
          </c:cat>
          <c:val>
            <c:numRef>
              <c:f>Sheet1!$B$2</c:f>
              <c:numCache>
                <c:formatCode>General</c:formatCode>
                <c:ptCount val="1"/>
                <c:pt idx="0">
                  <c:v>12</c:v>
                </c:pt>
              </c:numCache>
            </c:numRef>
          </c:val>
        </c:ser>
        <c:ser>
          <c:idx val="1"/>
          <c:order val="1"/>
          <c:tx>
            <c:strRef>
              <c:f>Sheet1!$C$1</c:f>
              <c:strCache>
                <c:ptCount val="1"/>
                <c:pt idx="0">
                  <c:v>31–40</c:v>
                </c:pt>
              </c:strCache>
            </c:strRef>
          </c:tx>
          <c:invertIfNegative val="0"/>
          <c:dLbls>
            <c:showLegendKey val="0"/>
            <c:showVal val="1"/>
            <c:showCatName val="0"/>
            <c:showSerName val="0"/>
            <c:showPercent val="0"/>
            <c:showBubbleSize val="0"/>
            <c:showLeaderLines val="0"/>
          </c:dLbls>
          <c:cat>
            <c:numRef>
              <c:f>Sheet1!$A$2</c:f>
              <c:numCache>
                <c:formatCode>General</c:formatCode>
                <c:ptCount val="1"/>
              </c:numCache>
            </c:numRef>
          </c:cat>
          <c:val>
            <c:numRef>
              <c:f>Sheet1!$C$2</c:f>
              <c:numCache>
                <c:formatCode>General</c:formatCode>
                <c:ptCount val="1"/>
                <c:pt idx="0">
                  <c:v>31</c:v>
                </c:pt>
              </c:numCache>
            </c:numRef>
          </c:val>
        </c:ser>
        <c:ser>
          <c:idx val="2"/>
          <c:order val="2"/>
          <c:tx>
            <c:strRef>
              <c:f>Sheet1!$D$1</c:f>
              <c:strCache>
                <c:ptCount val="1"/>
                <c:pt idx="0">
                  <c:v>41–50</c:v>
                </c:pt>
              </c:strCache>
            </c:strRef>
          </c:tx>
          <c:invertIfNegative val="0"/>
          <c:dLbls>
            <c:showLegendKey val="0"/>
            <c:showVal val="1"/>
            <c:showCatName val="0"/>
            <c:showSerName val="0"/>
            <c:showPercent val="0"/>
            <c:showBubbleSize val="0"/>
            <c:showLeaderLines val="0"/>
          </c:dLbls>
          <c:cat>
            <c:numRef>
              <c:f>Sheet1!$A$2</c:f>
              <c:numCache>
                <c:formatCode>General</c:formatCode>
                <c:ptCount val="1"/>
              </c:numCache>
            </c:numRef>
          </c:cat>
          <c:val>
            <c:numRef>
              <c:f>Sheet1!$D$2</c:f>
              <c:numCache>
                <c:formatCode>General</c:formatCode>
                <c:ptCount val="1"/>
                <c:pt idx="0">
                  <c:v>25</c:v>
                </c:pt>
              </c:numCache>
            </c:numRef>
          </c:val>
        </c:ser>
        <c:ser>
          <c:idx val="3"/>
          <c:order val="3"/>
          <c:tx>
            <c:strRef>
              <c:f>Sheet1!$E$1</c:f>
              <c:strCache>
                <c:ptCount val="1"/>
                <c:pt idx="0">
                  <c:v>51–60</c:v>
                </c:pt>
              </c:strCache>
            </c:strRef>
          </c:tx>
          <c:invertIfNegative val="0"/>
          <c:dLbls>
            <c:showLegendKey val="0"/>
            <c:showVal val="1"/>
            <c:showCatName val="0"/>
            <c:showSerName val="0"/>
            <c:showPercent val="0"/>
            <c:showBubbleSize val="0"/>
            <c:showLeaderLines val="0"/>
          </c:dLbls>
          <c:cat>
            <c:numRef>
              <c:f>Sheet1!$A$2</c:f>
              <c:numCache>
                <c:formatCode>General</c:formatCode>
                <c:ptCount val="1"/>
              </c:numCache>
            </c:numRef>
          </c:cat>
          <c:val>
            <c:numRef>
              <c:f>Sheet1!$E$2</c:f>
              <c:numCache>
                <c:formatCode>General</c:formatCode>
                <c:ptCount val="1"/>
                <c:pt idx="0">
                  <c:v>21</c:v>
                </c:pt>
              </c:numCache>
            </c:numRef>
          </c:val>
        </c:ser>
        <c:ser>
          <c:idx val="4"/>
          <c:order val="4"/>
          <c:tx>
            <c:strRef>
              <c:f>Sheet1!$F$1</c:f>
              <c:strCache>
                <c:ptCount val="1"/>
                <c:pt idx="0">
                  <c:v>61+</c:v>
                </c:pt>
              </c:strCache>
            </c:strRef>
          </c:tx>
          <c:invertIfNegative val="0"/>
          <c:dLbls>
            <c:showLegendKey val="0"/>
            <c:showVal val="1"/>
            <c:showCatName val="0"/>
            <c:showSerName val="0"/>
            <c:showPercent val="0"/>
            <c:showBubbleSize val="0"/>
            <c:showLeaderLines val="0"/>
          </c:dLbls>
          <c:cat>
            <c:numRef>
              <c:f>Sheet1!$A$2</c:f>
              <c:numCache>
                <c:formatCode>General</c:formatCode>
                <c:ptCount val="1"/>
              </c:numCache>
            </c:numRef>
          </c:cat>
          <c:val>
            <c:numRef>
              <c:f>Sheet1!$F$2</c:f>
              <c:numCache>
                <c:formatCode>General</c:formatCode>
                <c:ptCount val="1"/>
                <c:pt idx="0">
                  <c:v>11</c:v>
                </c:pt>
              </c:numCache>
            </c:numRef>
          </c:val>
        </c:ser>
        <c:dLbls>
          <c:showLegendKey val="0"/>
          <c:showVal val="0"/>
          <c:showCatName val="0"/>
          <c:showSerName val="0"/>
          <c:showPercent val="0"/>
          <c:showBubbleSize val="0"/>
        </c:dLbls>
        <c:gapWidth val="150"/>
        <c:axId val="140387072"/>
        <c:axId val="140388608"/>
      </c:barChart>
      <c:catAx>
        <c:axId val="140387072"/>
        <c:scaling>
          <c:orientation val="minMax"/>
        </c:scaling>
        <c:delete val="0"/>
        <c:axPos val="b"/>
        <c:numFmt formatCode="General" sourceLinked="1"/>
        <c:majorTickMark val="out"/>
        <c:minorTickMark val="none"/>
        <c:tickLblPos val="nextTo"/>
        <c:crossAx val="140388608"/>
        <c:crosses val="autoZero"/>
        <c:auto val="1"/>
        <c:lblAlgn val="ctr"/>
        <c:lblOffset val="100"/>
        <c:noMultiLvlLbl val="0"/>
      </c:catAx>
      <c:valAx>
        <c:axId val="140388608"/>
        <c:scaling>
          <c:orientation val="minMax"/>
        </c:scaling>
        <c:delete val="0"/>
        <c:axPos val="l"/>
        <c:title>
          <c:tx>
            <c:rich>
              <a:bodyPr rot="-5400000" vert="horz"/>
              <a:lstStyle/>
              <a:p>
                <a:pPr>
                  <a:defRPr/>
                </a:pPr>
                <a:r>
                  <a:rPr lang="en-US"/>
                  <a:t>Percent of Teachers</a:t>
                </a:r>
              </a:p>
            </c:rich>
          </c:tx>
          <c:layout>
            <c:manualLayout>
              <c:xMode val="edge"/>
              <c:yMode val="edge"/>
              <c:x val="6.8027210884353739E-3"/>
              <c:y val="0.24207052205669377"/>
            </c:manualLayout>
          </c:layout>
          <c:overlay val="0"/>
        </c:title>
        <c:numFmt formatCode="General" sourceLinked="1"/>
        <c:majorTickMark val="out"/>
        <c:minorTickMark val="none"/>
        <c:tickLblPos val="nextTo"/>
        <c:crossAx val="140387072"/>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0–2 years</c:v>
                </c:pt>
              </c:strCache>
            </c:strRef>
          </c:tx>
          <c:invertIfNegative val="0"/>
          <c:cat>
            <c:strRef>
              <c:f>Sheet1!$A$2:$A$3</c:f>
              <c:strCache>
                <c:ptCount val="2"/>
                <c:pt idx="0">
                  <c:v>Any Subject</c:v>
                </c:pt>
                <c:pt idx="1">
                  <c:v>Computer Science</c:v>
                </c:pt>
              </c:strCache>
            </c:strRef>
          </c:cat>
          <c:val>
            <c:numRef>
              <c:f>Sheet1!$B$2:$B$3</c:f>
              <c:numCache>
                <c:formatCode>General</c:formatCode>
                <c:ptCount val="2"/>
                <c:pt idx="0">
                  <c:v>10</c:v>
                </c:pt>
                <c:pt idx="1">
                  <c:v>35</c:v>
                </c:pt>
              </c:numCache>
            </c:numRef>
          </c:val>
        </c:ser>
        <c:ser>
          <c:idx val="1"/>
          <c:order val="1"/>
          <c:tx>
            <c:strRef>
              <c:f>Sheet1!$C$1</c:f>
              <c:strCache>
                <c:ptCount val="1"/>
                <c:pt idx="0">
                  <c:v>3–5 years</c:v>
                </c:pt>
              </c:strCache>
            </c:strRef>
          </c:tx>
          <c:invertIfNegative val="0"/>
          <c:cat>
            <c:strRef>
              <c:f>Sheet1!$A$2:$A$3</c:f>
              <c:strCache>
                <c:ptCount val="2"/>
                <c:pt idx="0">
                  <c:v>Any Subject</c:v>
                </c:pt>
                <c:pt idx="1">
                  <c:v>Computer Science</c:v>
                </c:pt>
              </c:strCache>
            </c:strRef>
          </c:cat>
          <c:val>
            <c:numRef>
              <c:f>Sheet1!$C$2:$C$3</c:f>
              <c:numCache>
                <c:formatCode>General</c:formatCode>
                <c:ptCount val="2"/>
                <c:pt idx="0">
                  <c:v>19</c:v>
                </c:pt>
                <c:pt idx="1">
                  <c:v>28</c:v>
                </c:pt>
              </c:numCache>
            </c:numRef>
          </c:val>
        </c:ser>
        <c:ser>
          <c:idx val="2"/>
          <c:order val="2"/>
          <c:tx>
            <c:strRef>
              <c:f>Sheet1!$D$1</c:f>
              <c:strCache>
                <c:ptCount val="1"/>
                <c:pt idx="0">
                  <c:v>6–10 years</c:v>
                </c:pt>
              </c:strCache>
            </c:strRef>
          </c:tx>
          <c:invertIfNegative val="0"/>
          <c:cat>
            <c:strRef>
              <c:f>Sheet1!$A$2:$A$3</c:f>
              <c:strCache>
                <c:ptCount val="2"/>
                <c:pt idx="0">
                  <c:v>Any Subject</c:v>
                </c:pt>
                <c:pt idx="1">
                  <c:v>Computer Science</c:v>
                </c:pt>
              </c:strCache>
            </c:strRef>
          </c:cat>
          <c:val>
            <c:numRef>
              <c:f>Sheet1!$D$2:$D$3</c:f>
              <c:numCache>
                <c:formatCode>General</c:formatCode>
                <c:ptCount val="2"/>
                <c:pt idx="0">
                  <c:v>23</c:v>
                </c:pt>
                <c:pt idx="1">
                  <c:v>16</c:v>
                </c:pt>
              </c:numCache>
            </c:numRef>
          </c:val>
        </c:ser>
        <c:ser>
          <c:idx val="3"/>
          <c:order val="3"/>
          <c:tx>
            <c:strRef>
              <c:f>Sheet1!$E$1</c:f>
              <c:strCache>
                <c:ptCount val="1"/>
                <c:pt idx="0">
                  <c:v>11–20 years</c:v>
                </c:pt>
              </c:strCache>
            </c:strRef>
          </c:tx>
          <c:invertIfNegative val="0"/>
          <c:cat>
            <c:strRef>
              <c:f>Sheet1!$A$2:$A$3</c:f>
              <c:strCache>
                <c:ptCount val="2"/>
                <c:pt idx="0">
                  <c:v>Any Subject</c:v>
                </c:pt>
                <c:pt idx="1">
                  <c:v>Computer Science</c:v>
                </c:pt>
              </c:strCache>
            </c:strRef>
          </c:cat>
          <c:val>
            <c:numRef>
              <c:f>Sheet1!$E$2:$E$3</c:f>
              <c:numCache>
                <c:formatCode>General</c:formatCode>
                <c:ptCount val="2"/>
                <c:pt idx="0">
                  <c:v>32</c:v>
                </c:pt>
                <c:pt idx="1">
                  <c:v>18</c:v>
                </c:pt>
              </c:numCache>
            </c:numRef>
          </c:val>
        </c:ser>
        <c:ser>
          <c:idx val="4"/>
          <c:order val="4"/>
          <c:tx>
            <c:strRef>
              <c:f>Sheet1!$F$1</c:f>
              <c:strCache>
                <c:ptCount val="1"/>
                <c:pt idx="0">
                  <c:v>≥21 years</c:v>
                </c:pt>
              </c:strCache>
            </c:strRef>
          </c:tx>
          <c:invertIfNegative val="0"/>
          <c:cat>
            <c:strRef>
              <c:f>Sheet1!$A$2:$A$3</c:f>
              <c:strCache>
                <c:ptCount val="2"/>
                <c:pt idx="0">
                  <c:v>Any Subject</c:v>
                </c:pt>
                <c:pt idx="1">
                  <c:v>Computer Science</c:v>
                </c:pt>
              </c:strCache>
            </c:strRef>
          </c:cat>
          <c:val>
            <c:numRef>
              <c:f>Sheet1!$F$2:$F$3</c:f>
              <c:numCache>
                <c:formatCode>General</c:formatCode>
                <c:ptCount val="2"/>
                <c:pt idx="0">
                  <c:v>15</c:v>
                </c:pt>
                <c:pt idx="1">
                  <c:v>3</c:v>
                </c:pt>
              </c:numCache>
            </c:numRef>
          </c:val>
        </c:ser>
        <c:dLbls>
          <c:showLegendKey val="0"/>
          <c:showVal val="1"/>
          <c:showCatName val="0"/>
          <c:showSerName val="0"/>
          <c:showPercent val="0"/>
          <c:showBubbleSize val="0"/>
        </c:dLbls>
        <c:gapWidth val="75"/>
        <c:axId val="140526336"/>
        <c:axId val="140527872"/>
      </c:barChart>
      <c:catAx>
        <c:axId val="140526336"/>
        <c:scaling>
          <c:orientation val="minMax"/>
        </c:scaling>
        <c:delete val="0"/>
        <c:axPos val="b"/>
        <c:numFmt formatCode="General" sourceLinked="1"/>
        <c:majorTickMark val="none"/>
        <c:minorTickMark val="none"/>
        <c:tickLblPos val="nextTo"/>
        <c:crossAx val="140527872"/>
        <c:crosses val="autoZero"/>
        <c:auto val="1"/>
        <c:lblAlgn val="ctr"/>
        <c:lblOffset val="100"/>
        <c:noMultiLvlLbl val="0"/>
      </c:catAx>
      <c:valAx>
        <c:axId val="140527872"/>
        <c:scaling>
          <c:orientation val="minMax"/>
        </c:scaling>
        <c:delete val="0"/>
        <c:axPos val="l"/>
        <c:numFmt formatCode="General" sourceLinked="1"/>
        <c:majorTickMark val="out"/>
        <c:minorTickMark val="none"/>
        <c:tickLblPos val="nextTo"/>
        <c:crossAx val="140526336"/>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Proportion of Students FRL</c:v>
                </c:pt>
              </c:strCache>
            </c:strRef>
          </c:tx>
          <c:invertIfNegative val="0"/>
          <c:dLbls>
            <c:showLegendKey val="0"/>
            <c:showVal val="1"/>
            <c:showCatName val="0"/>
            <c:showSerName val="0"/>
            <c:showPercent val="0"/>
            <c:showBubbleSize val="0"/>
            <c:showLeaderLines val="0"/>
          </c:dLbls>
          <c:cat>
            <c:strRef>
              <c:f>Sheet1!$A$2:$A$5</c:f>
              <c:strCache>
                <c:ptCount val="4"/>
                <c:pt idx="0">
                  <c:v>Lowest Quartile</c:v>
                </c:pt>
                <c:pt idx="1">
                  <c:v>Second Quartile</c:v>
                </c:pt>
                <c:pt idx="2">
                  <c:v>Third Quartile</c:v>
                </c:pt>
                <c:pt idx="3">
                  <c:v>Highest Quartile</c:v>
                </c:pt>
              </c:strCache>
            </c:strRef>
          </c:cat>
          <c:val>
            <c:numRef>
              <c:f>Sheet1!$B$2:$B$5</c:f>
              <c:numCache>
                <c:formatCode>0</c:formatCode>
                <c:ptCount val="4"/>
                <c:pt idx="0">
                  <c:v>57.067999999999998</c:v>
                </c:pt>
                <c:pt idx="1">
                  <c:v>59.727000000000004</c:v>
                </c:pt>
                <c:pt idx="2">
                  <c:v>58.811</c:v>
                </c:pt>
                <c:pt idx="3">
                  <c:v>68.370999999999995</c:v>
                </c:pt>
              </c:numCache>
            </c:numRef>
          </c:val>
        </c:ser>
        <c:dLbls>
          <c:showLegendKey val="0"/>
          <c:showVal val="0"/>
          <c:showCatName val="0"/>
          <c:showSerName val="0"/>
          <c:showPercent val="0"/>
          <c:showBubbleSize val="0"/>
        </c:dLbls>
        <c:gapWidth val="150"/>
        <c:axId val="140654464"/>
        <c:axId val="140681216"/>
      </c:barChart>
      <c:catAx>
        <c:axId val="140654464"/>
        <c:scaling>
          <c:orientation val="minMax"/>
        </c:scaling>
        <c:delete val="0"/>
        <c:axPos val="b"/>
        <c:title>
          <c:tx>
            <c:rich>
              <a:bodyPr/>
              <a:lstStyle/>
              <a:p>
                <a:pPr algn="ctr">
                  <a:defRPr/>
                </a:pPr>
                <a:r>
                  <a:rPr lang="en-US" sz="1800" b="1" baseline="0" dirty="0" smtClean="0">
                    <a:effectLst/>
                    <a:latin typeface="+mn-lt"/>
                  </a:rPr>
                  <a:t>Percent of </a:t>
                </a:r>
                <a:r>
                  <a:rPr lang="en-US" sz="1800" b="1" dirty="0" smtClean="0">
                    <a:effectLst/>
                    <a:latin typeface="+mn-lt"/>
                  </a:rPr>
                  <a:t>Students Eligible</a:t>
                </a:r>
                <a:r>
                  <a:rPr lang="en-US" sz="1800" b="1" baseline="0" dirty="0" smtClean="0">
                    <a:effectLst/>
                    <a:latin typeface="+mn-lt"/>
                  </a:rPr>
                  <a:t> for Free/Reduced-Price Lunch</a:t>
                </a:r>
                <a:endParaRPr lang="en-US" b="1" dirty="0">
                  <a:effectLst/>
                  <a:latin typeface="+mn-lt"/>
                </a:endParaRPr>
              </a:p>
            </c:rich>
          </c:tx>
          <c:layout>
            <c:manualLayout>
              <c:xMode val="edge"/>
              <c:yMode val="edge"/>
              <c:x val="0.18341092678949111"/>
              <c:y val="0.907484446388646"/>
            </c:manualLayout>
          </c:layout>
          <c:overlay val="0"/>
        </c:title>
        <c:majorTickMark val="out"/>
        <c:minorTickMark val="none"/>
        <c:tickLblPos val="nextTo"/>
        <c:crossAx val="140681216"/>
        <c:crosses val="autoZero"/>
        <c:auto val="1"/>
        <c:lblAlgn val="ctr"/>
        <c:lblOffset val="100"/>
        <c:noMultiLvlLbl val="0"/>
      </c:catAx>
      <c:valAx>
        <c:axId val="140681216"/>
        <c:scaling>
          <c:orientation val="minMax"/>
          <c:max val="100"/>
        </c:scaling>
        <c:delete val="0"/>
        <c:axPos val="l"/>
        <c:title>
          <c:tx>
            <c:rich>
              <a:bodyPr rot="-5400000" vert="horz"/>
              <a:lstStyle/>
              <a:p>
                <a:pPr>
                  <a:defRPr/>
                </a:pPr>
                <a:r>
                  <a:rPr lang="en-US" dirty="0" smtClean="0"/>
                  <a:t>Percent of Classes</a:t>
                </a:r>
                <a:endParaRPr lang="en-US" dirty="0"/>
              </a:p>
            </c:rich>
          </c:tx>
          <c:layout/>
          <c:overlay val="0"/>
        </c:title>
        <c:numFmt formatCode="0" sourceLinked="1"/>
        <c:majorTickMark val="out"/>
        <c:minorTickMark val="none"/>
        <c:tickLblPos val="nextTo"/>
        <c:crossAx val="14065446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Proportion Non-Asian Minority Students in Class</c:v>
                </c:pt>
              </c:strCache>
            </c:strRef>
          </c:tx>
          <c:invertIfNegative val="0"/>
          <c:dLbls>
            <c:showLegendKey val="0"/>
            <c:showVal val="1"/>
            <c:showCatName val="0"/>
            <c:showSerName val="0"/>
            <c:showPercent val="0"/>
            <c:showBubbleSize val="0"/>
            <c:showLeaderLines val="0"/>
          </c:dLbls>
          <c:cat>
            <c:strRef>
              <c:f>Sheet1!$A$2:$A$5</c:f>
              <c:strCache>
                <c:ptCount val="4"/>
                <c:pt idx="0">
                  <c:v>Lowest Quartile</c:v>
                </c:pt>
                <c:pt idx="1">
                  <c:v>Second Quartile</c:v>
                </c:pt>
                <c:pt idx="2">
                  <c:v>Third Quartile</c:v>
                </c:pt>
                <c:pt idx="3">
                  <c:v>Highest Quartile</c:v>
                </c:pt>
              </c:strCache>
            </c:strRef>
          </c:cat>
          <c:val>
            <c:numRef>
              <c:f>Sheet1!$B$2:$B$5</c:f>
              <c:numCache>
                <c:formatCode>General</c:formatCode>
                <c:ptCount val="4"/>
                <c:pt idx="0">
                  <c:v>5</c:v>
                </c:pt>
                <c:pt idx="1">
                  <c:v>7</c:v>
                </c:pt>
                <c:pt idx="2">
                  <c:v>3</c:v>
                </c:pt>
                <c:pt idx="3">
                  <c:v>47</c:v>
                </c:pt>
              </c:numCache>
            </c:numRef>
          </c:val>
        </c:ser>
        <c:dLbls>
          <c:showLegendKey val="0"/>
          <c:showVal val="0"/>
          <c:showCatName val="0"/>
          <c:showSerName val="0"/>
          <c:showPercent val="0"/>
          <c:showBubbleSize val="0"/>
        </c:dLbls>
        <c:gapWidth val="150"/>
        <c:axId val="142372864"/>
        <c:axId val="142374784"/>
      </c:barChart>
      <c:catAx>
        <c:axId val="142372864"/>
        <c:scaling>
          <c:orientation val="minMax"/>
        </c:scaling>
        <c:delete val="0"/>
        <c:axPos val="b"/>
        <c:title>
          <c:tx>
            <c:rich>
              <a:bodyPr/>
              <a:lstStyle/>
              <a:p>
                <a:pPr algn="ctr">
                  <a:defRPr/>
                </a:pPr>
                <a:r>
                  <a:rPr lang="en-US" sz="1800" b="1" i="0" baseline="0" dirty="0" smtClean="0">
                    <a:effectLst/>
                    <a:latin typeface="+mn-lt"/>
                  </a:rPr>
                  <a:t>Percent Historically Underrepresented Students in Class</a:t>
                </a:r>
                <a:endParaRPr lang="en-US" dirty="0">
                  <a:effectLst/>
                  <a:latin typeface="+mn-lt"/>
                </a:endParaRPr>
              </a:p>
            </c:rich>
          </c:tx>
          <c:layout>
            <c:manualLayout>
              <c:xMode val="edge"/>
              <c:yMode val="edge"/>
              <c:x val="0.24430868424055688"/>
              <c:y val="0.90841040324504896"/>
            </c:manualLayout>
          </c:layout>
          <c:overlay val="0"/>
        </c:title>
        <c:numFmt formatCode="General" sourceLinked="1"/>
        <c:majorTickMark val="out"/>
        <c:minorTickMark val="none"/>
        <c:tickLblPos val="nextTo"/>
        <c:crossAx val="142374784"/>
        <c:crosses val="autoZero"/>
        <c:auto val="1"/>
        <c:lblAlgn val="ctr"/>
        <c:lblOffset val="100"/>
        <c:noMultiLvlLbl val="0"/>
      </c:catAx>
      <c:valAx>
        <c:axId val="142374784"/>
        <c:scaling>
          <c:orientation val="minMax"/>
          <c:max val="100"/>
        </c:scaling>
        <c:delete val="0"/>
        <c:axPos val="l"/>
        <c:title>
          <c:tx>
            <c:rich>
              <a:bodyPr rot="-540000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14237286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50143163922691"/>
          <c:y val="6.4482473964947926E-2"/>
          <c:w val="0.8658319016941064"/>
          <c:h val="0.59196427059520784"/>
        </c:manualLayout>
      </c:layout>
      <c:barChart>
        <c:barDir val="col"/>
        <c:grouping val="clustered"/>
        <c:varyColors val="0"/>
        <c:ser>
          <c:idx val="0"/>
          <c:order val="0"/>
          <c:tx>
            <c:strRef>
              <c:f>Sheet1!$B$1</c:f>
              <c:strCache>
                <c:ptCount val="1"/>
                <c:pt idx="0">
                  <c:v>Column1</c:v>
                </c:pt>
              </c:strCache>
            </c:strRef>
          </c:tx>
          <c:invertIfNegative val="0"/>
          <c:dLbls>
            <c:showLegendKey val="0"/>
            <c:showVal val="1"/>
            <c:showCatName val="0"/>
            <c:showSerName val="0"/>
            <c:showPercent val="0"/>
            <c:showBubbleSize val="0"/>
            <c:showLeaderLines val="0"/>
          </c:dLbls>
          <c:cat>
            <c:strRef>
              <c:f>Sheet1!$A$2:$A$4</c:f>
              <c:strCache>
                <c:ptCount val="3"/>
                <c:pt idx="0">
                  <c:v>Computer Engineering, Computer Science, or Information Science</c:v>
                </c:pt>
                <c:pt idx="1">
                  <c:v>Computer Science Education</c:v>
                </c:pt>
                <c:pt idx="2">
                  <c:v>Computer Engineering, Computer Science, Information Science, or Computer Science Education</c:v>
                </c:pt>
              </c:strCache>
            </c:strRef>
          </c:cat>
          <c:val>
            <c:numRef>
              <c:f>Sheet1!$B$2:$B$4</c:f>
              <c:numCache>
                <c:formatCode>General</c:formatCode>
                <c:ptCount val="3"/>
                <c:pt idx="0">
                  <c:v>24</c:v>
                </c:pt>
                <c:pt idx="1">
                  <c:v>4</c:v>
                </c:pt>
                <c:pt idx="2">
                  <c:v>25</c:v>
                </c:pt>
              </c:numCache>
            </c:numRef>
          </c:val>
        </c:ser>
        <c:dLbls>
          <c:showLegendKey val="0"/>
          <c:showVal val="0"/>
          <c:showCatName val="0"/>
          <c:showSerName val="0"/>
          <c:showPercent val="0"/>
          <c:showBubbleSize val="0"/>
        </c:dLbls>
        <c:gapWidth val="150"/>
        <c:axId val="140860032"/>
        <c:axId val="140865920"/>
      </c:barChart>
      <c:catAx>
        <c:axId val="140860032"/>
        <c:scaling>
          <c:orientation val="minMax"/>
        </c:scaling>
        <c:delete val="0"/>
        <c:axPos val="b"/>
        <c:numFmt formatCode="General" sourceLinked="1"/>
        <c:majorTickMark val="out"/>
        <c:minorTickMark val="none"/>
        <c:tickLblPos val="nextTo"/>
        <c:crossAx val="140865920"/>
        <c:crosses val="autoZero"/>
        <c:auto val="1"/>
        <c:lblAlgn val="ctr"/>
        <c:lblOffset val="100"/>
        <c:noMultiLvlLbl val="0"/>
      </c:catAx>
      <c:valAx>
        <c:axId val="140865920"/>
        <c:scaling>
          <c:orientation val="minMax"/>
          <c:max val="100"/>
        </c:scaling>
        <c:delete val="0"/>
        <c:axPos val="l"/>
        <c:title>
          <c:tx>
            <c:rich>
              <a:bodyPr rot="-5400000" vert="horz"/>
              <a:lstStyle/>
              <a:p>
                <a:pPr>
                  <a:defRPr/>
                </a:pPr>
                <a:r>
                  <a:rPr lang="en-US"/>
                  <a:t>Percent of Teachers</a:t>
                </a:r>
              </a:p>
            </c:rich>
          </c:tx>
          <c:layout/>
          <c:overlay val="0"/>
        </c:title>
        <c:numFmt formatCode="General" sourceLinked="1"/>
        <c:majorTickMark val="out"/>
        <c:minorTickMark val="none"/>
        <c:tickLblPos val="nextTo"/>
        <c:crossAx val="14086003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4951853674540682"/>
          <c:y val="2.9100529100529099E-2"/>
          <c:w val="0.52118461754780654"/>
          <c:h val="0.82836853726617499"/>
        </c:manualLayout>
      </c:layout>
      <c:barChart>
        <c:barDir val="bar"/>
        <c:grouping val="clustered"/>
        <c:varyColors val="0"/>
        <c:ser>
          <c:idx val="0"/>
          <c:order val="0"/>
          <c:tx>
            <c:strRef>
              <c:f>Sheet1!$B$1</c:f>
              <c:strCache>
                <c:ptCount val="1"/>
                <c:pt idx="0">
                  <c:v>Elementary</c:v>
                </c:pt>
              </c:strCache>
            </c:strRef>
          </c:tx>
          <c:invertIfNegative val="0"/>
          <c:dLbls>
            <c:showLegendKey val="0"/>
            <c:showVal val="1"/>
            <c:showCatName val="0"/>
            <c:showSerName val="0"/>
            <c:showPercent val="0"/>
            <c:showBubbleSize val="0"/>
            <c:showLeaderLines val="0"/>
          </c:dLbls>
          <c:cat>
            <c:strRef>
              <c:f>Sheet1!$A$2:$A$14</c:f>
              <c:strCache>
                <c:ptCount val="13"/>
                <c:pt idx="0">
                  <c:v>Other types of engineering courses</c:v>
                </c:pt>
                <c:pt idx="1">
                  <c:v>Other upper division computer science</c:v>
                </c:pt>
                <c:pt idx="2">
                  <c:v>Artificial intelligence</c:v>
                </c:pt>
                <c:pt idx="3">
                  <c:v>Human-computer interaction</c:v>
                </c:pt>
                <c:pt idx="4">
                  <c:v>Electrical/‌electronics engineering</c:v>
                </c:pt>
                <c:pt idx="5">
                  <c:v>Computer engineering</c:v>
                </c:pt>
                <c:pt idx="6">
                  <c:v>Computer graphics</c:v>
                </c:pt>
                <c:pt idx="7">
                  <c:v>Computer networks</c:v>
                </c:pt>
                <c:pt idx="8">
                  <c:v>Software design/‌engineering </c:v>
                </c:pt>
                <c:pt idx="9">
                  <c:v>Database systems</c:v>
                </c:pt>
                <c:pt idx="10">
                  <c:v>Operating systems/‌computer systems</c:v>
                </c:pt>
                <c:pt idx="11">
                  <c:v>Algorithms</c:v>
                </c:pt>
                <c:pt idx="12">
                  <c:v>Intro to CS/‌programming</c:v>
                </c:pt>
              </c:strCache>
            </c:strRef>
          </c:cat>
          <c:val>
            <c:numRef>
              <c:f>Sheet1!$B$2:$B$14</c:f>
              <c:numCache>
                <c:formatCode>General</c:formatCode>
                <c:ptCount val="13"/>
                <c:pt idx="0">
                  <c:v>23</c:v>
                </c:pt>
                <c:pt idx="1">
                  <c:v>39</c:v>
                </c:pt>
                <c:pt idx="2">
                  <c:v>14</c:v>
                </c:pt>
                <c:pt idx="3">
                  <c:v>17</c:v>
                </c:pt>
                <c:pt idx="4">
                  <c:v>19</c:v>
                </c:pt>
                <c:pt idx="5">
                  <c:v>19</c:v>
                </c:pt>
                <c:pt idx="6">
                  <c:v>22</c:v>
                </c:pt>
                <c:pt idx="7">
                  <c:v>32</c:v>
                </c:pt>
                <c:pt idx="8">
                  <c:v>35</c:v>
                </c:pt>
                <c:pt idx="9">
                  <c:v>38</c:v>
                </c:pt>
                <c:pt idx="10">
                  <c:v>45</c:v>
                </c:pt>
                <c:pt idx="11">
                  <c:v>50</c:v>
                </c:pt>
                <c:pt idx="12">
                  <c:v>84</c:v>
                </c:pt>
              </c:numCache>
            </c:numRef>
          </c:val>
        </c:ser>
        <c:dLbls>
          <c:showLegendKey val="0"/>
          <c:showVal val="0"/>
          <c:showCatName val="0"/>
          <c:showSerName val="0"/>
          <c:showPercent val="0"/>
          <c:showBubbleSize val="0"/>
        </c:dLbls>
        <c:gapWidth val="150"/>
        <c:axId val="141062144"/>
        <c:axId val="141063680"/>
      </c:barChart>
      <c:catAx>
        <c:axId val="141062144"/>
        <c:scaling>
          <c:orientation val="minMax"/>
        </c:scaling>
        <c:delete val="0"/>
        <c:axPos val="l"/>
        <c:majorTickMark val="out"/>
        <c:minorTickMark val="none"/>
        <c:tickLblPos val="nextTo"/>
        <c:crossAx val="141063680"/>
        <c:crosses val="autoZero"/>
        <c:auto val="1"/>
        <c:lblAlgn val="ctr"/>
        <c:lblOffset val="100"/>
        <c:noMultiLvlLbl val="0"/>
      </c:catAx>
      <c:valAx>
        <c:axId val="141063680"/>
        <c:scaling>
          <c:orientation val="minMax"/>
          <c:min val="0"/>
        </c:scaling>
        <c:delete val="0"/>
        <c:axPos val="b"/>
        <c:title>
          <c:tx>
            <c:rich>
              <a:bodyPr rot="0" vert="horz"/>
              <a:lstStyle/>
              <a:p>
                <a:pPr>
                  <a:defRPr/>
                </a:pPr>
                <a:r>
                  <a:rPr lang="en-US"/>
                  <a:t>Percent of Teachers</a:t>
                </a:r>
              </a:p>
            </c:rich>
          </c:tx>
          <c:layout/>
          <c:overlay val="0"/>
        </c:title>
        <c:numFmt formatCode="General" sourceLinked="1"/>
        <c:majorTickMark val="out"/>
        <c:minorTickMark val="none"/>
        <c:tickLblPos val="nextTo"/>
        <c:crossAx val="14106214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Elementary</c:v>
                </c:pt>
              </c:strCache>
            </c:strRef>
          </c:tx>
          <c:invertIfNegative val="0"/>
          <c:dLbls>
            <c:showLegendKey val="0"/>
            <c:showVal val="1"/>
            <c:showCatName val="0"/>
            <c:showSerName val="0"/>
            <c:showPercent val="0"/>
            <c:showBubbleSize val="0"/>
            <c:showLeaderLines val="0"/>
          </c:dLbls>
          <c:cat>
            <c:strRef>
              <c:f>Sheet1!$A$2:$A$6</c:f>
              <c:strCache>
                <c:ptCount val="5"/>
                <c:pt idx="0">
                  <c:v>Number theory</c:v>
                </c:pt>
                <c:pt idx="1">
                  <c:v>Discrete mathematics</c:v>
                </c:pt>
                <c:pt idx="2">
                  <c:v>Probability</c:v>
                </c:pt>
                <c:pt idx="3">
                  <c:v>Linear algebra</c:v>
                </c:pt>
                <c:pt idx="4">
                  <c:v>Statistics</c:v>
                </c:pt>
              </c:strCache>
            </c:strRef>
          </c:cat>
          <c:val>
            <c:numRef>
              <c:f>Sheet1!$B$2:$B$6</c:f>
              <c:numCache>
                <c:formatCode>General</c:formatCode>
                <c:ptCount val="5"/>
                <c:pt idx="0">
                  <c:v>44</c:v>
                </c:pt>
                <c:pt idx="1">
                  <c:v>44</c:v>
                </c:pt>
                <c:pt idx="2">
                  <c:v>59</c:v>
                </c:pt>
                <c:pt idx="3">
                  <c:v>72</c:v>
                </c:pt>
                <c:pt idx="4">
                  <c:v>84</c:v>
                </c:pt>
              </c:numCache>
            </c:numRef>
          </c:val>
        </c:ser>
        <c:dLbls>
          <c:showLegendKey val="0"/>
          <c:showVal val="0"/>
          <c:showCatName val="0"/>
          <c:showSerName val="0"/>
          <c:showPercent val="0"/>
          <c:showBubbleSize val="0"/>
        </c:dLbls>
        <c:gapWidth val="150"/>
        <c:axId val="176429696"/>
        <c:axId val="176460160"/>
      </c:barChart>
      <c:catAx>
        <c:axId val="176429696"/>
        <c:scaling>
          <c:orientation val="minMax"/>
        </c:scaling>
        <c:delete val="0"/>
        <c:axPos val="l"/>
        <c:majorTickMark val="out"/>
        <c:minorTickMark val="none"/>
        <c:tickLblPos val="nextTo"/>
        <c:crossAx val="176460160"/>
        <c:crosses val="autoZero"/>
        <c:auto val="1"/>
        <c:lblAlgn val="ctr"/>
        <c:lblOffset val="100"/>
        <c:noMultiLvlLbl val="0"/>
      </c:catAx>
      <c:valAx>
        <c:axId val="176460160"/>
        <c:scaling>
          <c:orientation val="minMax"/>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17642969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0.22378</cdr:x>
      <cdr:y>0.72131</cdr:y>
    </cdr:from>
    <cdr:to>
      <cdr:x>0.38741</cdr:x>
      <cdr:y>0.79415</cdr:y>
    </cdr:to>
    <cdr:sp macro="" textlink="">
      <cdr:nvSpPr>
        <cdr:cNvPr id="2" name="TextBox 2"/>
        <cdr:cNvSpPr txBox="1"/>
      </cdr:nvSpPr>
      <cdr:spPr>
        <a:xfrm xmlns:a="http://schemas.openxmlformats.org/drawingml/2006/main">
          <a:off x="1875692" y="3352799"/>
          <a:ext cx="137160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b="1" dirty="0" smtClean="0"/>
            <a:t>Not Certified</a:t>
          </a:r>
          <a:endParaRPr lang="en-US"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99A2EB-BA00-4BDF-90A1-26D875743E6F}" type="datetimeFigureOut">
              <a:rPr lang="en-US" smtClean="0"/>
              <a:t>6/3/2019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E7F0A4-913F-4005-B289-12E54AFA3056}" type="slidenum">
              <a:rPr lang="en-US" smtClean="0"/>
              <a:t>‹#›</a:t>
            </a:fld>
            <a:endParaRPr lang="en-US"/>
          </a:p>
        </p:txBody>
      </p:sp>
    </p:spTree>
    <p:extLst>
      <p:ext uri="{BB962C8B-B14F-4D97-AF65-F5344CB8AC3E}">
        <p14:creationId xmlns:p14="http://schemas.microsoft.com/office/powerpoint/2010/main" val="324114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a:t>
            </a:r>
            <a:r>
              <a:rPr lang="en-US" baseline="0" dirty="0" smtClean="0"/>
              <a:t> 2.3, p. 11 in Technical Report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This slide shows data from individual</a:t>
            </a:r>
            <a:r>
              <a:rPr lang="en-US" b="1" baseline="0" dirty="0" smtClean="0"/>
              <a:t> items. </a:t>
            </a:r>
          </a:p>
          <a:p>
            <a:endParaRPr lang="en-US" dirty="0" smtClean="0"/>
          </a:p>
          <a:p>
            <a:r>
              <a:rPr lang="en-US" dirty="0" smtClean="0"/>
              <a:t>Computer Science Teacher Questionnaire</a:t>
            </a:r>
          </a:p>
          <a:p>
            <a:r>
              <a:rPr lang="en-US" dirty="0" smtClean="0"/>
              <a:t>Q1. How many years have you taught prior to this school year: </a:t>
            </a:r>
          </a:p>
          <a:p>
            <a:pPr marL="685800" lvl="1" indent="-228600">
              <a:buFont typeface="+mj-lt"/>
              <a:buAutoNum type="alphaLcPeriod"/>
            </a:pPr>
            <a:r>
              <a:rPr lang="en-US" dirty="0" smtClean="0"/>
              <a:t>any subject at the K–12 level? _____ </a:t>
            </a:r>
          </a:p>
          <a:p>
            <a:pPr marL="685800" lvl="1" indent="-228600">
              <a:buFont typeface="+mj-lt"/>
              <a:buAutoNum type="alphaLcPeriod"/>
            </a:pPr>
            <a:r>
              <a:rPr lang="en-US" dirty="0" smtClean="0"/>
              <a:t>computer science at the K–12 level? _____ </a:t>
            </a:r>
          </a:p>
          <a:p>
            <a:pPr marL="685800" lvl="1" indent="-228600">
              <a:buFont typeface="+mj-lt"/>
              <a:buAutoNum type="alphaLcPeriod"/>
            </a:pPr>
            <a:r>
              <a:rPr lang="en-US" dirty="0" smtClean="0"/>
              <a:t>at this school, any subject? _____ </a:t>
            </a:r>
          </a:p>
          <a:p>
            <a:pPr marL="0" lvl="0" indent="0">
              <a:buFont typeface="+mj-lt"/>
              <a:buNone/>
            </a:pPr>
            <a:endParaRPr lang="en-US" dirty="0" smtClean="0"/>
          </a:p>
          <a:p>
            <a:pPr marL="0" lvl="0" indent="0">
              <a:buFont typeface="+mj-lt"/>
              <a:buNone/>
            </a:pPr>
            <a:r>
              <a:rPr lang="en-US" dirty="0" smtClean="0"/>
              <a:t>Q53. Indicate your sex: </a:t>
            </a:r>
          </a:p>
          <a:p>
            <a:pPr marL="628650" lvl="1" indent="-171450">
              <a:buFont typeface="Courier New" panose="02070309020205020404" pitchFamily="49" charset="0"/>
              <a:buChar char="o"/>
            </a:pPr>
            <a:r>
              <a:rPr lang="en-US" dirty="0" smtClean="0"/>
              <a:t>Female </a:t>
            </a:r>
          </a:p>
          <a:p>
            <a:pPr marL="628650" lvl="1" indent="-171450">
              <a:buFont typeface="Courier New" panose="02070309020205020404" pitchFamily="49" charset="0"/>
              <a:buChar char="o"/>
            </a:pPr>
            <a:r>
              <a:rPr lang="en-US" dirty="0" smtClean="0"/>
              <a:t>Male</a:t>
            </a:r>
          </a:p>
          <a:p>
            <a:pPr marL="628650" lvl="1" indent="-171450">
              <a:buFont typeface="Courier New" panose="02070309020205020404" pitchFamily="49" charset="0"/>
              <a:buChar char="o"/>
            </a:pPr>
            <a:r>
              <a:rPr lang="en-US" dirty="0" smtClean="0"/>
              <a:t>Other</a:t>
            </a:r>
          </a:p>
          <a:p>
            <a:pPr marL="0" lvl="0" indent="0">
              <a:buFont typeface="Arial" panose="020B0604020202020204" pitchFamily="34" charset="0"/>
              <a:buNone/>
            </a:pPr>
            <a:endParaRPr lang="en-US" dirty="0" smtClean="0"/>
          </a:p>
          <a:p>
            <a:pPr marL="0" lvl="0" indent="0">
              <a:buFont typeface="Arial" panose="020B0604020202020204" pitchFamily="34" charset="0"/>
              <a:buNone/>
            </a:pPr>
            <a:r>
              <a:rPr lang="en-US" dirty="0" smtClean="0"/>
              <a:t>Q54. Are you of Hispanic or Latino origin? </a:t>
            </a:r>
          </a:p>
          <a:p>
            <a:pPr marL="628650" lvl="1" indent="-171450">
              <a:buFont typeface="Courier New" panose="02070309020205020404" pitchFamily="49" charset="0"/>
              <a:buChar char="o"/>
            </a:pPr>
            <a:r>
              <a:rPr lang="en-US" dirty="0" smtClean="0"/>
              <a:t>Yes </a:t>
            </a:r>
          </a:p>
          <a:p>
            <a:pPr marL="628650" lvl="1" indent="-171450">
              <a:buFont typeface="Courier New" panose="02070309020205020404" pitchFamily="49" charset="0"/>
              <a:buChar char="o"/>
            </a:pPr>
            <a:r>
              <a:rPr lang="en-US" dirty="0" smtClean="0"/>
              <a:t>No </a:t>
            </a:r>
          </a:p>
          <a:p>
            <a:pPr marL="0" lvl="0" indent="0">
              <a:buFont typeface="Arial" panose="020B0604020202020204" pitchFamily="34" charset="0"/>
              <a:buNone/>
            </a:pPr>
            <a:r>
              <a:rPr lang="en-US" dirty="0" smtClean="0"/>
              <a:t> </a:t>
            </a:r>
          </a:p>
          <a:p>
            <a:pPr marL="0" lvl="0" indent="0">
              <a:buFont typeface="Arial" panose="020B0604020202020204" pitchFamily="34" charset="0"/>
              <a:buNone/>
            </a:pPr>
            <a:r>
              <a:rPr lang="en-US" dirty="0" smtClean="0"/>
              <a:t>Q55. What is your race? (Select all that apply.)</a:t>
            </a:r>
          </a:p>
          <a:p>
            <a:pPr marL="628650" lvl="1" indent="-171450">
              <a:buFont typeface="Wingdings" panose="05000000000000000000" pitchFamily="2" charset="2"/>
              <a:buChar char="q"/>
            </a:pPr>
            <a:r>
              <a:rPr lang="en-US" dirty="0" smtClean="0"/>
              <a:t>American Indian or Alaskan Native </a:t>
            </a:r>
          </a:p>
          <a:p>
            <a:pPr marL="628650" lvl="1" indent="-171450">
              <a:buFont typeface="Wingdings" panose="05000000000000000000" pitchFamily="2" charset="2"/>
              <a:buChar char="q"/>
            </a:pPr>
            <a:r>
              <a:rPr lang="en-US" dirty="0" smtClean="0"/>
              <a:t>Asian </a:t>
            </a:r>
          </a:p>
          <a:p>
            <a:pPr marL="628650" lvl="1" indent="-171450">
              <a:buFont typeface="Wingdings" panose="05000000000000000000" pitchFamily="2" charset="2"/>
              <a:buChar char="q"/>
            </a:pPr>
            <a:r>
              <a:rPr lang="en-US" dirty="0" smtClean="0"/>
              <a:t>Black or African American </a:t>
            </a:r>
          </a:p>
          <a:p>
            <a:pPr marL="628650" lvl="1" indent="-171450">
              <a:buFont typeface="Wingdings" panose="05000000000000000000" pitchFamily="2" charset="2"/>
              <a:buChar char="q"/>
            </a:pPr>
            <a:r>
              <a:rPr lang="en-US" dirty="0" smtClean="0"/>
              <a:t>Native Hawaiian or Other Pacific Islander </a:t>
            </a:r>
          </a:p>
          <a:p>
            <a:pPr marL="628650" lvl="1" indent="-171450">
              <a:buFont typeface="Wingdings" panose="05000000000000000000" pitchFamily="2" charset="2"/>
              <a:buChar char="q"/>
            </a:pPr>
            <a:r>
              <a:rPr lang="en-US" dirty="0" smtClean="0"/>
              <a:t>White </a:t>
            </a:r>
          </a:p>
          <a:p>
            <a:pPr marL="0" lvl="0" indent="0">
              <a:buFont typeface="Arial" panose="020B0604020202020204" pitchFamily="34" charset="0"/>
              <a:buNone/>
            </a:pPr>
            <a:r>
              <a:rPr lang="en-US" dirty="0" smtClean="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Q56. In what year were you born? _____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i="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The numbers in parentheses</a:t>
            </a:r>
            <a:r>
              <a:rPr lang="en-US" baseline="0" dirty="0" smtClean="0"/>
              <a:t> are standard errors.</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smtClean="0"/>
              <a:t>Findings</a:t>
            </a:r>
            <a:r>
              <a:rPr lang="en-US" sz="1200" b="1" i="0" baseline="0" dirty="0" smtClean="0"/>
              <a:t> Highlighted in Technical Report</a:t>
            </a:r>
          </a:p>
          <a:p>
            <a:r>
              <a:rPr lang="en-US" sz="1200" kern="1200" dirty="0" smtClean="0">
                <a:solidFill>
                  <a:schemeClr val="tx1"/>
                </a:solidFill>
                <a:effectLst/>
                <a:latin typeface="+mn-lt"/>
                <a:ea typeface="+mn-ea"/>
                <a:cs typeface="+mn-cs"/>
              </a:rPr>
              <a:t>“The characteristics of high school computer science teachers, shown in Table 2.3, are similar to those of high school science and mathematics teachers in some areas and markedly different in others.  Similar to science and mathematics teachers, nearly all high school computer science teachers characterize themselves as White, and most are older than 40.  In contrast, the majority are male.  In addition, although nearly half have more than 10 years of experience teaching at the K–12 level, many are novice teachers of computer science, with 35 percent having 0–2 years of experience teaching the subject.”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4F211C-9545-4590-8E39-488FAFFAA5A0}" type="slidenum">
              <a:rPr lang="en-US" smtClean="0"/>
              <a:t>3</a:t>
            </a:fld>
            <a:endParaRPr lang="en-US"/>
          </a:p>
        </p:txBody>
      </p:sp>
    </p:spTree>
    <p:extLst>
      <p:ext uri="{BB962C8B-B14F-4D97-AF65-F5344CB8AC3E}">
        <p14:creationId xmlns:p14="http://schemas.microsoft.com/office/powerpoint/2010/main" val="2754792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CS is short for compute</a:t>
            </a:r>
            <a:r>
              <a:rPr lang="en-US" baseline="0" dirty="0" smtClean="0"/>
              <a:t>r science.</a:t>
            </a:r>
            <a:endParaRPr lang="en-US" dirty="0"/>
          </a:p>
        </p:txBody>
      </p:sp>
      <p:sp>
        <p:nvSpPr>
          <p:cNvPr id="4" name="Slide Number Placeholder 3"/>
          <p:cNvSpPr>
            <a:spLocks noGrp="1"/>
          </p:cNvSpPr>
          <p:nvPr>
            <p:ph type="sldNum" sz="quarter" idx="10"/>
          </p:nvPr>
        </p:nvSpPr>
        <p:spPr/>
        <p:txBody>
          <a:bodyPr/>
          <a:lstStyle/>
          <a:p>
            <a:fld id="{25E7F0A4-913F-4005-B289-12E54AFA3056}" type="slidenum">
              <a:rPr lang="en-US" smtClean="0"/>
              <a:t>16</a:t>
            </a:fld>
            <a:endParaRPr lang="en-US"/>
          </a:p>
        </p:txBody>
      </p:sp>
    </p:spTree>
    <p:extLst>
      <p:ext uri="{BB962C8B-B14F-4D97-AF65-F5344CB8AC3E}">
        <p14:creationId xmlns:p14="http://schemas.microsoft.com/office/powerpoint/2010/main" val="53770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E7F0A4-913F-4005-B289-12E54AFA3056}" type="slidenum">
              <a:rPr lang="en-US" smtClean="0"/>
              <a:t>17</a:t>
            </a:fld>
            <a:endParaRPr lang="en-US"/>
          </a:p>
        </p:txBody>
      </p:sp>
    </p:spTree>
    <p:extLst>
      <p:ext uri="{BB962C8B-B14F-4D97-AF65-F5344CB8AC3E}">
        <p14:creationId xmlns:p14="http://schemas.microsoft.com/office/powerpoint/2010/main" val="53770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2.23, p. 24 in Technical Report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This slide shows data derived</a:t>
            </a:r>
            <a:r>
              <a:rPr lang="en-US" b="1" baseline="0" dirty="0" smtClean="0"/>
              <a:t> from:</a:t>
            </a:r>
          </a:p>
          <a:p>
            <a:endParaRPr lang="en-US" dirty="0" smtClean="0"/>
          </a:p>
          <a:p>
            <a:r>
              <a:rPr lang="en-US" dirty="0" smtClean="0"/>
              <a:t>Computer Science Teacher Questionnaire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Q9. Did you complete one or more computer science courses in each of the following areas at the undergraduate or graduate level?  [Select one on each row.] (Response options:</a:t>
            </a:r>
            <a:r>
              <a:rPr lang="en-US" sz="1200" kern="1200" baseline="0" dirty="0" smtClean="0">
                <a:solidFill>
                  <a:schemeClr val="tx1"/>
                </a:solidFill>
                <a:effectLst/>
                <a:latin typeface="+mn-lt"/>
                <a:ea typeface="+mn-ea"/>
                <a:cs typeface="+mn-cs"/>
              </a:rPr>
              <a:t> Yes, No)</a:t>
            </a:r>
            <a:endParaRPr lang="en-US" sz="1200"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Introduction to computer science</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Introduction to programming </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Algorithms (for example: sorting; search trees, heaps, and hashing; divide-and-conquer)</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Artificial intelligence (for example: machine learning, robotics, computer vision)</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Computer graphics (for example: ray tracing, the graphics pipeline, transformations, texture mapping)</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Computer networks (for example: application layer protocols, Internet protocols, network interfaces)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Database systems (for example: the relational model, relational algebra, SQL)</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Human-computer interaction (for example: human information processing subsystems; libraries of standard graphical user interface objects; methodologies to measure the usability of software)</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Operating systems/computer systems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Software design/engineering </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Other upper division computer science</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smtClean="0"/>
              <a:t>The numbers in parentheses</a:t>
            </a:r>
            <a:r>
              <a:rPr lang="en-US" baseline="0" dirty="0" smtClean="0"/>
              <a:t> are standard errors.</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smtClean="0"/>
              <a:t>Findings</a:t>
            </a:r>
            <a:r>
              <a:rPr lang="en-US" sz="1200" b="1" i="0" baseline="0" dirty="0" smtClean="0"/>
              <a:t> Highlighted in Technical Report</a:t>
            </a:r>
            <a:endParaRPr lang="en-US" dirty="0" smtClean="0"/>
          </a:p>
          <a:p>
            <a:r>
              <a:rPr lang="en-US" sz="1200" kern="1200" dirty="0" smtClean="0">
                <a:solidFill>
                  <a:schemeClr val="tx1"/>
                </a:solidFill>
                <a:effectLst/>
                <a:latin typeface="+mn-lt"/>
                <a:ea typeface="+mn-ea"/>
                <a:cs typeface="+mn-cs"/>
              </a:rPr>
              <a:t>“The Computer Science Teachers Association (CSTA) has published recommendations for computer science teacher certification, and the International Society for Technology in Education (ISTE) has published standards for computer science educators.  Although there is not perfect agreement between these lists from CSTA and ISTE, they are reasonably consistent.  Taken together, they suggest computer science teachers have coursework in the following four areas: programming, algorithms, data structures, and some element of computer systems or networks.  As can be seen in Table 2.23, 1 in 4 computer science teachers have taken courses in all four recommended areas.  Including those with coursework in at least 3 of the 4 recommended areas increases the percentage of teachers to nearly half.”</a:t>
            </a:r>
          </a:p>
        </p:txBody>
      </p:sp>
      <p:sp>
        <p:nvSpPr>
          <p:cNvPr id="4" name="Slide Number Placeholder 3"/>
          <p:cNvSpPr>
            <a:spLocks noGrp="1"/>
          </p:cNvSpPr>
          <p:nvPr>
            <p:ph type="sldNum" sz="quarter" idx="10"/>
          </p:nvPr>
        </p:nvSpPr>
        <p:spPr/>
        <p:txBody>
          <a:bodyPr/>
          <a:lstStyle/>
          <a:p>
            <a:fld id="{25E7F0A4-913F-4005-B289-12E54AFA3056}" type="slidenum">
              <a:rPr lang="en-US" smtClean="0"/>
              <a:t>18</a:t>
            </a:fld>
            <a:endParaRPr lang="en-US"/>
          </a:p>
        </p:txBody>
      </p:sp>
    </p:spTree>
    <p:extLst>
      <p:ext uri="{BB962C8B-B14F-4D97-AF65-F5344CB8AC3E}">
        <p14:creationId xmlns:p14="http://schemas.microsoft.com/office/powerpoint/2010/main" val="3769589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E7F0A4-913F-4005-B289-12E54AFA3056}" type="slidenum">
              <a:rPr lang="en-US" smtClean="0"/>
              <a:t>19</a:t>
            </a:fld>
            <a:endParaRPr lang="en-US"/>
          </a:p>
        </p:txBody>
      </p:sp>
    </p:spTree>
    <p:extLst>
      <p:ext uri="{BB962C8B-B14F-4D97-AF65-F5344CB8AC3E}">
        <p14:creationId xmlns:p14="http://schemas.microsoft.com/office/powerpoint/2010/main" val="2953739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computer science portion of Table 2.24, p. 24 of</a:t>
            </a:r>
            <a:r>
              <a:rPr lang="en-US" baseline="0" dirty="0" smtClean="0"/>
              <a:t> Technical Report</a:t>
            </a:r>
          </a:p>
          <a:p>
            <a:endParaRPr lang="en-US" baseline="0" dirty="0" smtClean="0"/>
          </a:p>
          <a:p>
            <a:r>
              <a:rPr lang="en-US" b="1" dirty="0"/>
              <a:t>This slide shows data from an individual item. </a:t>
            </a:r>
          </a:p>
          <a:p>
            <a:endParaRPr lang="en-US" dirty="0"/>
          </a:p>
          <a:p>
            <a:r>
              <a:rPr lang="en-US" dirty="0" smtClean="0"/>
              <a:t>Computer Science </a:t>
            </a:r>
            <a:r>
              <a:rPr lang="en-US" dirty="0"/>
              <a:t>Teacher Questionnaire</a:t>
            </a:r>
          </a:p>
          <a:p>
            <a:pPr lvl="0"/>
            <a:r>
              <a:rPr lang="en-US" dirty="0" smtClean="0"/>
              <a:t>Q12. </a:t>
            </a:r>
            <a:r>
              <a:rPr lang="en-US" sz="1200" kern="1200" dirty="0" smtClean="0">
                <a:solidFill>
                  <a:schemeClr val="tx1"/>
                </a:solidFill>
                <a:effectLst/>
                <a:latin typeface="+mn-lt"/>
                <a:ea typeface="+mn-ea"/>
                <a:cs typeface="+mn-cs"/>
              </a:rPr>
              <a:t>Which of the following best describes the program you completed to earn your teaching credential (sometimes called certification or license)?</a:t>
            </a:r>
          </a:p>
          <a:p>
            <a:pPr marL="616894" lvl="1" indent="-168244">
              <a:buFont typeface="Courier New" panose="02070309020205020404" pitchFamily="49" charset="0"/>
              <a:buChar char="o"/>
            </a:pPr>
            <a:r>
              <a:rPr lang="en-US" dirty="0" smtClean="0"/>
              <a:t>An </a:t>
            </a:r>
            <a:r>
              <a:rPr lang="en-US" dirty="0"/>
              <a:t>undergraduate program leading to a bachelor’s degree and a teaching credential</a:t>
            </a:r>
          </a:p>
          <a:p>
            <a:pPr marL="616894" lvl="1" indent="-168244">
              <a:buFont typeface="Courier New" panose="02070309020205020404" pitchFamily="49" charset="0"/>
              <a:buChar char="o"/>
            </a:pPr>
            <a:r>
              <a:rPr lang="en-US" dirty="0"/>
              <a:t>A post-baccalaureate credentialing program (no master’s degree awarded)</a:t>
            </a:r>
          </a:p>
          <a:p>
            <a:pPr marL="616894" lvl="1" indent="-168244">
              <a:buFont typeface="Courier New" panose="02070309020205020404" pitchFamily="49" charset="0"/>
              <a:buChar char="o"/>
            </a:pPr>
            <a:r>
              <a:rPr lang="en-US" dirty="0"/>
              <a:t>A master’s program that also awarded a teaching credential</a:t>
            </a:r>
          </a:p>
          <a:p>
            <a:pPr marL="616894" lvl="1" indent="-168244">
              <a:buFont typeface="Courier New" panose="02070309020205020404" pitchFamily="49" charset="0"/>
              <a:buChar char="o"/>
            </a:pPr>
            <a:r>
              <a:rPr lang="en-US" sz="1200" kern="1200" dirty="0" smtClean="0">
                <a:solidFill>
                  <a:schemeClr val="tx1"/>
                </a:solidFill>
                <a:effectLst/>
                <a:latin typeface="+mn-lt"/>
                <a:ea typeface="+mn-ea"/>
                <a:cs typeface="+mn-cs"/>
              </a:rPr>
              <a:t>I have not completed a program to earn a teaching credential.</a:t>
            </a:r>
          </a:p>
          <a:p>
            <a:endParaRPr lang="en-US" dirty="0" smtClean="0"/>
          </a:p>
          <a:p>
            <a:r>
              <a:rPr lang="en-US" dirty="0" smtClean="0"/>
              <a:t>The </a:t>
            </a:r>
            <a:r>
              <a:rPr lang="en-US" dirty="0"/>
              <a:t>numbers in parentheses are standard errors.</a:t>
            </a:r>
          </a:p>
          <a:p>
            <a:endParaRPr lang="en-US" dirty="0"/>
          </a:p>
          <a:p>
            <a:r>
              <a:rPr lang="en-US" b="1" dirty="0"/>
              <a:t>Findings Highlighted in Technical Report</a:t>
            </a:r>
            <a:endParaRPr lang="en-US" dirty="0"/>
          </a:p>
          <a:p>
            <a:pPr marL="0" marR="0" indent="0" algn="l" defTabSz="897301"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effectLst/>
                <a:latin typeface="+mn-lt"/>
                <a:ea typeface="+mn-ea"/>
                <a:cs typeface="+mn-cs"/>
              </a:rPr>
              <a:t>Teachers were also asked about their path to certification.  As can be seen in Table 2.24, elementary science teachers are more likely than those at the high school level to have had an undergraduate program leading to a bachelor’s degree and a teaching credential, and high school science teachers are more likely than their elementary school counterparts to have completed a post-baccalaureate credentialing program that did not include a master’s degree.  Similar patterns are seen among mathematics teachers’ paths to certification across grade ranges, though the differences are not as striking.  Seven percent of high school mathematics teachers and the same proportion of high school science teachers have not earned a teaching credential.  Thirty-eight percent of high school computer science teachers have earned a teaching credential through an undergraduate program leading to a bachelor’s degree, and 24 percent through a post-baccalaureate credentialing program that did not include a master’s degree.  Sixteen percent of computer science teachers have not earned a teaching credential.</a:t>
            </a:r>
            <a:r>
              <a:rPr lang="en-US" dirty="0" smtClean="0"/>
              <a:t>”</a:t>
            </a:r>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20</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21</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2.26, p. 25 of</a:t>
            </a:r>
            <a:r>
              <a:rPr lang="en-US" baseline="0" dirty="0" smtClean="0"/>
              <a:t> Technical Report</a:t>
            </a:r>
          </a:p>
          <a:p>
            <a:endParaRPr lang="en-US" baseline="0" dirty="0" smtClean="0"/>
          </a:p>
          <a:p>
            <a:r>
              <a:rPr lang="en-US" b="1" dirty="0" smtClean="0"/>
              <a:t>This slide shows data derived from:</a:t>
            </a:r>
          </a:p>
          <a:p>
            <a:endParaRPr lang="en-US" dirty="0" smtClean="0"/>
          </a:p>
          <a:p>
            <a:r>
              <a:rPr lang="en-US" dirty="0" smtClean="0"/>
              <a:t>Computer Science Teacher Questionnaire</a:t>
            </a:r>
          </a:p>
          <a:p>
            <a:pPr lvl="0"/>
            <a:r>
              <a:rPr lang="en-US" sz="1200" b="0" i="0" kern="1200" dirty="0" smtClean="0">
                <a:solidFill>
                  <a:schemeClr val="tx1"/>
                </a:solidFill>
                <a:effectLst/>
                <a:latin typeface="+mn-lt"/>
                <a:ea typeface="+mn-ea"/>
                <a:cs typeface="+mn-cs"/>
              </a:rPr>
              <a:t>Q13.</a:t>
            </a:r>
            <a:r>
              <a:rPr lang="en-US" sz="1200" b="0" i="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which of the following areas are you certified (have a credential or endorsement) to teach at the high school level? [Select all that apply.]</a:t>
            </a:r>
          </a:p>
          <a:p>
            <a:pPr marL="628650" lvl="1" indent="-171450">
              <a:buFont typeface="Wingdings" panose="05000000000000000000" pitchFamily="2" charset="2"/>
              <a:buChar char="q"/>
            </a:pPr>
            <a:r>
              <a:rPr lang="en-US" sz="1200" b="0" strike="noStrike" kern="1200" dirty="0" smtClean="0">
                <a:solidFill>
                  <a:schemeClr val="tx1"/>
                </a:solidFill>
                <a:effectLst/>
                <a:latin typeface="+mn-lt"/>
                <a:ea typeface="+mn-ea"/>
                <a:cs typeface="+mn-cs"/>
              </a:rPr>
              <a:t>Business</a:t>
            </a:r>
            <a:endParaRPr lang="en-US" sz="1200" b="1" strike="noStrike"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strike="noStrike" kern="1200" dirty="0" smtClean="0">
                <a:solidFill>
                  <a:schemeClr val="tx1"/>
                </a:solidFill>
                <a:effectLst/>
                <a:latin typeface="+mn-lt"/>
                <a:ea typeface="+mn-ea"/>
                <a:cs typeface="+mn-cs"/>
              </a:rPr>
              <a:t>Computer science</a:t>
            </a:r>
            <a:endParaRPr lang="en-US" sz="1200" b="1" strike="noStrike"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strike="noStrike" kern="1200" dirty="0" smtClean="0">
                <a:solidFill>
                  <a:schemeClr val="tx1"/>
                </a:solidFill>
                <a:effectLst/>
                <a:latin typeface="+mn-lt"/>
                <a:ea typeface="+mn-ea"/>
                <a:cs typeface="+mn-cs"/>
              </a:rPr>
              <a:t>Engineering</a:t>
            </a:r>
            <a:endParaRPr lang="en-US" sz="1200" b="1" strike="noStrike"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strike="noStrike" kern="1200" dirty="0" smtClean="0">
                <a:solidFill>
                  <a:schemeClr val="tx1"/>
                </a:solidFill>
                <a:effectLst/>
                <a:latin typeface="+mn-lt"/>
                <a:ea typeface="+mn-ea"/>
                <a:cs typeface="+mn-cs"/>
              </a:rPr>
              <a:t>Mathematics</a:t>
            </a:r>
            <a:endParaRPr lang="en-US" sz="1200" b="1" strike="noStrike"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strike="noStrike" kern="1200" dirty="0" smtClean="0">
                <a:solidFill>
                  <a:schemeClr val="tx1"/>
                </a:solidFill>
                <a:effectLst/>
                <a:latin typeface="+mn-lt"/>
                <a:ea typeface="+mn-ea"/>
                <a:cs typeface="+mn-cs"/>
              </a:rPr>
              <a:t>Science (any area)</a:t>
            </a:r>
            <a:endParaRPr lang="en-US" sz="1200" b="1" strike="noStrike"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strike="noStrike" kern="1200" dirty="0" smtClean="0">
                <a:solidFill>
                  <a:schemeClr val="tx1"/>
                </a:solidFill>
                <a:effectLst/>
                <a:latin typeface="+mn-lt"/>
                <a:ea typeface="+mn-ea"/>
                <a:cs typeface="+mn-cs"/>
              </a:rPr>
              <a:t>Other</a:t>
            </a:r>
            <a:endParaRPr lang="en-US" sz="1200" b="1" strike="noStrike" kern="1200" dirty="0" smtClean="0">
              <a:solidFill>
                <a:schemeClr val="tx1"/>
              </a:solidFill>
              <a:effectLst/>
              <a:latin typeface="+mn-lt"/>
              <a:ea typeface="+mn-ea"/>
              <a:cs typeface="+mn-cs"/>
            </a:endParaRPr>
          </a:p>
          <a:p>
            <a:endParaRPr lang="en-US" dirty="0" smtClean="0"/>
          </a:p>
          <a:p>
            <a:r>
              <a:rPr lang="en-US" dirty="0" smtClean="0"/>
              <a:t>The numbers in parentheses are standard errors.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Findings Highlighted in Technical Report</a:t>
            </a:r>
            <a:endParaRPr lang="en-US" dirty="0" smtClean="0"/>
          </a:p>
          <a:p>
            <a:r>
              <a:rPr lang="en-US" sz="1200" kern="1200" dirty="0" smtClean="0">
                <a:solidFill>
                  <a:schemeClr val="tx1"/>
                </a:solidFill>
                <a:effectLst/>
                <a:latin typeface="+mn-lt"/>
                <a:ea typeface="+mn-ea"/>
                <a:cs typeface="+mn-cs"/>
              </a:rPr>
              <a:t>“High school computer science teachers were asked a similar item about their areas of certification (see Table 2.26).  Forty-four percent have a certification in computer science, and 34 percent are certified to teach mathematics.  About one-quarter are certified to teach business. “</a:t>
            </a:r>
          </a:p>
          <a:p>
            <a:endParaRPr lang="en-US" dirty="0"/>
          </a:p>
        </p:txBody>
      </p:sp>
      <p:sp>
        <p:nvSpPr>
          <p:cNvPr id="4" name="Slide Number Placeholder 3"/>
          <p:cNvSpPr>
            <a:spLocks noGrp="1"/>
          </p:cNvSpPr>
          <p:nvPr>
            <p:ph type="sldNum" sz="quarter" idx="10"/>
          </p:nvPr>
        </p:nvSpPr>
        <p:spPr/>
        <p:txBody>
          <a:bodyPr/>
          <a:lstStyle/>
          <a:p>
            <a:fld id="{25E7F0A4-913F-4005-B289-12E54AFA3056}" type="slidenum">
              <a:rPr lang="en-US" smtClean="0"/>
              <a:t>22</a:t>
            </a:fld>
            <a:endParaRPr lang="en-US"/>
          </a:p>
        </p:txBody>
      </p:sp>
    </p:spTree>
    <p:extLst>
      <p:ext uri="{BB962C8B-B14F-4D97-AF65-F5344CB8AC3E}">
        <p14:creationId xmlns:p14="http://schemas.microsoft.com/office/powerpoint/2010/main" val="3402739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DEC26F-5C5B-4D7A-AD6F-958912EDD5E4}" type="slidenum">
              <a:rPr lang="en-US" smtClean="0"/>
              <a:t>23</a:t>
            </a:fld>
            <a:endParaRPr lang="en-US"/>
          </a:p>
        </p:txBody>
      </p:sp>
    </p:spTree>
    <p:extLst>
      <p:ext uri="{BB962C8B-B14F-4D97-AF65-F5344CB8AC3E}">
        <p14:creationId xmlns:p14="http://schemas.microsoft.com/office/powerpoint/2010/main" val="371409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computer science portion of Table 2.27,</a:t>
            </a:r>
            <a:r>
              <a:rPr lang="en-US" baseline="0" dirty="0" smtClean="0"/>
              <a:t> p. 26 in Technical Report</a:t>
            </a:r>
          </a:p>
          <a:p>
            <a:endParaRPr lang="en-US" baseline="0" dirty="0" smtClean="0"/>
          </a:p>
          <a:p>
            <a:pPr defTabSz="897301">
              <a:defRPr/>
            </a:pPr>
            <a:r>
              <a:rPr lang="en-US" b="1" dirty="0"/>
              <a:t>This slide shows data from an individual item. </a:t>
            </a:r>
          </a:p>
          <a:p>
            <a:pPr defTabSz="897301">
              <a:defRPr/>
            </a:pPr>
            <a:endParaRPr lang="en-US" b="1" dirty="0"/>
          </a:p>
          <a:p>
            <a:pPr defTabSz="897301">
              <a:defRPr/>
            </a:pPr>
            <a:r>
              <a:rPr lang="en-US" dirty="0" smtClean="0"/>
              <a:t>Computer Science </a:t>
            </a:r>
            <a:r>
              <a:rPr lang="en-US" dirty="0"/>
              <a:t>Teacher Questionnaire</a:t>
            </a:r>
            <a:endParaRPr lang="en-US" b="1" dirty="0"/>
          </a:p>
          <a:p>
            <a:pPr lvl="0"/>
            <a:r>
              <a:rPr lang="en-US" sz="1200" kern="1200" dirty="0" smtClean="0">
                <a:solidFill>
                  <a:schemeClr val="tx1"/>
                </a:solidFill>
                <a:effectLst/>
                <a:latin typeface="+mn-lt"/>
                <a:ea typeface="+mn-ea"/>
                <a:cs typeface="+mn-cs"/>
              </a:rPr>
              <a:t>Q14. After completing your undergraduate degree and prior to becoming a teacher, did you have a full-time job that included computer programming or computer/software engineering?</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Yes</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No</a:t>
            </a:r>
          </a:p>
          <a:p>
            <a:pPr marL="0" lvl="0" indent="0">
              <a:buFont typeface="Courier New" panose="02070309020205020404" pitchFamily="49" charset="0"/>
              <a:buNone/>
            </a:pPr>
            <a:endParaRPr lang="en-US" dirty="0"/>
          </a:p>
          <a:p>
            <a:r>
              <a:rPr lang="en-US" dirty="0"/>
              <a:t>The numbers in parentheses are standard errors.</a:t>
            </a:r>
          </a:p>
          <a:p>
            <a:endParaRPr lang="en-US" b="1" dirty="0"/>
          </a:p>
          <a:p>
            <a:r>
              <a:rPr lang="en-US" b="1" dirty="0"/>
              <a:t>Findings Highlighted in Technical Report</a:t>
            </a:r>
            <a:endParaRPr lang="en-US" dirty="0"/>
          </a:p>
          <a:p>
            <a:pPr marL="0" marR="0" indent="0" algn="l" defTabSz="897301"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effectLst/>
                <a:latin typeface="+mn-lt"/>
                <a:ea typeface="+mn-ea"/>
                <a:cs typeface="+mn-cs"/>
              </a:rPr>
              <a:t>Recognizing that teaching is not always an individual’s first career, the survey also included an item asking whether teachers had a full-time job in their designated field after completing their undergraduate degree and prior to teaching.  Science teachers were asked whether they had full-time job experience in a science- or engineering-related field.  Mathematics and computer science teachers were asked about experience in a mathematics-related field (e.g., accounting, engineering, computer programming) and computer programming or computer/‌software engineering, respectively.  As can be seen in Table 2.27, the likelihood of science and mathematics teachers having prior career experience in their field substantially increases with increasing grade range.  In addition, high school science and computer science teachers are more likely than their mathematics colleagues to have prior job experience in their respective fields (about one-third vs. one-fifth).</a:t>
            </a:r>
            <a:r>
              <a:rPr lang="en-US" dirty="0" smtClean="0"/>
              <a:t>”</a:t>
            </a:r>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24</a:t>
            </a:fld>
            <a:endParaRPr lang="en-US"/>
          </a:p>
        </p:txBody>
      </p:sp>
    </p:spTree>
    <p:extLst>
      <p:ext uri="{BB962C8B-B14F-4D97-AF65-F5344CB8AC3E}">
        <p14:creationId xmlns:p14="http://schemas.microsoft.com/office/powerpoint/2010/main" val="3780786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25</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E7F0A4-913F-4005-B289-12E54AFA3056}" type="slidenum">
              <a:rPr lang="en-US" smtClean="0"/>
              <a:t>5</a:t>
            </a:fld>
            <a:endParaRPr lang="en-US"/>
          </a:p>
        </p:txBody>
      </p:sp>
    </p:spTree>
    <p:extLst>
      <p:ext uri="{BB962C8B-B14F-4D97-AF65-F5344CB8AC3E}">
        <p14:creationId xmlns:p14="http://schemas.microsoft.com/office/powerpoint/2010/main" val="910836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2.32, p. 29 in Technical Report</a:t>
            </a:r>
          </a:p>
          <a:p>
            <a:endParaRPr lang="en-US" dirty="0" smtClean="0"/>
          </a:p>
          <a:p>
            <a:r>
              <a:rPr lang="en-US" sz="1200" b="1" kern="1200" dirty="0" smtClean="0">
                <a:solidFill>
                  <a:schemeClr val="tx1"/>
                </a:solidFill>
                <a:effectLst/>
                <a:latin typeface="+mn-lt"/>
                <a:ea typeface="+mn-ea"/>
                <a:cs typeface="+mn-cs"/>
              </a:rPr>
              <a:t>This slide shows data from an individual item.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Computer Science Teacher Questionnaire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Q22. Please provide your opinion about each of the following statements. [Select one on each row.]</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(Response Options:</a:t>
            </a:r>
            <a:r>
              <a:rPr lang="en-US" sz="1200" kern="1200" baseline="0" dirty="0" smtClean="0">
                <a:solidFill>
                  <a:schemeClr val="tx1"/>
                </a:solidFill>
                <a:effectLst/>
                <a:latin typeface="+mn-lt"/>
                <a:ea typeface="+mn-ea"/>
                <a:cs typeface="+mn-cs"/>
              </a:rPr>
              <a:t> [1] </a:t>
            </a:r>
            <a:r>
              <a:rPr lang="en-US" sz="1200" b="0" kern="1200" dirty="0" smtClean="0">
                <a:solidFill>
                  <a:schemeClr val="tx1"/>
                </a:solidFill>
                <a:effectLst/>
                <a:latin typeface="+mn-lt"/>
                <a:ea typeface="+mn-ea"/>
                <a:cs typeface="+mn-cs"/>
              </a:rPr>
              <a:t>Strongly Disagree, [2] Disagree, [3] No Opinion, [4] Agree, [5] Strongly Agree)</a:t>
            </a:r>
          </a:p>
          <a:p>
            <a:pPr marL="685800" lvl="1" indent="-228600">
              <a:buFont typeface="+mj-lt"/>
              <a:buAutoNum type="alphaLcPeriod"/>
            </a:pPr>
            <a:r>
              <a:rPr lang="en-US" sz="1200" b="0" kern="1200" dirty="0" smtClean="0">
                <a:solidFill>
                  <a:schemeClr val="tx1"/>
                </a:solidFill>
                <a:effectLst/>
                <a:latin typeface="+mn-lt"/>
                <a:ea typeface="+mn-ea"/>
                <a:cs typeface="+mn-cs"/>
              </a:rPr>
              <a:t>Students learn computer science best in classes with students of similar abilities.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It is better for computer science instruction to focus on ideas in depth, even if that means covering fewer topics.  </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At the beginning of instruction on a computer science idea, students should be provided with definitions for new vocabulary that will be used.</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Most class periods should provide opportunities for students to share their thinking and reasoning.</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Hands-on/manipulatives/programming activities should be used primarily to reinforce a computer science idea that the students have already learned.</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Teachers should ask students to justify their solutions to a computational problem.</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Students learn best when instruction is connected to their everyday lives.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Most class periods should provide opportunities for students to apply computer science ideas to real-world contexts.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Students should learn computer science by doing computer science (for example: breaking problems into smaller parts, considering the needs of a user, creating computational artifacts).</a:t>
            </a:r>
            <a:endParaRPr lang="en-US" sz="1200" b="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numbers in parentheses are standard errors.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Findings Highlighted in Technical Report</a:t>
            </a:r>
            <a:endParaRPr lang="en-US" sz="1200" kern="1200" dirty="0" smtClean="0">
              <a:solidFill>
                <a:schemeClr val="tx1"/>
              </a:solidFill>
              <a:effectLst/>
              <a:latin typeface="+mn-lt"/>
              <a:ea typeface="+mn-ea"/>
              <a:cs typeface="+mn-cs"/>
            </a:endParaRPr>
          </a:p>
          <a:p>
            <a:r>
              <a:rPr lang="en-US" dirty="0" smtClean="0"/>
              <a:t>“</a:t>
            </a:r>
            <a:r>
              <a:rPr lang="en-US" sz="1200" kern="1200" dirty="0" smtClean="0">
                <a:solidFill>
                  <a:schemeClr val="tx1"/>
                </a:solidFill>
                <a:effectLst/>
                <a:latin typeface="+mn-lt"/>
                <a:ea typeface="+mn-ea"/>
                <a:cs typeface="+mn-cs"/>
              </a:rPr>
              <a:t>Computer science teachers’ views also echo those of science and mathematics teachers, as at least 90 percent agree that students should learn computer science by doing computer science and learn best when instruction is connected to their everyday lives, that teachers should ask students to justify their solutions, and that most class periods should provide opportunities for students to share their thinking and reasoning (see Table 2.32).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Although most computer science teachers agree with statements characteristic of reform-oriented instruction, a majority still hold beliefs aligned with more traditional instruction.  For example, 71 percent agree that hands-on/‌manipulatives/‌programming activities should be used primarily to reinforce a computer science idea that the students have already learned.  Similar to their mathematics counterparts, 3 out of 4 high school computer science teachers agree that at the beginning of instruction on a computer science idea, students should be provided with definitions for new vocabulary that will be used.”</a:t>
            </a:r>
            <a:endParaRPr lang="en-US" dirty="0"/>
          </a:p>
        </p:txBody>
      </p:sp>
      <p:sp>
        <p:nvSpPr>
          <p:cNvPr id="4" name="Slide Number Placeholder 3"/>
          <p:cNvSpPr>
            <a:spLocks noGrp="1"/>
          </p:cNvSpPr>
          <p:nvPr>
            <p:ph type="sldNum" sz="quarter" idx="10"/>
          </p:nvPr>
        </p:nvSpPr>
        <p:spPr/>
        <p:txBody>
          <a:bodyPr/>
          <a:lstStyle/>
          <a:p>
            <a:fld id="{25E7F0A4-913F-4005-B289-12E54AFA3056}" type="slidenum">
              <a:rPr lang="en-US" smtClean="0"/>
              <a:t>27</a:t>
            </a:fld>
            <a:endParaRPr lang="en-US"/>
          </a:p>
        </p:txBody>
      </p:sp>
    </p:spTree>
    <p:extLst>
      <p:ext uri="{BB962C8B-B14F-4D97-AF65-F5344CB8AC3E}">
        <p14:creationId xmlns:p14="http://schemas.microsoft.com/office/powerpoint/2010/main" val="2507038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Includes high school computer science teachers indicating “strongly agree” or “agree” on a five-point scale ranging from 1 “strongly disagree” to 5 “strongly agree.”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CS is short for computer</a:t>
            </a:r>
            <a:r>
              <a:rPr lang="en-US" baseline="0" dirty="0" smtClean="0"/>
              <a:t> science.</a:t>
            </a:r>
            <a:endParaRPr lang="en-US"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28</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mn-lt"/>
                <a:ea typeface="+mn-ea"/>
                <a:cs typeface="+mn-cs"/>
              </a:rPr>
              <a:t>Includes high school computer science teachers indicating “strongly agree” or “agree” on a five-point scale ranging from 1 “strongly disagree” to 5 “strongly agree.”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CS is short for computer</a:t>
            </a:r>
            <a:r>
              <a:rPr lang="en-US" baseline="0" dirty="0" smtClean="0"/>
              <a:t> science.</a:t>
            </a:r>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29</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2.33, p. 30 in Technical Report</a:t>
            </a:r>
          </a:p>
          <a:p>
            <a:endParaRPr lang="en-US" dirty="0" smtClean="0"/>
          </a:p>
          <a:p>
            <a:r>
              <a:rPr lang="en-US" sz="1200" b="1" kern="1200" dirty="0" smtClean="0">
                <a:solidFill>
                  <a:schemeClr val="tx1"/>
                </a:solidFill>
                <a:effectLst/>
                <a:latin typeface="+mn-lt"/>
                <a:ea typeface="+mn-ea"/>
                <a:cs typeface="+mn-cs"/>
              </a:rPr>
              <a:t>This slide shows data from</a:t>
            </a:r>
            <a:r>
              <a:rPr lang="en-US" sz="1200" b="1" kern="1200" baseline="0" dirty="0" smtClean="0">
                <a:solidFill>
                  <a:schemeClr val="tx1"/>
                </a:solidFill>
                <a:effectLst/>
                <a:latin typeface="+mn-lt"/>
                <a:ea typeface="+mn-ea"/>
                <a:cs typeface="+mn-cs"/>
              </a:rPr>
              <a:t> composites.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Sets of related questionnaire items were combined to create several composite variables related to key constructs.  Composite variables, which are more reliable than individual survey items, were computed to have a minimum possible value of 0 and a maximum possible value of 100.  Higher composite scores indicate more of the construct being measure by the composite.  Each composite is calculated by summing the responses to the items associated with that composite and then dividing by the total points possible. In order for the composites to be on a 100-point scale, the lowest response option on each scale was set to 0 and the others were adjusted accordingly; so for example, an item with a scale ranging from 1 to 4 was re-coded to have a scale of 0 to 3. By doing this, someone who marks the lowest point on every item in a composite receives a composite score of 0 rather than some positive number. It also assures that 50 is the true mid-point. The denominator for each composite is determined by computing the maximum possible sum of responses for a series of items and dividing by 100; e.g., a 9-item composite where each item is on a scale of 0–3 would have a denominator of 0.27. Composites values were not computed for participants who respond to fewer than two-thirds of the items that form the composite.</a:t>
            </a:r>
          </a:p>
          <a:p>
            <a:endParaRPr lang="en-US" sz="1200" b="1" kern="1200" baseline="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Traditional Teaching Beliefs Composite Items</a:t>
            </a:r>
          </a:p>
          <a:p>
            <a:pPr marL="457200" marR="0" lvl="2"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Q22a. Students learn computer science best in classes with students of similar abilities.</a:t>
            </a:r>
            <a:endParaRPr lang="en-US" sz="1200" b="1" kern="1200" dirty="0" smtClean="0">
              <a:solidFill>
                <a:schemeClr val="tx1"/>
              </a:solidFill>
              <a:effectLst/>
              <a:latin typeface="+mn-lt"/>
              <a:ea typeface="+mn-ea"/>
              <a:cs typeface="+mn-cs"/>
            </a:endParaRPr>
          </a:p>
          <a:p>
            <a:pPr marL="457200" marR="0" lvl="2"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Q22c. At the beginning of instruction on a computer science idea, students should be provided with definitions for new vocabulary that will be used.</a:t>
            </a:r>
            <a:endParaRPr lang="en-US" sz="1200" b="1" kern="1200" dirty="0" smtClean="0">
              <a:solidFill>
                <a:schemeClr val="tx1"/>
              </a:solidFill>
              <a:effectLst/>
              <a:latin typeface="+mn-lt"/>
              <a:ea typeface="+mn-ea"/>
              <a:cs typeface="+mn-cs"/>
            </a:endParaRPr>
          </a:p>
          <a:p>
            <a:pPr marL="457200" marR="0" lvl="2"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Q22e. Hands-on/manipulatives/programming activities should be used primarily to reinforce a computer science idea that the students have already learned.</a:t>
            </a:r>
            <a:endParaRPr lang="en-US" sz="1200" b="1" kern="1200" dirty="0" smtClean="0">
              <a:solidFill>
                <a:schemeClr val="tx1"/>
              </a:solidFill>
              <a:effectLst/>
              <a:latin typeface="+mn-lt"/>
              <a:ea typeface="+mn-ea"/>
              <a:cs typeface="+mn-cs"/>
            </a:endParaRPr>
          </a:p>
          <a:p>
            <a:endParaRPr lang="en-US" sz="1200" b="1" i="1"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Reform-Oriented Teaching</a:t>
            </a:r>
            <a:r>
              <a:rPr lang="en-US" sz="1200" b="1" i="1" kern="1200" baseline="0" dirty="0" smtClean="0">
                <a:solidFill>
                  <a:schemeClr val="tx1"/>
                </a:solidFill>
                <a:effectLst/>
                <a:latin typeface="+mn-lt"/>
                <a:ea typeface="+mn-ea"/>
                <a:cs typeface="+mn-cs"/>
              </a:rPr>
              <a:t> Beliefs Composite Items</a:t>
            </a:r>
            <a:endParaRPr lang="en-US" sz="1200" b="1" i="1" kern="1200" dirty="0" smtClean="0">
              <a:solidFill>
                <a:schemeClr val="tx1"/>
              </a:solidFill>
              <a:effectLst/>
              <a:latin typeface="+mn-lt"/>
              <a:ea typeface="+mn-ea"/>
              <a:cs typeface="+mn-cs"/>
            </a:endParaRPr>
          </a:p>
          <a:p>
            <a:pPr marL="457200" marR="0" lvl="2"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Q22d. Most class periods should provide opportunities for students to share their thinking and reasoning.</a:t>
            </a:r>
            <a:endParaRPr lang="en-US" sz="1200" b="1"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Q22f.Teachers should ask students to justify their solutions to a computational problem.</a:t>
            </a:r>
            <a:endParaRPr lang="en-US" sz="1200" b="1"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Q22g. Students learn best when instruction is connected to their everyday lives.</a:t>
            </a:r>
            <a:endParaRPr lang="en-US" sz="1200" b="1"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Q22h. Most class periods should provide opportunities for students to apply computer science ideas to real-world contexts.</a:t>
            </a:r>
            <a:endParaRPr lang="en-US" sz="1200" b="1"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Q22i. Students should learn computer science by doing computer science (for example: breaking problems into smaller parts, considering the needs of a user, creating computational artifacts).</a:t>
            </a:r>
            <a:endParaRPr lang="en-US" sz="1200" b="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Computer Science Teacher Questionnaire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Q22. Please provide your opinion about each of the following statements. [Select one on each row.]</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(Response Options:</a:t>
            </a:r>
            <a:r>
              <a:rPr lang="en-US" sz="1200" kern="1200" baseline="0" dirty="0" smtClean="0">
                <a:solidFill>
                  <a:schemeClr val="tx1"/>
                </a:solidFill>
                <a:effectLst/>
                <a:latin typeface="+mn-lt"/>
                <a:ea typeface="+mn-ea"/>
                <a:cs typeface="+mn-cs"/>
              </a:rPr>
              <a:t> [1] </a:t>
            </a:r>
            <a:r>
              <a:rPr lang="en-US" sz="1200" b="0" kern="1200" dirty="0" smtClean="0">
                <a:solidFill>
                  <a:schemeClr val="tx1"/>
                </a:solidFill>
                <a:effectLst/>
                <a:latin typeface="+mn-lt"/>
                <a:ea typeface="+mn-ea"/>
                <a:cs typeface="+mn-cs"/>
              </a:rPr>
              <a:t>Strongly Disagree, [2] Disagree, [3] No Opinion, [4] Agree, [5] Strongly Agree)</a:t>
            </a:r>
          </a:p>
          <a:p>
            <a:pPr marL="685800" lvl="1" indent="-228600">
              <a:buFont typeface="+mj-lt"/>
              <a:buAutoNum type="alphaLcPeriod"/>
            </a:pPr>
            <a:r>
              <a:rPr lang="en-US" sz="1200" b="0" kern="1200" dirty="0" smtClean="0">
                <a:solidFill>
                  <a:schemeClr val="tx1"/>
                </a:solidFill>
                <a:effectLst/>
                <a:latin typeface="+mn-lt"/>
                <a:ea typeface="+mn-ea"/>
                <a:cs typeface="+mn-cs"/>
              </a:rPr>
              <a:t>Students learn computer science best in classes with students of similar abilities.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It is better for computer science instruction to focus on ideas in depth, even if that means covering fewer topics.  </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At the beginning of instruction on a computer science idea, students should be provided with definitions for new vocabulary that will be used.</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Most class periods should provide opportunities for students to share their thinking and reasoning.</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Hands-on/manipulatives/programming activities should be used primarily to reinforce a computer science idea that the students have already learned.</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Teachers should ask students to justify their solutions to a computational problem.</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Students learn best when instruction is connected to their everyday lives.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Most class periods should provide opportunities for students to apply computer science ideas to real-world contexts.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Students should learn computer science by doing computer science (for example: breaking problems into smaller parts, considering the needs of a user, creating computational artifacts).</a:t>
            </a: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numbers in parentheses are standard errors.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Findings Highlighted in Technical Report</a:t>
            </a:r>
            <a:endParaRPr lang="en-US" sz="1200" kern="1200" dirty="0" smtClean="0">
              <a:solidFill>
                <a:schemeClr val="tx1"/>
              </a:solidFill>
              <a:effectLst/>
              <a:latin typeface="+mn-lt"/>
              <a:ea typeface="+mn-ea"/>
              <a:cs typeface="+mn-cs"/>
            </a:endParaRPr>
          </a:p>
          <a:p>
            <a:r>
              <a:rPr lang="en-US" dirty="0" smtClean="0"/>
              <a:t>“</a:t>
            </a:r>
            <a:r>
              <a:rPr lang="en-US" sz="1200" kern="1200" dirty="0" smtClean="0">
                <a:solidFill>
                  <a:schemeClr val="tx1"/>
                </a:solidFill>
                <a:effectLst/>
                <a:latin typeface="+mn-lt"/>
                <a:ea typeface="+mn-ea"/>
                <a:cs typeface="+mn-cs"/>
              </a:rPr>
              <a:t>As can be seen in Table 2.33, high school computer science teachers have relatively strong reform-oriented beliefs.  In addition, computer science teachers hold relatively strong traditional beliefs about instruction, even more so than their science and mathematics counterparts.”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E7F0A4-913F-4005-B289-12E54AFA3056}" type="slidenum">
              <a:rPr lang="en-US" smtClean="0"/>
              <a:t>30</a:t>
            </a:fld>
            <a:endParaRPr lang="en-US"/>
          </a:p>
        </p:txBody>
      </p:sp>
    </p:spTree>
    <p:extLst>
      <p:ext uri="{BB962C8B-B14F-4D97-AF65-F5344CB8AC3E}">
        <p14:creationId xmlns:p14="http://schemas.microsoft.com/office/powerpoint/2010/main" val="28165218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E7F0A4-913F-4005-B289-12E54AFA3056}" type="slidenum">
              <a:rPr lang="en-US" smtClean="0"/>
              <a:t>31</a:t>
            </a:fld>
            <a:endParaRPr lang="en-US"/>
          </a:p>
        </p:txBody>
      </p:sp>
    </p:spTree>
    <p:extLst>
      <p:ext uri="{BB962C8B-B14F-4D97-AF65-F5344CB8AC3E}">
        <p14:creationId xmlns:p14="http://schemas.microsoft.com/office/powerpoint/2010/main" val="29374600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32</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2.46, p. 36 in Technical Report</a:t>
            </a:r>
          </a:p>
          <a:p>
            <a:endParaRPr lang="en-US" dirty="0" smtClean="0"/>
          </a:p>
          <a:p>
            <a:r>
              <a:rPr lang="en-US" sz="1200" b="1" kern="1200" dirty="0" smtClean="0">
                <a:solidFill>
                  <a:schemeClr val="tx1"/>
                </a:solidFill>
                <a:effectLst/>
                <a:latin typeface="+mn-lt"/>
                <a:ea typeface="+mn-ea"/>
                <a:cs typeface="+mn-cs"/>
              </a:rPr>
              <a:t>This slide shows data from an individual item.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Computer Science Teacher Questionnaire</a:t>
            </a:r>
          </a:p>
          <a:p>
            <a:r>
              <a:rPr lang="en-US" sz="1200" kern="1200" dirty="0" smtClean="0">
                <a:solidFill>
                  <a:schemeClr val="tx1"/>
                </a:solidFill>
                <a:effectLst/>
                <a:latin typeface="+mn-lt"/>
                <a:ea typeface="+mn-ea"/>
                <a:cs typeface="+mn-cs"/>
              </a:rPr>
              <a:t>Q20. Within computer science, many teachers feel better prepared to teach some topics than others.  How prepared do you feel to teach each of the following topics </a:t>
            </a:r>
            <a:r>
              <a:rPr lang="en-US" sz="1200" b="0" kern="1200" dirty="0" smtClean="0">
                <a:solidFill>
                  <a:schemeClr val="tx1"/>
                </a:solidFill>
                <a:effectLst/>
                <a:latin typeface="+mn-lt"/>
                <a:ea typeface="+mn-ea"/>
                <a:cs typeface="+mn-cs"/>
              </a:rPr>
              <a:t>at the grade level(s) you teach, </a:t>
            </a:r>
            <a:r>
              <a:rPr lang="en-US" sz="1200" kern="1200" dirty="0" smtClean="0">
                <a:solidFill>
                  <a:schemeClr val="tx1"/>
                </a:solidFill>
                <a:effectLst/>
                <a:latin typeface="+mn-lt"/>
                <a:ea typeface="+mn-ea"/>
                <a:cs typeface="+mn-cs"/>
              </a:rPr>
              <a:t>whether or not they are currently included in your teaching responsibilities?  [Select one on each row.] (Response</a:t>
            </a:r>
            <a:r>
              <a:rPr lang="en-US" sz="1200" kern="1200" baseline="0" dirty="0" smtClean="0">
                <a:solidFill>
                  <a:schemeClr val="tx1"/>
                </a:solidFill>
                <a:effectLst/>
                <a:latin typeface="+mn-lt"/>
                <a:ea typeface="+mn-ea"/>
                <a:cs typeface="+mn-cs"/>
              </a:rPr>
              <a:t> Options: [1] </a:t>
            </a:r>
            <a:r>
              <a:rPr lang="en-US" sz="1200" b="0" kern="1200" dirty="0" smtClean="0">
                <a:solidFill>
                  <a:schemeClr val="tx1"/>
                </a:solidFill>
                <a:effectLst/>
                <a:latin typeface="+mn-lt"/>
                <a:ea typeface="+mn-ea"/>
                <a:cs typeface="+mn-cs"/>
              </a:rPr>
              <a:t>Not adequately prepared, [2]</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Somewhat prepared, [3] Fairly well prepared, [4] Very well prepared)</a:t>
            </a:r>
          </a:p>
          <a:p>
            <a:pPr marL="685800" lvl="1" indent="-228600">
              <a:buFont typeface="+mj-lt"/>
              <a:buAutoNum type="alphaLcPeriod"/>
            </a:pPr>
            <a:r>
              <a:rPr lang="en-US" sz="1200" b="0" kern="1200" dirty="0" smtClean="0">
                <a:solidFill>
                  <a:schemeClr val="tx1"/>
                </a:solidFill>
                <a:effectLst/>
                <a:latin typeface="+mn-lt"/>
                <a:ea typeface="+mn-ea"/>
                <a:cs typeface="+mn-cs"/>
              </a:rPr>
              <a:t>Computing systems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Networks and the Internet</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Data and analysis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Algorithms and programming</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Impacts of computing</a:t>
            </a: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numbers in parentheses are standard errors.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Findings Highlighted in Technical Report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“High school computer science teachers were also asked about their preparedness to teach each of a number of topics related to computing and programming.  As can be seen in Table 2.46, fewer than half consider themselves very well prepared in any of the topics, though they are more likely to feel well prepared to teach about algorithms and programming than about networks and the Internet (47 vs. 23 percent, respectively).”</a:t>
            </a:r>
            <a:endParaRPr lang="en-US" dirty="0"/>
          </a:p>
        </p:txBody>
      </p:sp>
      <p:sp>
        <p:nvSpPr>
          <p:cNvPr id="4" name="Slide Number Placeholder 3"/>
          <p:cNvSpPr>
            <a:spLocks noGrp="1"/>
          </p:cNvSpPr>
          <p:nvPr>
            <p:ph type="sldNum" sz="quarter" idx="10"/>
          </p:nvPr>
        </p:nvSpPr>
        <p:spPr/>
        <p:txBody>
          <a:bodyPr/>
          <a:lstStyle/>
          <a:p>
            <a:fld id="{25E7F0A4-913F-4005-B289-12E54AFA3056}" type="slidenum">
              <a:rPr lang="en-US" smtClean="0"/>
              <a:t>34</a:t>
            </a:fld>
            <a:endParaRPr lang="en-US"/>
          </a:p>
        </p:txBody>
      </p:sp>
    </p:spTree>
    <p:extLst>
      <p:ext uri="{BB962C8B-B14F-4D97-AF65-F5344CB8AC3E}">
        <p14:creationId xmlns:p14="http://schemas.microsoft.com/office/powerpoint/2010/main" val="9963514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35</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2.56, p. 40 in Technical Report</a:t>
            </a:r>
          </a:p>
          <a:p>
            <a:endParaRPr lang="en-US" dirty="0" smtClean="0"/>
          </a:p>
          <a:p>
            <a:r>
              <a:rPr lang="en-US" b="1" dirty="0"/>
              <a:t>This slide shows data from an individual item. </a:t>
            </a:r>
          </a:p>
          <a:p>
            <a:endParaRPr lang="en-US" dirty="0"/>
          </a:p>
          <a:p>
            <a:r>
              <a:rPr lang="en-US" dirty="0" smtClean="0"/>
              <a:t>Computer Science</a:t>
            </a:r>
            <a:r>
              <a:rPr lang="en-US" baseline="0" dirty="0" smtClean="0"/>
              <a:t> </a:t>
            </a:r>
            <a:r>
              <a:rPr lang="en-US" dirty="0" smtClean="0"/>
              <a:t>Teacher </a:t>
            </a:r>
            <a:r>
              <a:rPr lang="en-US" dirty="0"/>
              <a:t>Questionnaire</a:t>
            </a:r>
          </a:p>
          <a:p>
            <a:r>
              <a:rPr lang="en-US" dirty="0" smtClean="0"/>
              <a:t>Q21. </a:t>
            </a:r>
            <a:r>
              <a:rPr lang="en-US" dirty="0"/>
              <a:t>How well prepared do you feel to do each of the following in your </a:t>
            </a:r>
            <a:r>
              <a:rPr lang="en-US" dirty="0" smtClean="0"/>
              <a:t> computer science </a:t>
            </a:r>
            <a:r>
              <a:rPr lang="en-US" dirty="0"/>
              <a:t>instruction</a:t>
            </a:r>
            <a:r>
              <a:rPr lang="en-US" dirty="0" smtClean="0"/>
              <a:t>? [Select</a:t>
            </a:r>
            <a:r>
              <a:rPr lang="en-US" baseline="0" dirty="0" smtClean="0"/>
              <a:t> one on each row.]</a:t>
            </a:r>
            <a:r>
              <a:rPr lang="en-US" dirty="0" smtClean="0"/>
              <a:t> </a:t>
            </a:r>
            <a:r>
              <a:rPr lang="en-US" dirty="0"/>
              <a:t>(Response Options: [1] Not adequately prepared, [2] Somewhat prepared, [3] Fairly well prepared, [4] Very well prepared)</a:t>
            </a:r>
          </a:p>
          <a:p>
            <a:pPr marL="685800" lvl="1" indent="-228600">
              <a:buFont typeface="+mj-lt"/>
              <a:buAutoNum type="alphaLcPeriod"/>
            </a:pPr>
            <a:r>
              <a:rPr lang="en-US" sz="1200" b="0" kern="1200" dirty="0" smtClean="0">
                <a:solidFill>
                  <a:schemeClr val="tx1"/>
                </a:solidFill>
                <a:effectLst/>
                <a:latin typeface="+mn-lt"/>
                <a:ea typeface="+mn-ea"/>
                <a:cs typeface="+mn-cs"/>
              </a:rPr>
              <a:t>Develop students’ conceptual understanding of the computer science ideas you teach</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Develop students’ abilities to do computer science (for example: breaking problems into smaller parts, considering the needs of a user, creating computational artifacts)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Develop students’ awareness of STEM careers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Provide computer science instruction that is based on students’ ideas (whether completely correct or not) about the topics you teach</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Use formative assessment to monitor student learning </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Differentiate computer science instruction to meet the needs of diverse learners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Incorporate students’ cultural backgrounds into computer science instruction</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Encourage students’ interest in computer science</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Encourage participation of all students in computer science </a:t>
            </a:r>
            <a:endParaRPr lang="en-US" sz="1200" b="1" kern="1200" dirty="0" smtClean="0">
              <a:solidFill>
                <a:schemeClr val="tx1"/>
              </a:solidFill>
              <a:effectLst/>
              <a:latin typeface="+mn-lt"/>
              <a:ea typeface="+mn-ea"/>
              <a:cs typeface="+mn-cs"/>
            </a:endParaRPr>
          </a:p>
          <a:p>
            <a:endParaRPr lang="en-US" dirty="0" smtClean="0"/>
          </a:p>
          <a:p>
            <a:r>
              <a:rPr lang="en-US" dirty="0" smtClean="0"/>
              <a:t>The </a:t>
            </a:r>
            <a:r>
              <a:rPr lang="en-US" dirty="0"/>
              <a:t>numbers in parentheses are standard errors.</a:t>
            </a:r>
          </a:p>
          <a:p>
            <a:endParaRPr lang="en-US" dirty="0"/>
          </a:p>
          <a:p>
            <a:r>
              <a:rPr lang="en-US" b="1" dirty="0"/>
              <a:t>Findings Highlighted in Technical Report</a:t>
            </a:r>
            <a:endParaRPr lang="en-US" dirty="0"/>
          </a:p>
          <a:p>
            <a:r>
              <a:rPr lang="en-US" dirty="0" smtClean="0"/>
              <a:t>“</a:t>
            </a:r>
            <a:r>
              <a:rPr lang="en-US" sz="1200" kern="1200" dirty="0" smtClean="0">
                <a:solidFill>
                  <a:schemeClr val="tx1"/>
                </a:solidFill>
                <a:effectLst/>
                <a:latin typeface="+mn-lt"/>
                <a:ea typeface="+mn-ea"/>
                <a:cs typeface="+mn-cs"/>
              </a:rPr>
              <a:t>In high school computer science, roughly half of teachers feel very well prepared to encourage students’ interest in computer science, develop students’ ability to do computer science, and encourage participation of all students in computer science (see Table 2.56).  Fewer than one-quarter feel very well prepared to differentiate computer science instruction to meet the needs of diverse learners or to incorporate students’ cultural backgrounds into computer science instruction.”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36</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37</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computer science portion of Table 2.4,</a:t>
            </a:r>
            <a:r>
              <a:rPr lang="en-US" baseline="0" dirty="0" smtClean="0"/>
              <a:t> p. 12 in Technical Report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This slide shows data from an individual</a:t>
            </a:r>
            <a:r>
              <a:rPr lang="en-US" b="1" baseline="0" dirty="0" smtClean="0"/>
              <a:t> item. </a:t>
            </a:r>
          </a:p>
          <a:p>
            <a:endParaRPr lang="en-US" dirty="0" smtClean="0"/>
          </a:p>
          <a:p>
            <a:r>
              <a:rPr lang="en-US" dirty="0" smtClean="0"/>
              <a:t>Computer Science Teacher Questionnaire</a:t>
            </a:r>
          </a:p>
          <a:p>
            <a:r>
              <a:rPr lang="en-US" dirty="0" smtClean="0"/>
              <a:t>Q1. How many years have you taught prior to this school year: </a:t>
            </a:r>
            <a:endParaRPr lang="en-US" baseline="0" dirty="0" smtClean="0"/>
          </a:p>
          <a:p>
            <a:pPr marL="685800" lvl="1" indent="-228600">
              <a:buFont typeface="+mj-lt"/>
              <a:buAutoNum type="alphaLcPeriod"/>
            </a:pPr>
            <a:r>
              <a:rPr lang="en-US" b="0" strike="sngStrike" baseline="0" dirty="0" smtClean="0"/>
              <a:t>any subject at the K</a:t>
            </a:r>
            <a:r>
              <a:rPr lang="en-US" strike="sngStrike" dirty="0" smtClean="0"/>
              <a:t>–</a:t>
            </a:r>
            <a:r>
              <a:rPr lang="en-US" b="0" strike="sngStrike" baseline="0" dirty="0" smtClean="0"/>
              <a:t>12 level? _____ </a:t>
            </a:r>
          </a:p>
          <a:p>
            <a:pPr marL="685800" lvl="1" indent="-228600">
              <a:buFont typeface="+mj-lt"/>
              <a:buAutoNum type="alphaLcPeriod"/>
            </a:pPr>
            <a:r>
              <a:rPr lang="en-US" b="0" baseline="0" dirty="0" smtClean="0"/>
              <a:t>computer science at the K</a:t>
            </a:r>
            <a:r>
              <a:rPr lang="en-US" dirty="0" smtClean="0"/>
              <a:t>–</a:t>
            </a:r>
            <a:r>
              <a:rPr lang="en-US" b="0" baseline="0" dirty="0" smtClean="0"/>
              <a:t>12 level? _____ </a:t>
            </a:r>
          </a:p>
          <a:p>
            <a:pPr marL="685800" lvl="1" indent="-228600">
              <a:buFont typeface="+mj-lt"/>
              <a:buAutoNum type="alphaLcPeriod"/>
            </a:pPr>
            <a:r>
              <a:rPr lang="en-US" b="0" strike="sngStrike" baseline="0" dirty="0" smtClean="0"/>
              <a:t>at this school, any subject? _____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numbers in parentheses</a:t>
            </a:r>
            <a:r>
              <a:rPr lang="en-US" baseline="0" dirty="0" smtClean="0"/>
              <a:t> are standard errors.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Chapters 2–7 in the technical report provide data on several key indicators, disaggregated by one or more equity factors: the prior achievement level of students in the class, the percentage of students from</a:t>
            </a:r>
            <a:r>
              <a:rPr lang="en-US" sz="1200" kern="1200" baseline="0" dirty="0" smtClean="0">
                <a:solidFill>
                  <a:schemeClr val="tx1"/>
                </a:solidFill>
                <a:effectLst/>
                <a:latin typeface="+mn-lt"/>
                <a:ea typeface="+mn-ea"/>
                <a:cs typeface="+mn-cs"/>
              </a:rPr>
              <a:t> race/ethnicity groups historically underrepresented in STEM </a:t>
            </a:r>
            <a:r>
              <a:rPr lang="en-US" sz="1200" kern="1200" dirty="0" smtClean="0">
                <a:solidFill>
                  <a:schemeClr val="tx1"/>
                </a:solidFill>
                <a:effectLst/>
                <a:latin typeface="+mn-lt"/>
                <a:ea typeface="+mn-ea"/>
                <a:cs typeface="+mn-cs"/>
              </a:rPr>
              <a:t>in the class, the percentage of students in the school eligible for free/reduced-price lunch (FRL), school size, community type, and region.  For FRL, each school was classified into one of four categories (defined as quartiles) based on the proportion of students eligible for FRL.  Similarly, each randomly selected class was classified into one of the four categories based on the proportion of students from</a:t>
            </a:r>
            <a:r>
              <a:rPr lang="en-US" sz="1200" kern="1200" baseline="0" dirty="0" smtClean="0">
                <a:solidFill>
                  <a:schemeClr val="tx1"/>
                </a:solidFill>
                <a:effectLst/>
                <a:latin typeface="+mn-lt"/>
                <a:ea typeface="+mn-ea"/>
                <a:cs typeface="+mn-cs"/>
              </a:rPr>
              <a:t> race/ethnicity groups historically underrepresented in STEM </a:t>
            </a:r>
            <a:r>
              <a:rPr lang="en-US" sz="1200" kern="1200" dirty="0" smtClean="0">
                <a:solidFill>
                  <a:schemeClr val="tx1"/>
                </a:solidFill>
                <a:effectLst/>
                <a:latin typeface="+mn-lt"/>
                <a:ea typeface="+mn-ea"/>
                <a:cs typeface="+mn-cs"/>
              </a:rPr>
              <a:t>in the class.</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smtClean="0"/>
              <a:t>Findings</a:t>
            </a:r>
            <a:r>
              <a:rPr lang="en-US" sz="1200" b="1" i="0" baseline="0" dirty="0" smtClean="0"/>
              <a:t> Highlighted in Technical Report</a:t>
            </a:r>
            <a:endParaRPr lang="en-US" dirty="0" smtClean="0"/>
          </a:p>
          <a:p>
            <a:r>
              <a:rPr lang="en-US" sz="1200" kern="1200" dirty="0" smtClean="0">
                <a:solidFill>
                  <a:schemeClr val="tx1"/>
                </a:solidFill>
                <a:effectLst/>
                <a:latin typeface="+mn-lt"/>
                <a:ea typeface="+mn-ea"/>
                <a:cs typeface="+mn-cs"/>
              </a:rPr>
              <a:t>“Analyses were conducted to examine how teachers are distributed among schools—for example, whether teachers with the least experience are concentrated in high-poverty schools (i.e., schools with high proportions of students eligible for free/‌reduced-price lunch).  As can be seen in Table 2.4, science classes in high-poverty schools are more likely than those in low-poverty schools to be taught by teachers with five or fewer years of experience. In addition, a majority of computer science classes in high-poverty schools are taught by those with only 0–2 years of experience teaching the subject.” </a:t>
            </a:r>
            <a:endParaRPr lang="en-US" dirty="0" smtClean="0"/>
          </a:p>
          <a:p>
            <a:endParaRPr lang="en-US" dirty="0"/>
          </a:p>
        </p:txBody>
      </p:sp>
      <p:sp>
        <p:nvSpPr>
          <p:cNvPr id="4" name="Slide Number Placeholder 3"/>
          <p:cNvSpPr>
            <a:spLocks noGrp="1"/>
          </p:cNvSpPr>
          <p:nvPr>
            <p:ph type="sldNum" sz="quarter" idx="10"/>
          </p:nvPr>
        </p:nvSpPr>
        <p:spPr/>
        <p:txBody>
          <a:bodyPr/>
          <a:lstStyle/>
          <a:p>
            <a:fld id="{124F211C-9545-4590-8E39-488FAFFAA5A0}" type="slidenum">
              <a:rPr lang="en-US" smtClean="0"/>
              <a:t>8</a:t>
            </a:fld>
            <a:endParaRPr lang="en-US"/>
          </a:p>
        </p:txBody>
      </p:sp>
    </p:spTree>
    <p:extLst>
      <p:ext uri="{BB962C8B-B14F-4D97-AF65-F5344CB8AC3E}">
        <p14:creationId xmlns:p14="http://schemas.microsoft.com/office/powerpoint/2010/main" val="34226555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38</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2.58, p. 41 in Technical Report</a:t>
            </a:r>
          </a:p>
          <a:p>
            <a:endParaRPr lang="en-US" dirty="0" smtClean="0"/>
          </a:p>
          <a:p>
            <a:r>
              <a:rPr lang="en-US" b="1" dirty="0"/>
              <a:t>This slide shows data from an individual item. </a:t>
            </a:r>
          </a:p>
          <a:p>
            <a:endParaRPr lang="en-US" dirty="0"/>
          </a:p>
          <a:p>
            <a:r>
              <a:rPr lang="en-US" dirty="0" smtClean="0"/>
              <a:t>Computer Science </a:t>
            </a:r>
            <a:r>
              <a:rPr lang="en-US" dirty="0"/>
              <a:t>Teacher Questionnaire</a:t>
            </a:r>
          </a:p>
          <a:p>
            <a:r>
              <a:rPr lang="en-US" dirty="0" smtClean="0"/>
              <a:t>Q49. </a:t>
            </a:r>
            <a:r>
              <a:rPr lang="en-US" dirty="0"/>
              <a:t>How well prepared did you feel to do each of the following as part of your instruction on this particular unit</a:t>
            </a:r>
            <a:r>
              <a:rPr lang="en-US" dirty="0" smtClean="0"/>
              <a:t>? [Select</a:t>
            </a:r>
            <a:r>
              <a:rPr lang="en-US" baseline="0" dirty="0" smtClean="0"/>
              <a:t> one on each row.]</a:t>
            </a:r>
            <a:r>
              <a:rPr lang="en-US" dirty="0" smtClean="0"/>
              <a:t> </a:t>
            </a:r>
            <a:r>
              <a:rPr lang="en-US" dirty="0"/>
              <a:t>(Response Options: [1] Not adequately prepared, [2] Somewhat prepared, [3] Fairly well prepared, [4] Very well prepared)</a:t>
            </a:r>
          </a:p>
          <a:p>
            <a:pPr marL="685800" lvl="1" indent="-228600">
              <a:buFont typeface="+mj-lt"/>
              <a:buAutoNum type="alphaLcPeriod"/>
            </a:pPr>
            <a:r>
              <a:rPr lang="en-US" sz="1200" b="0" kern="1200" dirty="0" smtClean="0">
                <a:solidFill>
                  <a:schemeClr val="tx1"/>
                </a:solidFill>
                <a:effectLst/>
                <a:latin typeface="+mn-lt"/>
                <a:ea typeface="+mn-ea"/>
                <a:cs typeface="+mn-cs"/>
              </a:rPr>
              <a:t>Anticipate difficulties that students may have with particular computer science ideas and procedures in this unit</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Find out what students thought or already knew about the key computer science ideas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Implement the instructional materials (for example: textbook, online course) to be used during this unit</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Monitor student understanding during this unit</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Assess student understanding at the conclusion of this unit</a:t>
            </a:r>
            <a:endParaRPr lang="en-US" sz="1200" b="1" kern="1200" dirty="0" smtClean="0">
              <a:solidFill>
                <a:schemeClr val="tx1"/>
              </a:solidFill>
              <a:effectLst/>
              <a:latin typeface="+mn-lt"/>
              <a:ea typeface="+mn-ea"/>
              <a:cs typeface="+mn-cs"/>
            </a:endParaRPr>
          </a:p>
          <a:p>
            <a:endParaRPr lang="en-US" dirty="0"/>
          </a:p>
          <a:p>
            <a:r>
              <a:rPr lang="en-US" dirty="0"/>
              <a:t>The numbers in parentheses are standard errors.</a:t>
            </a:r>
          </a:p>
          <a:p>
            <a:endParaRPr lang="en-US" dirty="0"/>
          </a:p>
          <a:p>
            <a:r>
              <a:rPr lang="en-US" b="1" dirty="0"/>
              <a:t>Findings Highlighted in Technical Report</a:t>
            </a:r>
            <a:endParaRPr lang="en-US" dirty="0"/>
          </a:p>
          <a:p>
            <a:r>
              <a:rPr lang="en-US" dirty="0" smtClean="0"/>
              <a:t>“</a:t>
            </a:r>
            <a:r>
              <a:rPr lang="en-US" sz="1200" kern="1200" dirty="0" smtClean="0">
                <a:solidFill>
                  <a:schemeClr val="tx1"/>
                </a:solidFill>
                <a:effectLst/>
                <a:latin typeface="+mn-lt"/>
                <a:ea typeface="+mn-ea"/>
                <a:cs typeface="+mn-cs"/>
              </a:rPr>
              <a:t>High school computer science teachers were also asked about their preparedness for unit-related tasks.  As can be seen in Table 2.58, computer science teachers tend to feel less well prepared for (1) finding out what students thought or already knew about the key ideas to be addressed in the unit and (2) anticipating what difficulties students may have in the unit than they do for monitoring understanding during or assessing understanding at the end of the unit.”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39</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40</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2.47, p. 37 in Technical Report</a:t>
            </a:r>
          </a:p>
          <a:p>
            <a:endParaRPr lang="en-US" dirty="0" smtClean="0"/>
          </a:p>
          <a:p>
            <a:r>
              <a:rPr lang="en-US" sz="1200" b="1" kern="1200" dirty="0" smtClean="0">
                <a:solidFill>
                  <a:schemeClr val="tx1"/>
                </a:solidFill>
                <a:effectLst/>
                <a:latin typeface="+mn-lt"/>
                <a:ea typeface="+mn-ea"/>
                <a:cs typeface="+mn-cs"/>
              </a:rPr>
              <a:t>This slide shows data from composites.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Sets of related questionnaire items were combined to create several composite variables related to key constructs.  Composite variables, which are more reliable than individual survey items, were computed to have a minimum possible value of 0 and a maximum possible value of 100.  Higher composite scores indicate more of the construct being measure by the composite.  Each composite is calculated by summing the responses to the items associated with that composite and then dividing by the total points possible. In order for the composites to be on a 100-point scale, the lowest response option on each scale was set to 0 and the others were adjusted accordingly; so for example, an item with a scale ranging from 1 to 4 was re-coded to have a scale of 0 to 3. By doing this, someone who marks the lowest point on every item in a composite receives a composite score of 0 rather than some positive number. It also assures that 50 is the true mid-point. The denominator for each composite is determined by computing the maximum possible sum of responses for a series of items and dividing by 100; e.g., a 9-item composite where each item is on a scale of 0–3 would have a denominator of 0.27. Composites values were not computed for participants who respond to fewer than two-thirds of the items that form the composite.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Perceptions</a:t>
            </a:r>
            <a:r>
              <a:rPr lang="en-US" sz="1200" b="1" i="1" kern="1200" baseline="0" dirty="0" smtClean="0">
                <a:solidFill>
                  <a:schemeClr val="tx1"/>
                </a:solidFill>
                <a:effectLst/>
                <a:latin typeface="+mn-lt"/>
                <a:ea typeface="+mn-ea"/>
                <a:cs typeface="+mn-cs"/>
              </a:rPr>
              <a:t> of Content Preparedness: Computer Science</a:t>
            </a:r>
            <a:endParaRPr lang="en-US" sz="1200" b="1" i="1"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Q20a. Computing systems</a:t>
            </a:r>
            <a:endParaRPr lang="en-US" sz="1200" b="1"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Q20b. Networks and the Internet</a:t>
            </a:r>
            <a:endParaRPr lang="en-US" sz="1200" b="1"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Q20c. Data and analysis</a:t>
            </a:r>
            <a:endParaRPr lang="en-US" sz="1200" b="1"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Q20d. Algorithms and programming</a:t>
            </a:r>
            <a:endParaRPr lang="en-US" sz="1200" b="1"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Q20e. Impacts of computing</a:t>
            </a:r>
            <a:endParaRPr lang="en-US" sz="1200" b="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Computer Science Teacher Questionnaire</a:t>
            </a:r>
          </a:p>
          <a:p>
            <a:r>
              <a:rPr lang="en-US" sz="1200" kern="1200" dirty="0" smtClean="0">
                <a:solidFill>
                  <a:schemeClr val="tx1"/>
                </a:solidFill>
                <a:effectLst/>
                <a:latin typeface="+mn-lt"/>
                <a:ea typeface="+mn-ea"/>
                <a:cs typeface="+mn-cs"/>
              </a:rPr>
              <a:t>Q20. Within computer science, many teachers feel better prepared to teach some topics than others.  How prepared do you feel to teach each of the following topics </a:t>
            </a:r>
            <a:r>
              <a:rPr lang="en-US" sz="1200" b="0" kern="1200" dirty="0" smtClean="0">
                <a:solidFill>
                  <a:schemeClr val="tx1"/>
                </a:solidFill>
                <a:effectLst/>
                <a:latin typeface="+mn-lt"/>
                <a:ea typeface="+mn-ea"/>
                <a:cs typeface="+mn-cs"/>
              </a:rPr>
              <a:t>at the grade level(s) you teach, </a:t>
            </a:r>
            <a:r>
              <a:rPr lang="en-US" sz="1200" kern="1200" dirty="0" smtClean="0">
                <a:solidFill>
                  <a:schemeClr val="tx1"/>
                </a:solidFill>
                <a:effectLst/>
                <a:latin typeface="+mn-lt"/>
                <a:ea typeface="+mn-ea"/>
                <a:cs typeface="+mn-cs"/>
              </a:rPr>
              <a:t>whether or not they are currently included in your teaching responsibilities?  [Select one on each row.] (Response</a:t>
            </a:r>
            <a:r>
              <a:rPr lang="en-US" sz="1200" kern="1200" baseline="0" dirty="0" smtClean="0">
                <a:solidFill>
                  <a:schemeClr val="tx1"/>
                </a:solidFill>
                <a:effectLst/>
                <a:latin typeface="+mn-lt"/>
                <a:ea typeface="+mn-ea"/>
                <a:cs typeface="+mn-cs"/>
              </a:rPr>
              <a:t> Options: [1] </a:t>
            </a:r>
            <a:r>
              <a:rPr lang="en-US" sz="1200" b="0" kern="1200" dirty="0" smtClean="0">
                <a:solidFill>
                  <a:schemeClr val="tx1"/>
                </a:solidFill>
                <a:effectLst/>
                <a:latin typeface="+mn-lt"/>
                <a:ea typeface="+mn-ea"/>
                <a:cs typeface="+mn-cs"/>
              </a:rPr>
              <a:t>Not adequately prepared, [2]</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Somewhat prepared, [3] Fairly well prepared, [4] Very well prepared)</a:t>
            </a:r>
          </a:p>
          <a:p>
            <a:pPr marL="685800" lvl="1" indent="-228600">
              <a:buFont typeface="+mj-lt"/>
              <a:buAutoNum type="alphaLcPeriod"/>
            </a:pPr>
            <a:r>
              <a:rPr lang="en-US" sz="1200" b="0" kern="1200" dirty="0" smtClean="0">
                <a:solidFill>
                  <a:schemeClr val="tx1"/>
                </a:solidFill>
                <a:effectLst/>
                <a:latin typeface="+mn-lt"/>
                <a:ea typeface="+mn-ea"/>
                <a:cs typeface="+mn-cs"/>
              </a:rPr>
              <a:t>Computing systems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Networks and the Internet</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Data and analysis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Algorithms and programming</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Impacts of computing</a:t>
            </a:r>
            <a:endParaRPr lang="en-US" sz="1200" b="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numbers in parentheses are standard errors.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Findings Highlighted in Technical Report</a:t>
            </a:r>
          </a:p>
          <a:p>
            <a:r>
              <a:rPr lang="en-US" sz="1200" kern="1200" dirty="0" smtClean="0">
                <a:solidFill>
                  <a:schemeClr val="tx1"/>
                </a:solidFill>
                <a:effectLst/>
                <a:latin typeface="+mn-lt"/>
                <a:ea typeface="+mn-ea"/>
                <a:cs typeface="+mn-cs"/>
              </a:rPr>
              <a:t>“These items were combined into a composite variable measuring high school computer science teachers’ perceptions of content preparedness (see Table 2.47).  Compared to high school science and mathematics teachers, high school computer science teachers perceive themselves to be far less prepared to teach their respective content. “</a:t>
            </a:r>
          </a:p>
          <a:p>
            <a:endParaRPr lang="en-US" sz="1200" kern="1200" dirty="0" smtClean="0">
              <a:solidFill>
                <a:schemeClr val="tx1"/>
              </a:solidFill>
              <a:effectLst/>
              <a:latin typeface="+mn-lt"/>
              <a:ea typeface="+mn-ea"/>
              <a:cs typeface="+mn-cs"/>
            </a:endParaRPr>
          </a:p>
          <a:p>
            <a:endParaRPr lang="en-US" dirty="0" smtClean="0"/>
          </a:p>
          <a:p>
            <a:r>
              <a:rPr lang="en-US" dirty="0" smtClean="0"/>
              <a:t>Table 2.57, p. 41 in Technical Report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Perceptions</a:t>
            </a:r>
            <a:r>
              <a:rPr lang="en-US" sz="1200" b="1" i="1" kern="1200" baseline="0" dirty="0" smtClean="0">
                <a:solidFill>
                  <a:schemeClr val="tx1"/>
                </a:solidFill>
                <a:effectLst/>
                <a:latin typeface="+mn-lt"/>
                <a:ea typeface="+mn-ea"/>
                <a:cs typeface="+mn-cs"/>
              </a:rPr>
              <a:t> of Pedagogical Preparedness </a:t>
            </a:r>
            <a:r>
              <a:rPr lang="en-US" sz="1200" b="1" i="1" kern="1200" dirty="0" smtClean="0">
                <a:solidFill>
                  <a:schemeClr val="tx1"/>
                </a:solidFill>
                <a:effectLst/>
                <a:latin typeface="+mn-lt"/>
                <a:ea typeface="+mn-ea"/>
                <a:cs typeface="+mn-cs"/>
              </a:rPr>
              <a:t>Composite Items</a:t>
            </a:r>
          </a:p>
          <a:p>
            <a:pPr marL="457200" lvl="1" indent="0">
              <a:buFont typeface="+mj-lt"/>
              <a:buNone/>
            </a:pPr>
            <a:r>
              <a:rPr lang="en-US" sz="1200" b="0" kern="1200" dirty="0" smtClean="0">
                <a:solidFill>
                  <a:schemeClr val="tx1"/>
                </a:solidFill>
                <a:effectLst/>
                <a:latin typeface="+mn-lt"/>
                <a:ea typeface="+mn-ea"/>
                <a:cs typeface="+mn-cs"/>
              </a:rPr>
              <a:t>Q21a. Develop students’ conceptual understanding of the computer science ideas you teach</a:t>
            </a:r>
            <a:endParaRPr lang="en-US" sz="1200" b="1"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Q21b.</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Develop students’ abilities to do computer science (for example: breaking problems into smaller parts, considering the needs of a user, creating computational artifacts)</a:t>
            </a:r>
            <a:endParaRPr lang="en-US" sz="1200" b="1"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Q21c. Develop students’ awareness of STEM careers</a:t>
            </a:r>
            <a:endParaRPr lang="en-US" sz="1200" b="1"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Q21d.</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Provide computer science instruction that is based on students’ ideas (whether completely correct or not) about the topics you teach</a:t>
            </a:r>
            <a:endParaRPr lang="en-US" sz="1200" b="1"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Q21e. Use formative assessment to monitor student learning </a:t>
            </a:r>
            <a:endParaRPr lang="en-US" sz="1200" b="1"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Q21f. Differentiate computer science instruction to meet the needs of diverse learners</a:t>
            </a:r>
            <a:endParaRPr lang="en-US" sz="1200" b="1"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Q21g. Incorporate students’ cultural backgrounds into computer science instruction</a:t>
            </a:r>
            <a:endParaRPr lang="en-US" sz="1200" b="1"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Q21h. Encourage students’ interest in computer science</a:t>
            </a:r>
            <a:endParaRPr lang="en-US" sz="1200" b="1"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Q21i. Encourage participation of all students in computer science </a:t>
            </a: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kern="1200" dirty="0" smtClean="0">
              <a:solidFill>
                <a:schemeClr val="tx1"/>
              </a:solidFill>
              <a:effectLst/>
              <a:latin typeface="+mn-lt"/>
              <a:ea typeface="+mn-ea"/>
              <a:cs typeface="+mn-cs"/>
            </a:endParaRPr>
          </a:p>
          <a:p>
            <a:r>
              <a:rPr lang="en-US" dirty="0" smtClean="0"/>
              <a:t>Computer Science</a:t>
            </a:r>
            <a:r>
              <a:rPr lang="en-US" baseline="0" dirty="0" smtClean="0"/>
              <a:t> </a:t>
            </a:r>
            <a:r>
              <a:rPr lang="en-US" dirty="0" smtClean="0"/>
              <a:t>Teacher Questionnaire</a:t>
            </a:r>
          </a:p>
          <a:p>
            <a:r>
              <a:rPr lang="en-US" dirty="0" smtClean="0"/>
              <a:t>Q21. How well prepared do you feel to do each of the following in your  computer science instruction? [Select</a:t>
            </a:r>
            <a:r>
              <a:rPr lang="en-US" baseline="0" dirty="0" smtClean="0"/>
              <a:t> one on each row.]</a:t>
            </a:r>
            <a:r>
              <a:rPr lang="en-US" dirty="0" smtClean="0"/>
              <a:t> (Response Options: [1] Not adequately prepared, [2] Somewhat prepared, [3] Fairly well prepared, [4] Very well prepared)</a:t>
            </a:r>
          </a:p>
          <a:p>
            <a:pPr marL="685800" lvl="1" indent="-228600">
              <a:buFont typeface="+mj-lt"/>
              <a:buAutoNum type="alphaLcPeriod"/>
            </a:pPr>
            <a:r>
              <a:rPr lang="en-US" sz="1200" b="0" kern="1200" dirty="0" smtClean="0">
                <a:solidFill>
                  <a:schemeClr val="tx1"/>
                </a:solidFill>
                <a:effectLst/>
                <a:latin typeface="+mn-lt"/>
                <a:ea typeface="+mn-ea"/>
                <a:cs typeface="+mn-cs"/>
              </a:rPr>
              <a:t>Develop students’ conceptual understanding of the computer science ideas you teach</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Develop students’ abilities to do computer science (for example: breaking problems into smaller parts, considering the needs of a user, creating computational artifacts)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Develop students’ awareness of STEM careers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Provide computer science instruction that is based on students’ ideas (whether completely correct or not) about the topics you teach</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Use formative assessment to monitor student learning </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Differentiate computer science instruction to meet the needs of diverse learners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Incorporate students’ cultural backgrounds into computer science instruction</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Encourage students’ interest in computer science</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Encourage participation of all students in computer science </a:t>
            </a:r>
            <a:endParaRPr lang="en-US" sz="1200" b="1" kern="1200" dirty="0" smtClean="0">
              <a:solidFill>
                <a:schemeClr val="tx1"/>
              </a:solidFill>
              <a:effectLst/>
              <a:latin typeface="+mn-lt"/>
              <a:ea typeface="+mn-ea"/>
              <a:cs typeface="+mn-cs"/>
            </a:endParaRPr>
          </a:p>
          <a:p>
            <a:endParaRPr lang="en-US" dirty="0" smtClean="0"/>
          </a:p>
          <a:p>
            <a:r>
              <a:rPr lang="en-US" dirty="0" smtClean="0"/>
              <a:t>The numbers in parentheses are standard errors.</a:t>
            </a:r>
          </a:p>
          <a:p>
            <a:endParaRPr lang="en-US" dirty="0" smtClean="0"/>
          </a:p>
          <a:p>
            <a:r>
              <a:rPr lang="en-US" b="1" dirty="0" smtClean="0"/>
              <a:t>Findings Highlighted in Technical Report</a:t>
            </a:r>
            <a:endParaRPr lang="en-US" dirty="0" smtClean="0"/>
          </a:p>
          <a:p>
            <a:r>
              <a:rPr lang="en-US" sz="1200" kern="1200" dirty="0" smtClean="0">
                <a:solidFill>
                  <a:schemeClr val="tx1"/>
                </a:solidFill>
                <a:effectLst/>
                <a:latin typeface="+mn-lt"/>
                <a:ea typeface="+mn-ea"/>
                <a:cs typeface="+mn-cs"/>
              </a:rPr>
              <a:t>“Table 2.57 shows the mean composite score for high school computer science teachers’ perceptions of pedagogical preparedness.  The mean score of 68 is quite similar to the mean score for high school science and mathematics teachers.”</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dirty="0" smtClean="0"/>
              <a:t>Table 2.59, p. 41 in Technical Report</a:t>
            </a:r>
          </a:p>
          <a:p>
            <a:endParaRPr lang="en-US" dirty="0" smtClean="0"/>
          </a:p>
          <a:p>
            <a:r>
              <a:rPr lang="en-US" sz="1200" b="1" kern="1200" dirty="0" smtClean="0">
                <a:solidFill>
                  <a:schemeClr val="tx1"/>
                </a:solidFill>
                <a:effectLst/>
                <a:latin typeface="+mn-lt"/>
                <a:ea typeface="+mn-ea"/>
                <a:cs typeface="+mn-cs"/>
              </a:rPr>
              <a:t>This slide shows data from composites.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Perceptions</a:t>
            </a:r>
            <a:r>
              <a:rPr lang="en-US" sz="1200" b="1" i="1" kern="1200" baseline="0" dirty="0" smtClean="0">
                <a:solidFill>
                  <a:schemeClr val="tx1"/>
                </a:solidFill>
                <a:effectLst/>
                <a:latin typeface="+mn-lt"/>
                <a:ea typeface="+mn-ea"/>
                <a:cs typeface="+mn-cs"/>
              </a:rPr>
              <a:t> of Preparedness to Implement Instruction in Particular Unit </a:t>
            </a:r>
            <a:r>
              <a:rPr lang="en-US" sz="1200" b="1" i="1" kern="1200" dirty="0" smtClean="0">
                <a:solidFill>
                  <a:schemeClr val="tx1"/>
                </a:solidFill>
                <a:effectLst/>
                <a:latin typeface="+mn-lt"/>
                <a:ea typeface="+mn-ea"/>
                <a:cs typeface="+mn-cs"/>
              </a:rPr>
              <a:t>Composite Items</a:t>
            </a:r>
          </a:p>
          <a:p>
            <a:pPr marL="457200" lvl="1" indent="0">
              <a:buFont typeface="+mj-lt"/>
              <a:buNone/>
            </a:pPr>
            <a:r>
              <a:rPr lang="en-US" sz="1200" b="0" kern="1200" dirty="0" smtClean="0">
                <a:solidFill>
                  <a:schemeClr val="tx1"/>
                </a:solidFill>
                <a:effectLst/>
                <a:latin typeface="+mn-lt"/>
                <a:ea typeface="+mn-ea"/>
                <a:cs typeface="+mn-cs"/>
              </a:rPr>
              <a:t>Q49a. Anticipate difficulties that students may have with particular computer science ideas and procedures in this unit</a:t>
            </a:r>
            <a:endParaRPr lang="en-US" sz="1200" b="1"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Q49b. Find out what students thought or already knew about the key computer science ideas</a:t>
            </a:r>
            <a:endParaRPr lang="en-US" sz="1200" b="1"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Q49c. Implement the instructional materials (for example: textbook, online course) to be used during this unit</a:t>
            </a:r>
            <a:endParaRPr lang="en-US" sz="1200" b="1"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Q49d. Monitor student understanding during this unit</a:t>
            </a:r>
            <a:endParaRPr lang="en-US" sz="1200" b="1"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Q49e. Assess student understanding at the conclusion of this unit</a:t>
            </a: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kern="1200" dirty="0" smtClean="0">
              <a:solidFill>
                <a:schemeClr val="tx1"/>
              </a:solidFill>
              <a:effectLst/>
              <a:latin typeface="+mn-lt"/>
              <a:ea typeface="+mn-ea"/>
              <a:cs typeface="+mn-cs"/>
            </a:endParaRPr>
          </a:p>
          <a:p>
            <a:r>
              <a:rPr lang="en-US" dirty="0" smtClean="0"/>
              <a:t>Computer Science Teacher Questionnaire</a:t>
            </a:r>
          </a:p>
          <a:p>
            <a:r>
              <a:rPr lang="en-US" dirty="0" smtClean="0"/>
              <a:t>Q49. How well prepared did you feel to do each of the following as part of your instruction on this particular unit? [Select</a:t>
            </a:r>
            <a:r>
              <a:rPr lang="en-US" baseline="0" dirty="0" smtClean="0"/>
              <a:t> one on each row.]</a:t>
            </a:r>
            <a:r>
              <a:rPr lang="en-US" dirty="0" smtClean="0"/>
              <a:t> (Response Options: [1] Not adequately prepared, [2] Somewhat prepared, [3] Fairly well prepared, [4] Very well prepared)</a:t>
            </a:r>
          </a:p>
          <a:p>
            <a:pPr marL="685800" lvl="1" indent="-228600">
              <a:buFont typeface="+mj-lt"/>
              <a:buAutoNum type="alphaLcPeriod"/>
            </a:pPr>
            <a:r>
              <a:rPr lang="en-US" sz="1200" b="0" kern="1200" dirty="0" smtClean="0">
                <a:solidFill>
                  <a:schemeClr val="tx1"/>
                </a:solidFill>
                <a:effectLst/>
                <a:latin typeface="+mn-lt"/>
                <a:ea typeface="+mn-ea"/>
                <a:cs typeface="+mn-cs"/>
              </a:rPr>
              <a:t>Anticipate difficulties that students may have with particular computer science ideas and procedures in this unit</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Find out what students thought or already knew about the key computer science ideas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Implement the instructional materials (for example: textbook, online course) to be used during this unit</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Monitor student understanding during this unit</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Assess student understanding at the conclusion of this unit</a:t>
            </a:r>
            <a:endParaRPr lang="en-US" sz="1200" b="1" kern="1200" dirty="0" smtClean="0">
              <a:solidFill>
                <a:schemeClr val="tx1"/>
              </a:solidFill>
              <a:effectLst/>
              <a:latin typeface="+mn-lt"/>
              <a:ea typeface="+mn-ea"/>
              <a:cs typeface="+mn-cs"/>
            </a:endParaRPr>
          </a:p>
          <a:p>
            <a:endParaRPr lang="en-US" dirty="0" smtClean="0"/>
          </a:p>
          <a:p>
            <a:r>
              <a:rPr lang="en-US" dirty="0" smtClean="0"/>
              <a:t>The numbers in parentheses are standard errors.</a:t>
            </a:r>
          </a:p>
          <a:p>
            <a:endParaRPr lang="en-US" dirty="0" smtClean="0"/>
          </a:p>
          <a:p>
            <a:r>
              <a:rPr lang="en-US" b="1" dirty="0" smtClean="0"/>
              <a:t>Findings Highlighted in Technical Report</a:t>
            </a:r>
            <a:endParaRPr lang="en-US" dirty="0" smtClean="0"/>
          </a:p>
          <a:p>
            <a:r>
              <a:rPr lang="en-US" sz="1200" kern="1200" dirty="0" smtClean="0">
                <a:solidFill>
                  <a:schemeClr val="tx1"/>
                </a:solidFill>
                <a:effectLst/>
                <a:latin typeface="+mn-lt"/>
                <a:ea typeface="+mn-ea"/>
                <a:cs typeface="+mn-cs"/>
              </a:rPr>
              <a:t>“High school computer science teachers’ perceptions of preparedness to implement instruction in a particular unit are shown in Table 2.59.  Their feelings of preparedness in this area are consistent with their perceptions of pedagogical preparedness more broadly (see Table 2.57).”</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41</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42</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43</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2.65, p. 45 in Technical Report</a:t>
            </a:r>
          </a:p>
          <a:p>
            <a:endParaRPr lang="en-US" dirty="0" smtClean="0"/>
          </a:p>
          <a:p>
            <a:r>
              <a:rPr lang="en-US" sz="1200" b="1" kern="1200" dirty="0" smtClean="0">
                <a:solidFill>
                  <a:schemeClr val="tx1"/>
                </a:solidFill>
                <a:effectLst/>
                <a:latin typeface="+mn-lt"/>
                <a:ea typeface="+mn-ea"/>
                <a:cs typeface="+mn-cs"/>
              </a:rPr>
              <a:t>This slide shows data from an individual item.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Computer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Science Teacher Questionnaire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23. In the last 3 years have you… [Select one on each row.] (Response Options:</a:t>
            </a:r>
            <a:r>
              <a:rPr lang="en-US" sz="1200" b="0" kern="1200" baseline="0" dirty="0" smtClean="0">
                <a:solidFill>
                  <a:schemeClr val="tx1"/>
                </a:solidFill>
                <a:effectLst/>
                <a:latin typeface="+mn-lt"/>
                <a:ea typeface="+mn-ea"/>
                <a:cs typeface="+mn-cs"/>
              </a:rPr>
              <a:t> Yes, No)</a:t>
            </a:r>
            <a:endParaRPr lang="en-US" sz="1200" b="0"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Served as a lead teacher or department chair?</a:t>
            </a:r>
          </a:p>
          <a:p>
            <a:pPr marL="685800" lvl="1" indent="-228600">
              <a:buFont typeface="+mj-lt"/>
              <a:buAutoNum type="alphaLcPeriod"/>
            </a:pPr>
            <a:r>
              <a:rPr lang="en-US" sz="1200" b="0" kern="1200" dirty="0" smtClean="0">
                <a:solidFill>
                  <a:schemeClr val="tx1"/>
                </a:solidFill>
                <a:effectLst/>
                <a:latin typeface="+mn-lt"/>
                <a:ea typeface="+mn-ea"/>
                <a:cs typeface="+mn-cs"/>
              </a:rPr>
              <a:t>Served as a </a:t>
            </a:r>
            <a:r>
              <a:rPr lang="en-US" sz="1200" b="0" i="1" kern="1200" dirty="0" smtClean="0">
                <a:solidFill>
                  <a:schemeClr val="tx1"/>
                </a:solidFill>
                <a:effectLst/>
                <a:latin typeface="+mn-lt"/>
                <a:ea typeface="+mn-ea"/>
                <a:cs typeface="+mn-cs"/>
              </a:rPr>
              <a:t>formal</a:t>
            </a:r>
            <a:r>
              <a:rPr lang="en-US" sz="1200" b="0" kern="1200" dirty="0" smtClean="0">
                <a:solidFill>
                  <a:schemeClr val="tx1"/>
                </a:solidFill>
                <a:effectLst/>
                <a:latin typeface="+mn-lt"/>
                <a:ea typeface="+mn-ea"/>
                <a:cs typeface="+mn-cs"/>
              </a:rPr>
              <a:t> mentor or coach for a computer science teacher?  (Do not include supervision of student teachers.)</a:t>
            </a:r>
          </a:p>
          <a:p>
            <a:pPr marL="685800" lvl="1" indent="-228600">
              <a:buFont typeface="+mj-lt"/>
              <a:buAutoNum type="alphaLcPeriod"/>
            </a:pPr>
            <a:r>
              <a:rPr lang="en-US" sz="1200" b="0" kern="1200" dirty="0" smtClean="0">
                <a:solidFill>
                  <a:schemeClr val="tx1"/>
                </a:solidFill>
                <a:effectLst/>
                <a:latin typeface="+mn-lt"/>
                <a:ea typeface="+mn-ea"/>
                <a:cs typeface="+mn-cs"/>
              </a:rPr>
              <a:t>Supervised a student teacher in your classroom?</a:t>
            </a:r>
          </a:p>
          <a:p>
            <a:pPr marL="685800" lvl="1" indent="-228600">
              <a:buFont typeface="+mj-lt"/>
              <a:buAutoNum type="alphaLcPeriod"/>
            </a:pPr>
            <a:r>
              <a:rPr lang="en-US" sz="1200" b="0" kern="1200" dirty="0" smtClean="0">
                <a:solidFill>
                  <a:schemeClr val="tx1"/>
                </a:solidFill>
                <a:effectLst/>
                <a:latin typeface="+mn-lt"/>
                <a:ea typeface="+mn-ea"/>
                <a:cs typeface="+mn-cs"/>
              </a:rPr>
              <a:t>Served on a school or district/diocese-wide computer science committee (for example: developing curriculum, developing pacing guides, selecting instructional materials)?</a:t>
            </a:r>
          </a:p>
          <a:p>
            <a:pPr marL="685800" lvl="1" indent="-228600">
              <a:buFont typeface="+mj-lt"/>
              <a:buAutoNum type="alphaLcPeriod"/>
            </a:pPr>
            <a:r>
              <a:rPr lang="en-US" sz="1200" b="0" kern="1200" dirty="0" smtClean="0">
                <a:solidFill>
                  <a:schemeClr val="tx1"/>
                </a:solidFill>
                <a:effectLst/>
                <a:latin typeface="+mn-lt"/>
                <a:ea typeface="+mn-ea"/>
                <a:cs typeface="+mn-cs"/>
              </a:rPr>
              <a:t>Led or co-led a workshop or professional learning community (for example: teacher study group, lesson study) for other teachers focused on computer science or computer science teaching?</a:t>
            </a:r>
          </a:p>
          <a:p>
            <a:pPr marL="685800" lvl="1" indent="-228600">
              <a:buFont typeface="+mj-lt"/>
              <a:buAutoNum type="alphaLcPeriod"/>
            </a:pPr>
            <a:r>
              <a:rPr lang="en-US" sz="1200" b="0" kern="1200" dirty="0" smtClean="0">
                <a:solidFill>
                  <a:schemeClr val="tx1"/>
                </a:solidFill>
                <a:effectLst/>
                <a:latin typeface="+mn-lt"/>
                <a:ea typeface="+mn-ea"/>
                <a:cs typeface="+mn-cs"/>
              </a:rPr>
              <a:t>Taught a computer science lesson for other teachers to observe?</a:t>
            </a:r>
          </a:p>
          <a:p>
            <a:pPr marL="685800" lvl="1" indent="-228600">
              <a:buFont typeface="+mj-lt"/>
              <a:buAutoNum type="alphaLcPeriod"/>
            </a:pPr>
            <a:r>
              <a:rPr lang="en-US" sz="1200" b="0" kern="1200" dirty="0" smtClean="0">
                <a:solidFill>
                  <a:schemeClr val="tx1"/>
                </a:solidFill>
                <a:effectLst/>
                <a:latin typeface="+mn-lt"/>
                <a:ea typeface="+mn-ea"/>
                <a:cs typeface="+mn-cs"/>
              </a:rPr>
              <a:t>Observed another teacher’s computer science lesson for the purpose of giving him/her feedback?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numbers in parentheses are standard errors.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Findings Highlighted in Technical Report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“Table 2.65 shows results in this area for high school computer science teachers.  Over a third have (1) served on a school computer science committee, (2) been a lead teacher or department chair, and (3) taught a computer science lesson for other teachers to observe.  Results in this area may be lower for computer science than the other subjects because, in high schools that offer computer science, many have only one computer science teacher. “</a:t>
            </a:r>
          </a:p>
          <a:p>
            <a:endParaRPr lang="en-US" dirty="0"/>
          </a:p>
        </p:txBody>
      </p:sp>
      <p:sp>
        <p:nvSpPr>
          <p:cNvPr id="4" name="Slide Number Placeholder 3"/>
          <p:cNvSpPr>
            <a:spLocks noGrp="1"/>
          </p:cNvSpPr>
          <p:nvPr>
            <p:ph type="sldNum" sz="quarter" idx="10"/>
          </p:nvPr>
        </p:nvSpPr>
        <p:spPr/>
        <p:txBody>
          <a:bodyPr/>
          <a:lstStyle/>
          <a:p>
            <a:fld id="{25E7F0A4-913F-4005-B289-12E54AFA3056}" type="slidenum">
              <a:rPr lang="en-US" smtClean="0"/>
              <a:t>45</a:t>
            </a:fld>
            <a:endParaRPr lang="en-US"/>
          </a:p>
        </p:txBody>
      </p:sp>
    </p:spTree>
    <p:extLst>
      <p:ext uri="{BB962C8B-B14F-4D97-AF65-F5344CB8AC3E}">
        <p14:creationId xmlns:p14="http://schemas.microsoft.com/office/powerpoint/2010/main" val="9963514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46</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4F211C-9545-4590-8E39-488FAFFAA5A0}" type="slidenum">
              <a:rPr lang="en-US" smtClean="0"/>
              <a:t>9</a:t>
            </a:fld>
            <a:endParaRPr lang="en-US"/>
          </a:p>
        </p:txBody>
      </p:sp>
    </p:spTree>
    <p:extLst>
      <p:ext uri="{BB962C8B-B14F-4D97-AF65-F5344CB8AC3E}">
        <p14:creationId xmlns:p14="http://schemas.microsoft.com/office/powerpoint/2010/main" val="2980117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computer</a:t>
            </a:r>
            <a:r>
              <a:rPr lang="en-US" baseline="0" dirty="0" smtClean="0"/>
              <a:t> </a:t>
            </a:r>
            <a:r>
              <a:rPr lang="en-US" dirty="0" smtClean="0"/>
              <a:t>science portion</a:t>
            </a:r>
            <a:r>
              <a:rPr lang="en-US" baseline="0" dirty="0" smtClean="0"/>
              <a:t> </a:t>
            </a:r>
            <a:r>
              <a:rPr lang="en-US" dirty="0" smtClean="0"/>
              <a:t>of Table 2.5, p. 12 in Technical Report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This slide shows data derived from:</a:t>
            </a:r>
            <a:r>
              <a:rPr lang="en-US" b="1"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Computer Science Teacher Questionnaire</a:t>
            </a:r>
          </a:p>
          <a:p>
            <a:r>
              <a:rPr lang="en-US" dirty="0" smtClean="0"/>
              <a:t>Q26. For the students in this class, indicate the number of males and females in this class in each of the following categories of race/ethnicity.</a:t>
            </a:r>
          </a:p>
          <a:p>
            <a:pPr marL="685800" lvl="1" indent="-228600">
              <a:buFont typeface="+mj-lt"/>
              <a:buAutoNum type="alphaLcPeriod"/>
            </a:pPr>
            <a:r>
              <a:rPr lang="en-US" dirty="0" smtClean="0"/>
              <a:t>American Indian or Alaskan Native _____</a:t>
            </a:r>
            <a:r>
              <a:rPr lang="en-US" baseline="0" dirty="0" smtClean="0"/>
              <a:t>     </a:t>
            </a:r>
            <a:r>
              <a:rPr lang="en-US" dirty="0" smtClean="0"/>
              <a:t>_____</a:t>
            </a:r>
          </a:p>
          <a:p>
            <a:pPr marL="685800" lvl="1" indent="-228600">
              <a:buFont typeface="+mj-lt"/>
              <a:buAutoNum type="alphaLcPeriod"/>
            </a:pPr>
            <a:r>
              <a:rPr lang="en-US" dirty="0" smtClean="0"/>
              <a:t>Asian _____</a:t>
            </a:r>
            <a:r>
              <a:rPr lang="en-US" baseline="0" dirty="0" smtClean="0"/>
              <a:t>     </a:t>
            </a:r>
            <a:r>
              <a:rPr lang="en-US" dirty="0" smtClean="0"/>
              <a:t>_____</a:t>
            </a:r>
          </a:p>
          <a:p>
            <a:pPr marL="685800" lvl="1" indent="-228600">
              <a:buFont typeface="+mj-lt"/>
              <a:buAutoNum type="alphaLcPeriod"/>
            </a:pPr>
            <a:r>
              <a:rPr lang="en-US" dirty="0" smtClean="0"/>
              <a:t>Black or African American _____</a:t>
            </a:r>
            <a:r>
              <a:rPr lang="en-US" baseline="0" dirty="0" smtClean="0"/>
              <a:t>     </a:t>
            </a:r>
            <a:r>
              <a:rPr lang="en-US" dirty="0" smtClean="0"/>
              <a:t>_____</a:t>
            </a:r>
          </a:p>
          <a:p>
            <a:pPr marL="685800" lvl="1" indent="-228600">
              <a:buFont typeface="+mj-lt"/>
              <a:buAutoNum type="alphaLcPeriod"/>
            </a:pPr>
            <a:r>
              <a:rPr lang="en-US" dirty="0" smtClean="0"/>
              <a:t>Hispanic/Latino _____</a:t>
            </a:r>
            <a:r>
              <a:rPr lang="en-US" baseline="0" dirty="0" smtClean="0"/>
              <a:t>     </a:t>
            </a:r>
            <a:r>
              <a:rPr lang="en-US" dirty="0" smtClean="0"/>
              <a:t>_____</a:t>
            </a:r>
          </a:p>
          <a:p>
            <a:pPr marL="685800" lvl="1" indent="-228600">
              <a:buFont typeface="+mj-lt"/>
              <a:buAutoNum type="alphaLcPeriod"/>
            </a:pPr>
            <a:r>
              <a:rPr lang="en-US" dirty="0" smtClean="0"/>
              <a:t>Native Hawaiian or Other Pacific Islander _____</a:t>
            </a:r>
            <a:r>
              <a:rPr lang="en-US" baseline="0" dirty="0" smtClean="0"/>
              <a:t>     </a:t>
            </a:r>
            <a:r>
              <a:rPr lang="en-US" dirty="0" smtClean="0"/>
              <a:t>_____</a:t>
            </a:r>
          </a:p>
          <a:p>
            <a:pPr marL="685800" lvl="1" indent="-228600">
              <a:buFont typeface="+mj-lt"/>
              <a:buAutoNum type="alphaLcPeriod"/>
            </a:pPr>
            <a:r>
              <a:rPr lang="en-US" dirty="0" smtClean="0"/>
              <a:t>White _____</a:t>
            </a:r>
            <a:r>
              <a:rPr lang="en-US" baseline="0" dirty="0" smtClean="0"/>
              <a:t>     </a:t>
            </a:r>
            <a:r>
              <a:rPr lang="en-US" dirty="0" smtClean="0"/>
              <a:t>_____</a:t>
            </a:r>
          </a:p>
          <a:p>
            <a:pPr marL="685800" lvl="1" indent="-228600">
              <a:buFont typeface="+mj-lt"/>
              <a:buAutoNum type="alphaLcPeriod"/>
            </a:pPr>
            <a:r>
              <a:rPr lang="en-US" dirty="0" smtClean="0"/>
              <a:t>Two or more races _____</a:t>
            </a:r>
            <a:r>
              <a:rPr lang="en-US" baseline="0" dirty="0" smtClean="0"/>
              <a:t>     </a:t>
            </a:r>
            <a:r>
              <a:rPr lang="en-US" dirty="0" smtClean="0"/>
              <a:t>_____</a:t>
            </a:r>
          </a:p>
          <a:p>
            <a:endParaRPr lang="en-US" dirty="0" smtClean="0"/>
          </a:p>
          <a:p>
            <a:r>
              <a:rPr lang="en-US" dirty="0" smtClean="0"/>
              <a:t>Q54. Are you of Hispanic or Latino origin? </a:t>
            </a:r>
          </a:p>
          <a:p>
            <a:pPr marL="628650" lvl="1" indent="-171450">
              <a:buFont typeface="Courier New" panose="02070309020205020404" pitchFamily="49" charset="0"/>
              <a:buChar char="o"/>
            </a:pPr>
            <a:r>
              <a:rPr lang="en-US" dirty="0" smtClean="0"/>
              <a:t>Yes </a:t>
            </a:r>
          </a:p>
          <a:p>
            <a:pPr marL="628650" lvl="1" indent="-171450">
              <a:buFont typeface="Courier New" panose="02070309020205020404" pitchFamily="49" charset="0"/>
              <a:buChar char="o"/>
            </a:pPr>
            <a:r>
              <a:rPr lang="en-US" dirty="0" smtClean="0"/>
              <a:t>No </a:t>
            </a:r>
          </a:p>
          <a:p>
            <a:r>
              <a:rPr lang="en-US" dirty="0" smtClean="0"/>
              <a:t> </a:t>
            </a:r>
          </a:p>
          <a:p>
            <a:r>
              <a:rPr lang="en-US" dirty="0" smtClean="0"/>
              <a:t>Q55. What is your race? (Select all that apply.) </a:t>
            </a:r>
          </a:p>
          <a:p>
            <a:pPr marL="628650" lvl="1" indent="-171450">
              <a:buFont typeface="Wingdings" panose="05000000000000000000" pitchFamily="2" charset="2"/>
              <a:buChar char="q"/>
            </a:pPr>
            <a:r>
              <a:rPr lang="en-US" dirty="0" smtClean="0"/>
              <a:t>American Indian or Alaska Native </a:t>
            </a:r>
          </a:p>
          <a:p>
            <a:pPr marL="628650" lvl="1" indent="-171450">
              <a:buFont typeface="Wingdings" panose="05000000000000000000" pitchFamily="2" charset="2"/>
              <a:buChar char="q"/>
            </a:pPr>
            <a:r>
              <a:rPr lang="en-US" dirty="0" smtClean="0"/>
              <a:t>Asian </a:t>
            </a:r>
          </a:p>
          <a:p>
            <a:pPr marL="628650" lvl="1" indent="-171450">
              <a:buFont typeface="Wingdings" panose="05000000000000000000" pitchFamily="2" charset="2"/>
              <a:buChar char="q"/>
            </a:pPr>
            <a:r>
              <a:rPr lang="en-US" dirty="0" smtClean="0"/>
              <a:t>Black or African American </a:t>
            </a:r>
          </a:p>
          <a:p>
            <a:pPr marL="628650" lvl="1" indent="-171450">
              <a:buFont typeface="Wingdings" panose="05000000000000000000" pitchFamily="2" charset="2"/>
              <a:buChar char="q"/>
            </a:pPr>
            <a:r>
              <a:rPr lang="en-US" dirty="0" smtClean="0"/>
              <a:t>Native Hawaiian or Other Pacific Islander </a:t>
            </a:r>
          </a:p>
          <a:p>
            <a:pPr marL="628650" lvl="1" indent="-171450">
              <a:buFont typeface="Wingdings" panose="05000000000000000000" pitchFamily="2" charset="2"/>
              <a:buChar char="q"/>
            </a:pPr>
            <a:r>
              <a:rPr lang="en-US" dirty="0" smtClean="0"/>
              <a:t>White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numbers in parentheses</a:t>
            </a:r>
            <a:r>
              <a:rPr lang="en-US" baseline="0" dirty="0" smtClean="0"/>
              <a:t> are standard errors.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Chapters 2–7 in the technical report provide data on several key indicators, disaggregated by one or more equity factors: the prior achievement level of students in the class, the percentage of students from</a:t>
            </a:r>
            <a:r>
              <a:rPr lang="en-US" sz="1200" kern="1200" baseline="0" dirty="0" smtClean="0">
                <a:solidFill>
                  <a:schemeClr val="tx1"/>
                </a:solidFill>
                <a:effectLst/>
                <a:latin typeface="+mn-lt"/>
                <a:ea typeface="+mn-ea"/>
                <a:cs typeface="+mn-cs"/>
              </a:rPr>
              <a:t> race/ethnicity groups historically underrepresented in STEM </a:t>
            </a:r>
            <a:r>
              <a:rPr lang="en-US" sz="1200" kern="1200" dirty="0" smtClean="0">
                <a:solidFill>
                  <a:schemeClr val="tx1"/>
                </a:solidFill>
                <a:effectLst/>
                <a:latin typeface="+mn-lt"/>
                <a:ea typeface="+mn-ea"/>
                <a:cs typeface="+mn-cs"/>
              </a:rPr>
              <a:t>in the class, the percentage of students in the school eligible for free/reduced-price lunch (FRL), school size, community type, and region.  For FRL, each school was classified into one of four categories (defined as quartiles) based on the proportion of students eligible for FRL.  Similarly, each randomly selected class was classified into one of the four categories based on the proportion of students from</a:t>
            </a:r>
            <a:r>
              <a:rPr lang="en-US" sz="1200" kern="1200" baseline="0" dirty="0" smtClean="0">
                <a:solidFill>
                  <a:schemeClr val="tx1"/>
                </a:solidFill>
                <a:effectLst/>
                <a:latin typeface="+mn-lt"/>
                <a:ea typeface="+mn-ea"/>
                <a:cs typeface="+mn-cs"/>
              </a:rPr>
              <a:t> race/ethnicity groups historically underrepresented in STEM </a:t>
            </a:r>
            <a:r>
              <a:rPr lang="en-US" sz="1200" kern="1200" dirty="0" smtClean="0">
                <a:solidFill>
                  <a:schemeClr val="tx1"/>
                </a:solidFill>
                <a:effectLst/>
                <a:latin typeface="+mn-lt"/>
                <a:ea typeface="+mn-ea"/>
                <a:cs typeface="+mn-cs"/>
              </a:rPr>
              <a:t>in the class.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smtClean="0"/>
              <a:t>Findings</a:t>
            </a:r>
            <a:r>
              <a:rPr lang="en-US" sz="1200" b="1" i="0" baseline="0" dirty="0" smtClean="0"/>
              <a:t> Highlighted in Technical Report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“Table 2.5 shows the percentage of classes taught by teachers from race/‌ethnicity groups historically underrepresented in STEM by the proportion of students from these groups in the class.  Note that across all three subjects, classes in the highest quartile in terms of students from these groups are more likely than those in the lowest quartile to be taught by teachers from these groups.”</a:t>
            </a:r>
          </a:p>
          <a:p>
            <a:endParaRPr lang="en-US" dirty="0"/>
          </a:p>
        </p:txBody>
      </p:sp>
      <p:sp>
        <p:nvSpPr>
          <p:cNvPr id="4" name="Slide Number Placeholder 3"/>
          <p:cNvSpPr>
            <a:spLocks noGrp="1"/>
          </p:cNvSpPr>
          <p:nvPr>
            <p:ph type="sldNum" sz="quarter" idx="10"/>
          </p:nvPr>
        </p:nvSpPr>
        <p:spPr/>
        <p:txBody>
          <a:bodyPr/>
          <a:lstStyle/>
          <a:p>
            <a:fld id="{124F211C-9545-4590-8E39-488FAFFAA5A0}" type="slidenum">
              <a:rPr lang="en-US" smtClean="0"/>
              <a:t>10</a:t>
            </a:fld>
            <a:endParaRPr lang="en-US"/>
          </a:p>
        </p:txBody>
      </p:sp>
    </p:spTree>
    <p:extLst>
      <p:ext uri="{BB962C8B-B14F-4D97-AF65-F5344CB8AC3E}">
        <p14:creationId xmlns:p14="http://schemas.microsoft.com/office/powerpoint/2010/main" val="2175337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Historically Underrepresented Students/Teachers includes American Indian or Alaskan Native, Black or African American, Hispanic or Latino, or Native Hawaiian or Other Pacific Islander teachers/students.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Slide shows the composite scores by quartile of percentage of historically underrepresented students in the randomly selected class.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5E7F0A4-913F-4005-B289-12E54AFA3056}" type="slidenum">
              <a:rPr lang="en-US" smtClean="0"/>
              <a:t>11</a:t>
            </a:fld>
            <a:endParaRPr lang="en-US"/>
          </a:p>
        </p:txBody>
      </p:sp>
    </p:spTree>
    <p:extLst>
      <p:ext uri="{BB962C8B-B14F-4D97-AF65-F5344CB8AC3E}">
        <p14:creationId xmlns:p14="http://schemas.microsoft.com/office/powerpoint/2010/main" val="668836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computer science portion of</a:t>
            </a:r>
            <a:r>
              <a:rPr lang="en-US" baseline="0" dirty="0" smtClean="0"/>
              <a:t> </a:t>
            </a:r>
            <a:r>
              <a:rPr lang="en-US" dirty="0" smtClean="0"/>
              <a:t>Table 2.6, p. 13 in Technical Report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This slide shows data derived from:</a:t>
            </a:r>
            <a:r>
              <a:rPr lang="en-US" b="1" baseline="0" dirty="0" smtClean="0"/>
              <a:t> </a:t>
            </a:r>
          </a:p>
          <a:p>
            <a:endParaRPr lang="en-US" dirty="0" smtClean="0"/>
          </a:p>
          <a:p>
            <a:r>
              <a:rPr lang="en-US" dirty="0" smtClean="0"/>
              <a:t>Computer Science Teacher Questionnaire</a:t>
            </a:r>
          </a:p>
          <a:p>
            <a:r>
              <a:rPr lang="en-US" dirty="0" smtClean="0"/>
              <a:t>Q7. </a:t>
            </a:r>
            <a:r>
              <a:rPr lang="en-US" sz="1200" kern="1200" dirty="0" smtClean="0">
                <a:solidFill>
                  <a:schemeClr val="tx1"/>
                </a:solidFill>
                <a:effectLst/>
                <a:latin typeface="+mn-lt"/>
                <a:ea typeface="+mn-ea"/>
                <a:cs typeface="+mn-cs"/>
              </a:rPr>
              <a:t>Have you been awarded one or more bachelor’s and/or graduate degrees in the following fields?  (With regard to bachelor’s degrees, count only areas in which you majored. Do not include endorsements or certificates.)  [Select one on each row.]</a:t>
            </a:r>
            <a:r>
              <a:rPr lang="en-US" dirty="0" smtClean="0"/>
              <a:t> (Response Options: Yes, No) </a:t>
            </a:r>
          </a:p>
          <a:p>
            <a:pPr marL="685800" lvl="1" indent="-228600">
              <a:buFont typeface="+mj-lt"/>
              <a:buAutoNum type="alphaLcPeriod"/>
            </a:pPr>
            <a:r>
              <a:rPr lang="en-US" sz="1200" b="0" strike="sngStrike" kern="1200" dirty="0" smtClean="0">
                <a:solidFill>
                  <a:schemeClr val="tx1"/>
                </a:solidFill>
                <a:effectLst/>
                <a:latin typeface="+mn-lt"/>
                <a:ea typeface="+mn-ea"/>
                <a:cs typeface="+mn-cs"/>
              </a:rPr>
              <a:t>Business</a:t>
            </a:r>
            <a:endParaRPr lang="en-US" sz="1200" b="1" strike="sngStrike"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Computer science</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Education (general or subject specific such as computer science education)</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Information science</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strike="sngStrike" kern="1200" dirty="0" smtClean="0">
                <a:solidFill>
                  <a:schemeClr val="tx1"/>
                </a:solidFill>
                <a:effectLst/>
                <a:latin typeface="+mn-lt"/>
                <a:ea typeface="+mn-ea"/>
                <a:cs typeface="+mn-cs"/>
              </a:rPr>
              <a:t>Mathematics</a:t>
            </a:r>
            <a:endParaRPr lang="en-US" sz="1200" b="1" strike="sngStrike" kern="1200" dirty="0" smtClean="0">
              <a:solidFill>
                <a:schemeClr val="tx1"/>
              </a:solidFill>
              <a:effectLst/>
              <a:latin typeface="+mn-lt"/>
              <a:ea typeface="+mn-ea"/>
              <a:cs typeface="+mn-cs"/>
            </a:endParaRPr>
          </a:p>
          <a:p>
            <a:pPr marL="685800" lvl="1" indent="-228600">
              <a:buFont typeface="+mj-lt"/>
              <a:buAutoNum type="alphaLcPeriod"/>
            </a:pPr>
            <a:r>
              <a:rPr lang="en-US" sz="1200" b="0" strike="sngStrike" kern="1200" dirty="0" smtClean="0">
                <a:solidFill>
                  <a:schemeClr val="tx1"/>
                </a:solidFill>
                <a:effectLst/>
                <a:latin typeface="+mn-lt"/>
                <a:ea typeface="+mn-ea"/>
                <a:cs typeface="+mn-cs"/>
              </a:rPr>
              <a:t>Natural sciences (for example: Biology, Chemistry, Physics, Earth Sciences)</a:t>
            </a:r>
            <a:endParaRPr lang="en-US" sz="1200" b="1" strike="sngStrike"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Computer engineering</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strike="sngStrike" kern="1200" dirty="0" smtClean="0">
                <a:solidFill>
                  <a:schemeClr val="tx1"/>
                </a:solidFill>
                <a:effectLst/>
                <a:latin typeface="+mn-lt"/>
                <a:ea typeface="+mn-ea"/>
                <a:cs typeface="+mn-cs"/>
              </a:rPr>
              <a:t>Electrical engineering</a:t>
            </a:r>
            <a:endParaRPr lang="en-US" sz="1200" b="1" strike="sngStrike" kern="1200" dirty="0" smtClean="0">
              <a:solidFill>
                <a:schemeClr val="tx1"/>
              </a:solidFill>
              <a:effectLst/>
              <a:latin typeface="+mn-lt"/>
              <a:ea typeface="+mn-ea"/>
              <a:cs typeface="+mn-cs"/>
            </a:endParaRPr>
          </a:p>
          <a:p>
            <a:pPr marL="685800" lvl="1" indent="-228600">
              <a:buFont typeface="+mj-lt"/>
              <a:buAutoNum type="alphaLcPeriod"/>
            </a:pPr>
            <a:r>
              <a:rPr lang="en-US" sz="1200" b="0" strike="sngStrike" kern="1200" dirty="0" smtClean="0">
                <a:solidFill>
                  <a:schemeClr val="tx1"/>
                </a:solidFill>
                <a:effectLst/>
                <a:latin typeface="+mn-lt"/>
                <a:ea typeface="+mn-ea"/>
                <a:cs typeface="+mn-cs"/>
              </a:rPr>
              <a:t>Other engineering</a:t>
            </a:r>
            <a:endParaRPr lang="en-US" sz="1200" b="1" strike="sngStrike" kern="1200" dirty="0" smtClean="0">
              <a:solidFill>
                <a:schemeClr val="tx1"/>
              </a:solidFill>
              <a:effectLst/>
              <a:latin typeface="+mn-lt"/>
              <a:ea typeface="+mn-ea"/>
              <a:cs typeface="+mn-cs"/>
            </a:endParaRPr>
          </a:p>
          <a:p>
            <a:pPr marL="685800" lvl="1" indent="-228600">
              <a:buFont typeface="+mj-lt"/>
              <a:buAutoNum type="alphaLcPeriod"/>
            </a:pPr>
            <a:r>
              <a:rPr lang="en-US" sz="1200" b="0" strike="sngStrike" kern="1200" dirty="0" smtClean="0">
                <a:solidFill>
                  <a:schemeClr val="tx1"/>
                </a:solidFill>
                <a:effectLst/>
                <a:latin typeface="+mn-lt"/>
                <a:ea typeface="+mn-ea"/>
                <a:cs typeface="+mn-cs"/>
              </a:rPr>
              <a:t>Other, please specify.____________</a:t>
            </a:r>
            <a:endParaRPr lang="en-US" sz="1200" b="1" strike="sngStrike" kern="1200" dirty="0" smtClean="0">
              <a:solidFill>
                <a:schemeClr val="tx1"/>
              </a:solidFill>
              <a:effectLst/>
              <a:latin typeface="+mn-lt"/>
              <a:ea typeface="+mn-ea"/>
              <a:cs typeface="+mn-cs"/>
            </a:endParaRPr>
          </a:p>
          <a:p>
            <a:endParaRPr lang="en-US" b="0" dirty="0" smtClean="0"/>
          </a:p>
          <a:p>
            <a:r>
              <a:rPr lang="en-US" dirty="0" smtClean="0"/>
              <a:t>Q8. What type of education degree do you have? (With regard to bachelor’s degrees, count only areas in which you majored.) (Select all that apply.)</a:t>
            </a:r>
            <a:endParaRPr lang="en-US" b="0" strike="noStrike" dirty="0" smtClean="0"/>
          </a:p>
          <a:p>
            <a:pPr marL="628650" lvl="1" indent="-171450">
              <a:buFont typeface="Wingdings" panose="05000000000000000000" pitchFamily="2" charset="2"/>
              <a:buChar char="q"/>
            </a:pPr>
            <a:r>
              <a:rPr lang="en-US" b="0" strike="noStrike" dirty="0" smtClean="0"/>
              <a:t>Computer Science Education</a:t>
            </a:r>
          </a:p>
          <a:p>
            <a:pPr marL="628650" lvl="1" indent="-171450">
              <a:buFont typeface="Wingdings" panose="05000000000000000000" pitchFamily="2" charset="2"/>
              <a:buChar char="q"/>
            </a:pPr>
            <a:r>
              <a:rPr lang="en-US" b="0" strike="sngStrike" dirty="0" smtClean="0"/>
              <a:t>Elementary Education </a:t>
            </a:r>
          </a:p>
          <a:p>
            <a:pPr marL="628650" lvl="1" indent="-171450">
              <a:buFont typeface="Wingdings" panose="05000000000000000000" pitchFamily="2" charset="2"/>
              <a:buChar char="q"/>
            </a:pPr>
            <a:r>
              <a:rPr lang="en-US" b="0" strike="sngStrike" dirty="0" smtClean="0"/>
              <a:t>Mathematics Education</a:t>
            </a:r>
          </a:p>
          <a:p>
            <a:pPr marL="628650" lvl="1" indent="-171450">
              <a:buFont typeface="Wingdings" panose="05000000000000000000" pitchFamily="2" charset="2"/>
              <a:buChar char="q"/>
            </a:pPr>
            <a:r>
              <a:rPr lang="en-US" b="0" strike="sngStrike" dirty="0" smtClean="0"/>
              <a:t>Science Education </a:t>
            </a:r>
          </a:p>
          <a:p>
            <a:pPr marL="628650" lvl="1" indent="-171450">
              <a:buFont typeface="Wingdings" panose="05000000000000000000" pitchFamily="2" charset="2"/>
              <a:buChar char="q"/>
            </a:pPr>
            <a:r>
              <a:rPr lang="en-US" b="0" strike="sngStrike" dirty="0" smtClean="0"/>
              <a:t>Other Education, please specify _____</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numbers in parentheses</a:t>
            </a:r>
            <a:r>
              <a:rPr lang="en-US" baseline="0" dirty="0" smtClean="0"/>
              <a:t> are standard errors.</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smtClean="0"/>
              <a:t>Findings</a:t>
            </a:r>
            <a:r>
              <a:rPr lang="en-US" sz="1200" b="1" i="0" baseline="0" dirty="0" smtClean="0"/>
              <a:t> Highlighted in Technical Report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can be seen in Table 2.6, very few elementary teachers have college or graduate degrees in science or mathematics.  The percentage of teachers with one or more degrees in science or mathematics increases with increasing grade range, with 79 percent of high school science teachers and 55 percent of high school mathematics teachers having a major in their discipline.  If the definition of degree in discipline is expanded to include degrees in science/‌mathematics education, these figures increase to 91 percent of high school science teachers and 79 percent of high school mathematics teachers.  Only about 1 in 4 computer science teachers have a degree in computer engineering, computer science, or information science, and very few have a degree in computer science education.”</a:t>
            </a:r>
          </a:p>
          <a:p>
            <a:endParaRPr lang="en-US" dirty="0"/>
          </a:p>
        </p:txBody>
      </p:sp>
      <p:sp>
        <p:nvSpPr>
          <p:cNvPr id="4" name="Slide Number Placeholder 3"/>
          <p:cNvSpPr>
            <a:spLocks noGrp="1"/>
          </p:cNvSpPr>
          <p:nvPr>
            <p:ph type="sldNum" sz="quarter" idx="10"/>
          </p:nvPr>
        </p:nvSpPr>
        <p:spPr/>
        <p:txBody>
          <a:bodyPr/>
          <a:lstStyle/>
          <a:p>
            <a:fld id="{124F211C-9545-4590-8E39-488FAFFAA5A0}" type="slidenum">
              <a:rPr lang="en-US" smtClean="0"/>
              <a:t>13</a:t>
            </a:fld>
            <a:endParaRPr lang="en-US"/>
          </a:p>
        </p:txBody>
      </p:sp>
    </p:spTree>
    <p:extLst>
      <p:ext uri="{BB962C8B-B14F-4D97-AF65-F5344CB8AC3E}">
        <p14:creationId xmlns:p14="http://schemas.microsoft.com/office/powerpoint/2010/main" val="3883875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4F211C-9545-4590-8E39-488FAFFAA5A0}" type="slidenum">
              <a:rPr lang="en-US" smtClean="0"/>
              <a:t>14</a:t>
            </a:fld>
            <a:endParaRPr lang="en-US"/>
          </a:p>
        </p:txBody>
      </p:sp>
    </p:spTree>
    <p:extLst>
      <p:ext uri="{BB962C8B-B14F-4D97-AF65-F5344CB8AC3E}">
        <p14:creationId xmlns:p14="http://schemas.microsoft.com/office/powerpoint/2010/main" val="1111942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2.22, p. 23 in Technical Report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This slide shows from</a:t>
            </a:r>
            <a:r>
              <a:rPr lang="en-US" b="1" baseline="0" dirty="0" smtClean="0"/>
              <a:t> individual items.</a:t>
            </a:r>
          </a:p>
          <a:p>
            <a:endParaRPr lang="en-US" dirty="0" smtClean="0"/>
          </a:p>
          <a:p>
            <a:r>
              <a:rPr lang="en-US" dirty="0" smtClean="0"/>
              <a:t>Computer Science Teacher Questionnaire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Q9. Did you complete one or more computer science courses in each of the following areas at the undergraduate or graduate level?  [Select one on each row.] (Response options:</a:t>
            </a:r>
            <a:r>
              <a:rPr lang="en-US" sz="1200" kern="1200" baseline="0" dirty="0" smtClean="0">
                <a:solidFill>
                  <a:schemeClr val="tx1"/>
                </a:solidFill>
                <a:effectLst/>
                <a:latin typeface="+mn-lt"/>
                <a:ea typeface="+mn-ea"/>
                <a:cs typeface="+mn-cs"/>
              </a:rPr>
              <a:t> Yes, No)</a:t>
            </a:r>
            <a:endParaRPr lang="en-US" sz="1200"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Introduction to computer science</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Introduction to programming </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Algorithms (for example: sorting; search trees, heaps, and hashing; divide-and-conquer)</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Artificial intelligence (for example: machine learning, robotics, computer vision)</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Computer graphics (for example: ray tracing, the graphics pipeline, transformations, texture mapping)</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Computer networks (for example: application layer protocols, Internet protocols, network interfaces)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Database systems (for example: the relational model, relational algebra, SQL)</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Human-computer interaction (for example: human information processing subsystems; libraries of standard graphical user interface objects; methodologies to measure the usability of software)</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Operating systems/computer systems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Software design/engineering </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Other upper division computer science</a:t>
            </a:r>
          </a:p>
          <a:p>
            <a:pPr marL="685800" lvl="1" indent="-228600">
              <a:buFont typeface="+mj-lt"/>
              <a:buAutoNum type="alphaLcPeriod"/>
            </a:pPr>
            <a:endParaRPr lang="en-U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effectLst/>
                <a:latin typeface="+mn-lt"/>
                <a:ea typeface="+mn-ea"/>
                <a:cs typeface="+mn-cs"/>
              </a:rPr>
              <a:t>Q10. Did you complete the following mathematics courses at the undergraduate or graduate level? [Select one on each row.] (Response options:</a:t>
            </a:r>
            <a:r>
              <a:rPr lang="en-US" sz="1200" kern="1200" baseline="0" dirty="0" smtClean="0">
                <a:solidFill>
                  <a:schemeClr val="tx1"/>
                </a:solidFill>
                <a:effectLst/>
                <a:latin typeface="+mn-lt"/>
                <a:ea typeface="+mn-ea"/>
                <a:cs typeface="+mn-cs"/>
              </a:rPr>
              <a:t> Yes, No)</a:t>
            </a:r>
            <a:endParaRPr lang="en-US" sz="1200"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Linear algebra</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Probability</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Statistics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Number theory (for example: divisibility theorems, properties of prime numbers)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Discrete mathematics (for example: combinatorics, graph theory, game theory)</a:t>
            </a: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effectLst/>
                <a:latin typeface="+mn-lt"/>
                <a:ea typeface="+mn-ea"/>
                <a:cs typeface="+mn-cs"/>
              </a:rPr>
              <a:t>Q11. Did you complete courses in each of the following areas at the undergraduate or graduate level? [Select one on each row.] (Response options:</a:t>
            </a:r>
            <a:r>
              <a:rPr lang="en-US" sz="1200" kern="1200" baseline="0" dirty="0" smtClean="0">
                <a:solidFill>
                  <a:schemeClr val="tx1"/>
                </a:solidFill>
                <a:effectLst/>
                <a:latin typeface="+mn-lt"/>
                <a:ea typeface="+mn-ea"/>
                <a:cs typeface="+mn-cs"/>
              </a:rPr>
              <a:t> Yes, No)</a:t>
            </a:r>
            <a:endParaRPr lang="en-US" sz="1200"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Computer engineering</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Electrical/Electronics engineering</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Other types of engineering courses</a:t>
            </a: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smtClean="0"/>
              <a:t>The numbers in parentheses</a:t>
            </a:r>
            <a:r>
              <a:rPr lang="en-US" baseline="0" dirty="0" smtClean="0"/>
              <a:t> are standard errors.</a:t>
            </a:r>
          </a:p>
          <a:p>
            <a:pPr marL="0" lvl="0" indent="0">
              <a:buFont typeface="+mj-lt"/>
              <a:buNone/>
            </a:pP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smtClean="0"/>
              <a:t>Findings</a:t>
            </a:r>
            <a:r>
              <a:rPr lang="en-US" sz="1200" b="1" i="0" baseline="0" dirty="0" smtClean="0"/>
              <a:t> Highlighted in Technical Report</a:t>
            </a:r>
            <a:endParaRPr lang="en-US" dirty="0" smtClean="0"/>
          </a:p>
          <a:p>
            <a:r>
              <a:rPr lang="en-US" sz="1200" kern="1200" dirty="0" smtClean="0">
                <a:solidFill>
                  <a:schemeClr val="tx1"/>
                </a:solidFill>
                <a:effectLst/>
                <a:latin typeface="+mn-lt"/>
                <a:ea typeface="+mn-ea"/>
                <a:cs typeface="+mn-cs"/>
              </a:rPr>
              <a:t>“Table 2.22 shows the percentage of high school computer science teachers with coursework in each of a number of areas.  A large majority of computer science teachers have taken an introduction to programming or an introduction to computer science course.  Substantially fewer have taken other, more specific, courses related to computer science such as algorithms, computer networks, or artificial intelligence.  However, a large majority of computer science teachers also have taken mathematics coursework often used in computer science, either in statistics or linear algebra.”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E7F0A4-913F-4005-B289-12E54AFA3056}" type="slidenum">
              <a:rPr lang="en-US" smtClean="0"/>
              <a:t>15</a:t>
            </a:fld>
            <a:endParaRPr lang="en-US"/>
          </a:p>
        </p:txBody>
      </p:sp>
    </p:spTree>
    <p:extLst>
      <p:ext uri="{BB962C8B-B14F-4D97-AF65-F5344CB8AC3E}">
        <p14:creationId xmlns:p14="http://schemas.microsoft.com/office/powerpoint/2010/main" val="28433303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AE22D2BD-7810-C94F-AE8A-856FCB3715C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304800" y="1676400"/>
            <a:ext cx="3048000" cy="1470025"/>
          </a:xfrm>
        </p:spPr>
        <p:txBody>
          <a:bodyPr/>
          <a:lstStyle/>
          <a:p>
            <a:r>
              <a:rPr lang="en-US" dirty="0" smtClean="0"/>
              <a:t>Click to edit Master title</a:t>
            </a:r>
            <a:endParaRPr lang="en-US" dirty="0"/>
          </a:p>
        </p:txBody>
      </p:sp>
      <p:sp>
        <p:nvSpPr>
          <p:cNvPr id="3" name="Subtitle 2"/>
          <p:cNvSpPr>
            <a:spLocks noGrp="1"/>
          </p:cNvSpPr>
          <p:nvPr>
            <p:ph type="subTitle" idx="1" hasCustomPrompt="1"/>
          </p:nvPr>
        </p:nvSpPr>
        <p:spPr>
          <a:xfrm>
            <a:off x="304800" y="3200400"/>
            <a:ext cx="3048000" cy="381000"/>
          </a:xfrm>
        </p:spPr>
        <p:txBody>
          <a:bodyPr>
            <a:normAutofit/>
          </a:bodyPr>
          <a:lstStyle>
            <a:lvl1pPr marL="0" indent="0" algn="l">
              <a:buNone/>
              <a:defRPr sz="1500" cap="all" baseline="0">
                <a:solidFill>
                  <a:srgbClr val="357EB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Date</a:t>
            </a:r>
            <a:endParaRPr lang="en-US" dirty="0"/>
          </a:p>
        </p:txBody>
      </p:sp>
      <p:pic>
        <p:nvPicPr>
          <p:cNvPr id="7" name="Picture 6">
            <a:extLst>
              <a:ext uri="{FF2B5EF4-FFF2-40B4-BE49-F238E27FC236}">
                <a16:creationId xmlns:a16="http://schemas.microsoft.com/office/drawing/2014/main" xmlns="" id="{A8937AA4-21D1-6B4F-9860-E48F111EF11A}"/>
              </a:ext>
            </a:extLst>
          </p:cNvPr>
          <p:cNvPicPr>
            <a:picLocks noChangeAspect="1"/>
          </p:cNvPicPr>
          <p:nvPr userDrawn="1"/>
        </p:nvPicPr>
        <p:blipFill>
          <a:blip r:embed="rId3"/>
          <a:stretch>
            <a:fillRect/>
          </a:stretch>
        </p:blipFill>
        <p:spPr>
          <a:xfrm>
            <a:off x="264841" y="372172"/>
            <a:ext cx="3513582" cy="545211"/>
          </a:xfrm>
          <a:prstGeom prst="rect">
            <a:avLst/>
          </a:prstGeom>
        </p:spPr>
      </p:pic>
      <p:pic>
        <p:nvPicPr>
          <p:cNvPr id="9" name="Picture 8">
            <a:extLst>
              <a:ext uri="{FF2B5EF4-FFF2-40B4-BE49-F238E27FC236}">
                <a16:creationId xmlns:a16="http://schemas.microsoft.com/office/drawing/2014/main" xmlns="" id="{8F46F5F5-C847-4747-B7CB-D36ACE066D66}"/>
              </a:ext>
            </a:extLst>
          </p:cNvPr>
          <p:cNvPicPr>
            <a:picLocks noChangeAspect="1"/>
          </p:cNvPicPr>
          <p:nvPr userDrawn="1"/>
        </p:nvPicPr>
        <p:blipFill>
          <a:blip r:embed="rId4"/>
          <a:stretch>
            <a:fillRect/>
          </a:stretch>
        </p:blipFill>
        <p:spPr>
          <a:xfrm>
            <a:off x="6876525" y="6063486"/>
            <a:ext cx="2007108" cy="553212"/>
          </a:xfrm>
          <a:prstGeom prst="rect">
            <a:avLst/>
          </a:prstGeom>
        </p:spPr>
      </p:pic>
      <p:sp>
        <p:nvSpPr>
          <p:cNvPr id="5" name="Text Placeholder 4"/>
          <p:cNvSpPr>
            <a:spLocks noGrp="1"/>
          </p:cNvSpPr>
          <p:nvPr>
            <p:ph type="body" sz="quarter" idx="10" hasCustomPrompt="1"/>
          </p:nvPr>
        </p:nvSpPr>
        <p:spPr>
          <a:xfrm>
            <a:off x="6477000" y="4495800"/>
            <a:ext cx="2406650" cy="1219200"/>
          </a:xfrm>
        </p:spPr>
        <p:txBody>
          <a:bodyPr>
            <a:normAutofit/>
          </a:bodyPr>
          <a:lstStyle>
            <a:lvl1pPr>
              <a:defRPr sz="1400"/>
            </a:lvl1pPr>
          </a:lstStyle>
          <a:p>
            <a:pPr lvl="0"/>
            <a:r>
              <a:rPr kumimoji="0" lang="en-US" sz="3200" b="1" i="0" u="none" strike="noStrike" kern="1200" cap="none" spc="0" normalizeH="0" baseline="0" noProof="0" dirty="0" smtClean="0">
                <a:ln>
                  <a:noFill/>
                </a:ln>
                <a:solidFill>
                  <a:srgbClr val="58C5C9"/>
                </a:solidFill>
                <a:effectLst/>
                <a:uLnTx/>
                <a:uFillTx/>
                <a:latin typeface="Arial Black" panose="020B0A04020102020204" pitchFamily="34" charset="0"/>
                <a:ea typeface="+mj-ea"/>
                <a:cs typeface="Arial" panose="020B0604020202020204" pitchFamily="34" charset="0"/>
              </a:rPr>
              <a:t>Computer Science</a:t>
            </a:r>
            <a:endParaRPr lang="en-US" dirty="0" smtClean="0"/>
          </a:p>
        </p:txBody>
      </p:sp>
    </p:spTree>
    <p:extLst>
      <p:ext uri="{BB962C8B-B14F-4D97-AF65-F5344CB8AC3E}">
        <p14:creationId xmlns:p14="http://schemas.microsoft.com/office/powerpoint/2010/main" val="3990156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90562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766C5B2-884E-4940-8AF0-B262EE5C1D9A}" type="datetimeFigureOut">
              <a:rPr lang="en-US" smtClean="0">
                <a:solidFill>
                  <a:prstClr val="black">
                    <a:tint val="75000"/>
                  </a:prstClr>
                </a:solidFill>
              </a:rPr>
              <a:pPr/>
              <a:t>6/3/2019</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97E3583-EA4E-1242-8095-0013831FB8C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1041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3.xml"/><Relationship Id="rId7"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4BDFCE7D-E145-7049-B348-4E605168C295}"/>
              </a:ext>
            </a:extLst>
          </p:cNvPr>
          <p:cNvPicPr>
            <a:picLocks noChangeAspect="1"/>
          </p:cNvPicPr>
          <p:nvPr userDrawn="1"/>
        </p:nvPicPr>
        <p:blipFill>
          <a:blip r:embed="rId5"/>
          <a:stretch>
            <a:fillRect/>
          </a:stretch>
        </p:blipFill>
        <p:spPr>
          <a:xfrm>
            <a:off x="0" y="0"/>
            <a:ext cx="9144000" cy="6858000"/>
          </a:xfrm>
          <a:prstGeom prst="rect">
            <a:avLst/>
          </a:prstGeom>
        </p:spPr>
      </p:pic>
      <p:sp>
        <p:nvSpPr>
          <p:cNvPr id="2" name="Title Placeholder 1"/>
          <p:cNvSpPr>
            <a:spLocks noGrp="1"/>
          </p:cNvSpPr>
          <p:nvPr>
            <p:ph type="title"/>
          </p:nvPr>
        </p:nvSpPr>
        <p:spPr>
          <a:xfrm>
            <a:off x="1219200" y="274638"/>
            <a:ext cx="7467600" cy="868362"/>
          </a:xfrm>
          <a:prstGeom prst="rect">
            <a:avLst/>
          </a:prstGeom>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1219200" y="1295400"/>
            <a:ext cx="74676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7" name="Picture 6">
            <a:extLst>
              <a:ext uri="{FF2B5EF4-FFF2-40B4-BE49-F238E27FC236}">
                <a16:creationId xmlns:a16="http://schemas.microsoft.com/office/drawing/2014/main" xmlns="" id="{E9234F30-73BB-7A4E-BC8A-0F0BA467BA7C}"/>
              </a:ext>
            </a:extLst>
          </p:cNvPr>
          <p:cNvPicPr>
            <a:picLocks noChangeAspect="1"/>
          </p:cNvPicPr>
          <p:nvPr userDrawn="1"/>
        </p:nvPicPr>
        <p:blipFill>
          <a:blip r:embed="rId6"/>
          <a:stretch>
            <a:fillRect/>
          </a:stretch>
        </p:blipFill>
        <p:spPr>
          <a:xfrm>
            <a:off x="0" y="6016752"/>
            <a:ext cx="9144000" cy="38100"/>
          </a:xfrm>
          <a:prstGeom prst="rect">
            <a:avLst/>
          </a:prstGeom>
        </p:spPr>
      </p:pic>
      <p:pic>
        <p:nvPicPr>
          <p:cNvPr id="8" name="Picture 7">
            <a:extLst>
              <a:ext uri="{FF2B5EF4-FFF2-40B4-BE49-F238E27FC236}">
                <a16:creationId xmlns:a16="http://schemas.microsoft.com/office/drawing/2014/main" xmlns="" id="{2626606B-3C78-BA4D-8559-24D108E985A7}"/>
              </a:ext>
            </a:extLst>
          </p:cNvPr>
          <p:cNvPicPr>
            <a:picLocks noChangeAspect="1"/>
          </p:cNvPicPr>
          <p:nvPr userDrawn="1"/>
        </p:nvPicPr>
        <p:blipFill>
          <a:blip r:embed="rId7"/>
          <a:stretch>
            <a:fillRect/>
          </a:stretch>
        </p:blipFill>
        <p:spPr>
          <a:xfrm>
            <a:off x="1371600" y="6172200"/>
            <a:ext cx="3182112" cy="493776"/>
          </a:xfrm>
          <a:prstGeom prst="rect">
            <a:avLst/>
          </a:prstGeom>
        </p:spPr>
      </p:pic>
      <p:pic>
        <p:nvPicPr>
          <p:cNvPr id="9" name="Picture 8">
            <a:extLst>
              <a:ext uri="{FF2B5EF4-FFF2-40B4-BE49-F238E27FC236}">
                <a16:creationId xmlns:a16="http://schemas.microsoft.com/office/drawing/2014/main" xmlns="" id="{540ECE2A-17A7-A84F-927A-F4441EEE6F58}"/>
              </a:ext>
            </a:extLst>
          </p:cNvPr>
          <p:cNvPicPr>
            <a:picLocks noChangeAspect="1"/>
          </p:cNvPicPr>
          <p:nvPr userDrawn="1"/>
        </p:nvPicPr>
        <p:blipFill>
          <a:blip r:embed="rId8"/>
          <a:stretch>
            <a:fillRect/>
          </a:stretch>
        </p:blipFill>
        <p:spPr>
          <a:xfrm>
            <a:off x="5982510" y="6181344"/>
            <a:ext cx="1806245" cy="496255"/>
          </a:xfrm>
          <a:prstGeom prst="rect">
            <a:avLst/>
          </a:prstGeom>
        </p:spPr>
      </p:pic>
    </p:spTree>
    <p:extLst>
      <p:ext uri="{BB962C8B-B14F-4D97-AF65-F5344CB8AC3E}">
        <p14:creationId xmlns:p14="http://schemas.microsoft.com/office/powerpoint/2010/main" val="1386226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spcBef>
          <a:spcPct val="0"/>
        </a:spcBef>
        <a:buNone/>
        <a:defRPr sz="3200" b="1" kern="1200">
          <a:solidFill>
            <a:srgbClr val="58C5C9"/>
          </a:solidFill>
          <a:latin typeface="Arial Black" panose="020B0A04020102020204" pitchFamily="34" charset="0"/>
          <a:ea typeface="+mj-ea"/>
          <a:cs typeface="Arial" panose="020B0604020202020204" pitchFamily="34" charset="0"/>
        </a:defRPr>
      </a:lvl1pPr>
    </p:titleStyle>
    <p:bodyStyle>
      <a:lvl1pPr marL="0" indent="0" algn="l" defTabSz="914400" rtl="0" eaLnBrk="1" latinLnBrk="0" hangingPunct="1">
        <a:spcBef>
          <a:spcPct val="20000"/>
        </a:spcBef>
        <a:buFont typeface="Arial" panose="020B0604020202020204" pitchFamily="34" charset="0"/>
        <a:buNone/>
        <a:defRPr sz="2400" b="1" kern="1200">
          <a:solidFill>
            <a:srgbClr val="357EB3"/>
          </a:solidFill>
          <a:latin typeface="Arial" panose="020B0604020202020204" pitchFamily="34" charset="0"/>
          <a:ea typeface="+mn-ea"/>
          <a:cs typeface="Arial" panose="020B0604020202020204" pitchFamily="34" charset="0"/>
        </a:defRPr>
      </a:lvl1pPr>
      <a:lvl2pPr marL="2286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Chapter 2</a:t>
            </a:r>
            <a:br>
              <a:rPr lang="en-US" dirty="0" smtClean="0"/>
            </a:br>
            <a:r>
              <a:rPr lang="en-US" dirty="0" smtClean="0"/>
              <a:t>Teacher Background and Beliefs</a:t>
            </a:r>
            <a:endParaRPr lang="en-US" dirty="0"/>
          </a:p>
        </p:txBody>
      </p:sp>
      <p:sp>
        <p:nvSpPr>
          <p:cNvPr id="3" name="Text Placeholder 4"/>
          <p:cNvSpPr>
            <a:spLocks noGrp="1"/>
          </p:cNvSpPr>
          <p:nvPr>
            <p:ph type="body" sz="quarter" idx="10"/>
          </p:nvPr>
        </p:nvSpPr>
        <p:spPr>
          <a:xfrm>
            <a:off x="6477000" y="4495800"/>
            <a:ext cx="2406650" cy="1219200"/>
          </a:xfrm>
        </p:spPr>
        <p:txBody>
          <a:bodyPr>
            <a:normAutofit/>
          </a:bodyPr>
          <a:lstStyle>
            <a:lvl1pPr>
              <a:defRPr sz="1400"/>
            </a:lvl1pPr>
          </a:lstStyle>
          <a:p>
            <a:pPr lvl="0"/>
            <a:r>
              <a:rPr kumimoji="0" lang="en-US" sz="2900" b="1" i="0" u="none" strike="noStrike" kern="1200" cap="none" spc="0" normalizeH="0" baseline="0" noProof="0" dirty="0" smtClean="0">
                <a:ln>
                  <a:noFill/>
                </a:ln>
                <a:solidFill>
                  <a:srgbClr val="58C5C9"/>
                </a:solidFill>
                <a:effectLst/>
                <a:uLnTx/>
                <a:uFillTx/>
                <a:latin typeface="Arial Black" panose="020B0A04020102020204" pitchFamily="34" charset="0"/>
                <a:ea typeface="+mj-ea"/>
              </a:rPr>
              <a:t>Computer Science</a:t>
            </a:r>
            <a:endParaRPr lang="en-US" sz="2900" dirty="0" smtClean="0"/>
          </a:p>
        </p:txBody>
      </p:sp>
    </p:spTree>
    <p:extLst>
      <p:ext uri="{BB962C8B-B14F-4D97-AF65-F5344CB8AC3E}">
        <p14:creationId xmlns:p14="http://schemas.microsoft.com/office/powerpoint/2010/main" val="2228900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Original </a:t>
            </a:r>
            <a:r>
              <a:rPr lang="en-US" dirty="0"/>
              <a:t>Data for Slide </a:t>
            </a:r>
            <a:r>
              <a:rPr lang="en-US" dirty="0" smtClean="0"/>
              <a:t>11 </a:t>
            </a:r>
            <a:r>
              <a:rPr lang="en-US" dirty="0"/>
              <a:t/>
            </a:r>
            <a:br>
              <a:rPr lang="en-US" dirty="0"/>
            </a:br>
            <a:r>
              <a:rPr lang="en-US" dirty="0"/>
              <a:t>(not for presentation)</a:t>
            </a:r>
            <a:br>
              <a:rPr lang="en-US" dirty="0"/>
            </a:b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4400" y="2133600"/>
            <a:ext cx="7467600" cy="2313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9519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smtClean="0"/>
              <a:t/>
            </a:r>
            <a:br>
              <a:rPr lang="en-US" sz="2000" dirty="0" smtClean="0"/>
            </a:br>
            <a:r>
              <a:rPr lang="en-US" sz="2700" dirty="0" smtClean="0"/>
              <a:t>High School Computer Science </a:t>
            </a:r>
            <a:r>
              <a:rPr lang="en-US" sz="2700" dirty="0"/>
              <a:t>Classes Taught by Teachers </a:t>
            </a:r>
            <a:r>
              <a:rPr lang="en-US" sz="2700" dirty="0" smtClean="0"/>
              <a:t>From </a:t>
            </a:r>
            <a:r>
              <a:rPr lang="en-US" sz="2700" dirty="0"/>
              <a:t>Race/Ethnicity Groups Historically Underrepresented in </a:t>
            </a:r>
            <a:r>
              <a:rPr lang="en-US" sz="2700" dirty="0" smtClean="0"/>
              <a:t>Science</a:t>
            </a:r>
            <a:endParaRPr lang="en-US" sz="27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33101820"/>
              </p:ext>
            </p:extLst>
          </p:nvPr>
        </p:nvGraphicFramePr>
        <p:xfrm>
          <a:off x="152400" y="1676400"/>
          <a:ext cx="87630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819325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Teacher Preparation</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264186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Original </a:t>
            </a:r>
            <a:r>
              <a:rPr lang="en-US" dirty="0"/>
              <a:t>Data for Slide </a:t>
            </a:r>
            <a:r>
              <a:rPr lang="en-US" dirty="0" smtClean="0"/>
              <a:t>14 </a:t>
            </a:r>
            <a:r>
              <a:rPr lang="en-US" dirty="0"/>
              <a:t/>
            </a:r>
            <a:br>
              <a:rPr lang="en-US" dirty="0"/>
            </a:br>
            <a:r>
              <a:rPr lang="en-US" dirty="0"/>
              <a:t>(not for presentation)</a:t>
            </a:r>
            <a:br>
              <a:rPr lang="en-US" dirty="0"/>
            </a:br>
            <a:endParaRPr lang="en-US"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0600" y="2209800"/>
            <a:ext cx="7467600" cy="18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7445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High School Computer Science </a:t>
            </a:r>
            <a:r>
              <a:rPr lang="en-US" dirty="0"/>
              <a:t>Teacher </a:t>
            </a:r>
            <a:r>
              <a:rPr lang="en-US" dirty="0" smtClean="0"/>
              <a:t>Degrees</a:t>
            </a: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38784977"/>
              </p:ext>
            </p:extLst>
          </p:nvPr>
        </p:nvGraphicFramePr>
        <p:xfrm>
          <a:off x="304800" y="1295400"/>
          <a:ext cx="8382000" cy="47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37457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Original </a:t>
            </a:r>
            <a:r>
              <a:rPr lang="en-US" dirty="0"/>
              <a:t>Data for Slides </a:t>
            </a:r>
            <a:r>
              <a:rPr lang="en-US" dirty="0" smtClean="0"/>
              <a:t>16–17 </a:t>
            </a:r>
            <a:r>
              <a:rPr lang="en-US" dirty="0"/>
              <a:t/>
            </a:r>
            <a:br>
              <a:rPr lang="en-US" dirty="0"/>
            </a:br>
            <a:r>
              <a:rPr lang="en-US" dirty="0"/>
              <a:t>(not for presentation)</a:t>
            </a:r>
            <a:br>
              <a:rPr lang="en-US" dirty="0"/>
            </a:br>
            <a:endParaRPr lang="en-US"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66800" y="1143000"/>
            <a:ext cx="7138858"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94062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2700" dirty="0" smtClean="0"/>
              <a:t>High School Computer Science Teachers Completing Various Computer Science/</a:t>
            </a:r>
            <a:br>
              <a:rPr lang="en-US" sz="2700" dirty="0" smtClean="0"/>
            </a:br>
            <a:r>
              <a:rPr lang="en-US" sz="2700" dirty="0" smtClean="0"/>
              <a:t>Engineering College Courses</a:t>
            </a: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4246180"/>
              </p:ext>
            </p:extLst>
          </p:nvPr>
        </p:nvGraphicFramePr>
        <p:xfrm>
          <a:off x="381000" y="1219200"/>
          <a:ext cx="8534400"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235647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467600" cy="868362"/>
          </a:xfrm>
        </p:spPr>
        <p:txBody>
          <a:bodyPr>
            <a:normAutofit fontScale="90000"/>
          </a:bodyPr>
          <a:lstStyle/>
          <a:p>
            <a:r>
              <a:rPr lang="en-US" dirty="0" smtClean="0"/>
              <a:t/>
            </a:r>
            <a:br>
              <a:rPr lang="en-US" dirty="0" smtClean="0"/>
            </a:br>
            <a:r>
              <a:rPr lang="en-US" sz="2700" dirty="0" smtClean="0"/>
              <a:t>High School Computer Science </a:t>
            </a:r>
            <a:r>
              <a:rPr lang="en-US" sz="2700" dirty="0"/>
              <a:t>Teachers Completing Various </a:t>
            </a:r>
            <a:r>
              <a:rPr lang="en-US" sz="2700" dirty="0" smtClean="0"/>
              <a:t>Mathematics </a:t>
            </a:r>
            <a:r>
              <a:rPr lang="en-US" sz="2700" dirty="0"/>
              <a:t>College Courses</a:t>
            </a: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336719684"/>
              </p:ext>
            </p:extLst>
          </p:nvPr>
        </p:nvGraphicFramePr>
        <p:xfrm>
          <a:off x="1219200" y="1295400"/>
          <a:ext cx="7467600" cy="48307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327664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Original Data for Slide </a:t>
            </a:r>
            <a:r>
              <a:rPr lang="en-US" dirty="0" smtClean="0"/>
              <a:t>19</a:t>
            </a:r>
            <a:r>
              <a:rPr lang="en-US" dirty="0" smtClean="0"/>
              <a:t/>
            </a:r>
            <a:br>
              <a:rPr lang="en-US" dirty="0" smtClean="0"/>
            </a:br>
            <a:r>
              <a:rPr lang="en-US" dirty="0" smtClean="0"/>
              <a:t>(not for presentation)</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828800"/>
            <a:ext cx="8173329"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0516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924800" cy="868362"/>
          </a:xfrm>
        </p:spPr>
        <p:txBody>
          <a:bodyPr>
            <a:normAutofit fontScale="90000"/>
          </a:bodyPr>
          <a:lstStyle/>
          <a:p>
            <a:r>
              <a:rPr lang="en-US" sz="2900" dirty="0" smtClean="0"/>
              <a:t/>
            </a:r>
            <a:br>
              <a:rPr lang="en-US" sz="2900" dirty="0" smtClean="0"/>
            </a:br>
            <a:r>
              <a:rPr lang="en-US" sz="2900" dirty="0" smtClean="0"/>
              <a:t/>
            </a:r>
            <a:br>
              <a:rPr lang="en-US" sz="2900" dirty="0" smtClean="0"/>
            </a:br>
            <a:r>
              <a:rPr lang="en-US" sz="2700" dirty="0" smtClean="0"/>
              <a:t>High </a:t>
            </a:r>
            <a:r>
              <a:rPr lang="en-US" sz="2700" dirty="0"/>
              <a:t>School </a:t>
            </a:r>
            <a:r>
              <a:rPr lang="en-US" sz="2700" dirty="0" smtClean="0"/>
              <a:t>CS Teacher Coursework </a:t>
            </a:r>
            <a:r>
              <a:rPr lang="en-US" sz="2700" dirty="0"/>
              <a:t>Related </a:t>
            </a:r>
            <a:r>
              <a:rPr lang="en-US" sz="2700" dirty="0" smtClean="0"/>
              <a:t>to CSTA/ISTE </a:t>
            </a:r>
            <a:r>
              <a:rPr lang="en-US" sz="2700" dirty="0"/>
              <a:t>Course-Background Standards</a:t>
            </a:r>
            <a:r>
              <a:rPr lang="en-US" sz="2900" dirty="0"/>
              <a:t/>
            </a:r>
            <a:br>
              <a:rPr lang="en-US" sz="2900" dirty="0"/>
            </a:b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71534398"/>
              </p:ext>
            </p:extLst>
          </p:nvPr>
        </p:nvGraphicFramePr>
        <p:xfrm>
          <a:off x="228600" y="1447800"/>
          <a:ext cx="8686800" cy="46481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912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pPr algn="ctr"/>
            <a:r>
              <a:rPr lang="en-US" dirty="0" smtClean="0"/>
              <a:t>Teacher Characteristics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636230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274638"/>
            <a:ext cx="7391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defRPr/>
            </a:pPr>
            <a:r>
              <a:rPr lang="en-US" sz="3100" b="1" dirty="0">
                <a:solidFill>
                  <a:srgbClr val="58C5C9"/>
                </a:solidFill>
                <a:latin typeface="Arial Black" panose="020B0A04020102020204" pitchFamily="34" charset="0"/>
                <a:cs typeface="Arial" panose="020B0604020202020204" pitchFamily="34" charset="0"/>
              </a:rPr>
              <a:t>Original Data for Slide </a:t>
            </a:r>
            <a:r>
              <a:rPr lang="en-US" sz="3100" b="1" dirty="0" smtClean="0">
                <a:solidFill>
                  <a:srgbClr val="58C5C9"/>
                </a:solidFill>
                <a:latin typeface="Arial Black" panose="020B0A04020102020204" pitchFamily="34" charset="0"/>
                <a:cs typeface="Arial" panose="020B0604020202020204" pitchFamily="34" charset="0"/>
              </a:rPr>
              <a:t>21 </a:t>
            </a:r>
            <a:endParaRPr lang="en-US" sz="3100" b="1" dirty="0">
              <a:solidFill>
                <a:srgbClr val="58C5C9"/>
              </a:solidFill>
              <a:latin typeface="Arial Black" panose="020B0A04020102020204" pitchFamily="34" charset="0"/>
              <a:cs typeface="Arial" panose="020B0604020202020204" pitchFamily="34" charset="0"/>
            </a:endParaRPr>
          </a:p>
          <a:p>
            <a:pPr algn="l">
              <a:defRPr/>
            </a:pPr>
            <a:r>
              <a:rPr lang="en-US" sz="3100" b="1" dirty="0">
                <a:solidFill>
                  <a:srgbClr val="58C5C9"/>
                </a:solidFill>
                <a:latin typeface="Arial Black" panose="020B0A04020102020204" pitchFamily="34" charset="0"/>
                <a:cs typeface="Arial" panose="020B0604020202020204" pitchFamily="34" charset="0"/>
              </a:rPr>
              <a:t>(not for presentation)</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900" y="2378075"/>
            <a:ext cx="7188200"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51283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r>
              <a:rPr lang="en-US" sz="2900" b="1" dirty="0" smtClean="0">
                <a:solidFill>
                  <a:srgbClr val="58C5C9"/>
                </a:solidFill>
                <a:latin typeface="Arial Black" panose="020B0A04020102020204" pitchFamily="34" charset="0"/>
                <a:cs typeface="Arial" panose="020B0604020202020204" pitchFamily="34" charset="0"/>
              </a:rPr>
              <a:t>High School Computer Science </a:t>
            </a:r>
            <a:r>
              <a:rPr lang="en-US" sz="2900" b="1" dirty="0">
                <a:solidFill>
                  <a:srgbClr val="58C5C9"/>
                </a:solidFill>
                <a:latin typeface="Arial Black" panose="020B0A04020102020204" pitchFamily="34" charset="0"/>
                <a:cs typeface="Arial" panose="020B0604020202020204" pitchFamily="34" charset="0"/>
              </a:rPr>
              <a:t>Teachers’ Path to </a:t>
            </a:r>
            <a:r>
              <a:rPr lang="en-US" sz="2900" b="1" dirty="0" smtClean="0">
                <a:solidFill>
                  <a:srgbClr val="58C5C9"/>
                </a:solidFill>
                <a:latin typeface="Arial Black" panose="020B0A04020102020204" pitchFamily="34" charset="0"/>
                <a:cs typeface="Arial" panose="020B0604020202020204" pitchFamily="34" charset="0"/>
              </a:rPr>
              <a:t>Certification</a:t>
            </a:r>
            <a:endParaRPr lang="en-US" sz="2900" b="1" dirty="0">
              <a:solidFill>
                <a:srgbClr val="58C5C9"/>
              </a:solidFill>
              <a:latin typeface="Arial Black" panose="020B0A04020102020204" pitchFamily="34" charset="0"/>
              <a:cs typeface="Arial" panose="020B0604020202020204" pitchFamily="34" charset="0"/>
            </a:endParaRPr>
          </a:p>
        </p:txBody>
      </p:sp>
      <p:graphicFrame>
        <p:nvGraphicFramePr>
          <p:cNvPr id="5" name="Chart 4"/>
          <p:cNvGraphicFramePr/>
          <p:nvPr>
            <p:extLst>
              <p:ext uri="{D42A27DB-BD31-4B8C-83A1-F6EECF244321}">
                <p14:modId xmlns:p14="http://schemas.microsoft.com/office/powerpoint/2010/main" val="1204553177"/>
              </p:ext>
            </p:extLst>
          </p:nvPr>
        </p:nvGraphicFramePr>
        <p:xfrm>
          <a:off x="152400" y="1447800"/>
          <a:ext cx="883920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882335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Original Data for Slide </a:t>
            </a:r>
            <a:r>
              <a:rPr lang="en-US" dirty="0" smtClean="0"/>
              <a:t>23</a:t>
            </a:r>
            <a:r>
              <a:rPr lang="en-US" dirty="0" smtClean="0"/>
              <a:t/>
            </a:r>
            <a:br>
              <a:rPr lang="en-US" dirty="0" smtClean="0"/>
            </a:br>
            <a:r>
              <a:rPr lang="en-US" dirty="0" smtClean="0"/>
              <a:t>(not for presentation)</a:t>
            </a:r>
            <a:endParaRPr lang="en-US" dirty="0"/>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0600" y="2286000"/>
            <a:ext cx="7467600" cy="2347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28441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High School </a:t>
            </a:r>
            <a:r>
              <a:rPr lang="en-US" dirty="0" smtClean="0"/>
              <a:t>Computer Science </a:t>
            </a:r>
            <a:r>
              <a:rPr lang="en-US" dirty="0"/>
              <a:t>Teachers’ Areas of Certification</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063237107"/>
              </p:ext>
            </p:extLst>
          </p:nvPr>
        </p:nvGraphicFramePr>
        <p:xfrm>
          <a:off x="304800" y="1295401"/>
          <a:ext cx="8382000" cy="464819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27892" y="1524000"/>
            <a:ext cx="3124200" cy="369332"/>
          </a:xfrm>
          <a:prstGeom prst="rect">
            <a:avLst/>
          </a:prstGeom>
          <a:noFill/>
        </p:spPr>
        <p:txBody>
          <a:bodyPr wrap="square" rtlCol="0">
            <a:spAutoFit/>
          </a:bodyPr>
          <a:lstStyle/>
          <a:p>
            <a:r>
              <a:rPr lang="en-US" sz="1600" b="1" dirty="0" smtClean="0"/>
              <a:t>Certified</a:t>
            </a:r>
            <a:r>
              <a:rPr lang="en-US" b="1" dirty="0" smtClean="0"/>
              <a:t> in One or More Areas</a:t>
            </a:r>
            <a:endParaRPr lang="en-US" b="1" dirty="0"/>
          </a:p>
        </p:txBody>
      </p:sp>
    </p:spTree>
    <p:extLst>
      <p:ext uri="{BB962C8B-B14F-4D97-AF65-F5344CB8AC3E}">
        <p14:creationId xmlns:p14="http://schemas.microsoft.com/office/powerpoint/2010/main" val="1074854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371600" y="274638"/>
            <a:ext cx="73152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defTabSz="914400">
              <a:defRPr/>
            </a:pPr>
            <a:r>
              <a:rPr lang="en-US" sz="3100" b="1" dirty="0">
                <a:solidFill>
                  <a:srgbClr val="58C5C9"/>
                </a:solidFill>
                <a:latin typeface="Arial Black" panose="020B0A04020102020204" pitchFamily="34" charset="0"/>
                <a:cs typeface="Arial" panose="020B0604020202020204" pitchFamily="34" charset="0"/>
              </a:rPr>
              <a:t>Original Data for Slide </a:t>
            </a:r>
            <a:r>
              <a:rPr lang="en-US" sz="3100" b="1" dirty="0" smtClean="0">
                <a:solidFill>
                  <a:srgbClr val="58C5C9"/>
                </a:solidFill>
                <a:latin typeface="Arial Black" panose="020B0A04020102020204" pitchFamily="34" charset="0"/>
                <a:cs typeface="Arial" panose="020B0604020202020204" pitchFamily="34" charset="0"/>
              </a:rPr>
              <a:t>25 </a:t>
            </a:r>
            <a:endParaRPr lang="en-US" sz="3100" b="1" dirty="0">
              <a:solidFill>
                <a:srgbClr val="58C5C9"/>
              </a:solidFill>
              <a:latin typeface="Arial Black" panose="020B0A04020102020204" pitchFamily="34" charset="0"/>
              <a:cs typeface="Arial" panose="020B0604020202020204" pitchFamily="34" charset="0"/>
            </a:endParaRPr>
          </a:p>
          <a:p>
            <a:pPr lvl="0" algn="l" defTabSz="914400">
              <a:defRPr/>
            </a:pPr>
            <a:r>
              <a:rPr lang="en-US" sz="3100" b="1" dirty="0">
                <a:solidFill>
                  <a:srgbClr val="58C5C9"/>
                </a:solidFill>
                <a:latin typeface="Arial Black" panose="020B0A04020102020204" pitchFamily="34" charset="0"/>
                <a:cs typeface="Arial" panose="020B0604020202020204" pitchFamily="34" charset="0"/>
              </a:rPr>
              <a:t>(not for presentation)</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550" y="2692400"/>
            <a:ext cx="7454900" cy="147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8136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246717551"/>
              </p:ext>
            </p:extLst>
          </p:nvPr>
        </p:nvGraphicFramePr>
        <p:xfrm>
          <a:off x="304800" y="1981200"/>
          <a:ext cx="86106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95400" y="381000"/>
            <a:ext cx="73914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r>
              <a:rPr lang="en-US" sz="2900" b="1" dirty="0" smtClean="0">
                <a:solidFill>
                  <a:srgbClr val="58C5C9"/>
                </a:solidFill>
                <a:latin typeface="Arial Black" panose="020B0A04020102020204" pitchFamily="34" charset="0"/>
                <a:cs typeface="Arial" panose="020B0604020202020204" pitchFamily="34" charset="0"/>
              </a:rPr>
              <a:t>High School Computer Science</a:t>
            </a:r>
            <a:r>
              <a:rPr lang="en-US" sz="2900" dirty="0" smtClean="0">
                <a:solidFill>
                  <a:schemeClr val="tx1"/>
                </a:solidFill>
              </a:rPr>
              <a:t> </a:t>
            </a:r>
            <a:r>
              <a:rPr lang="en-US" sz="2900" b="1" dirty="0">
                <a:solidFill>
                  <a:srgbClr val="58C5C9"/>
                </a:solidFill>
                <a:latin typeface="Arial Black" panose="020B0A04020102020204" pitchFamily="34" charset="0"/>
                <a:cs typeface="Arial" panose="020B0604020202020204" pitchFamily="34" charset="0"/>
              </a:rPr>
              <a:t>Teachers </a:t>
            </a:r>
            <a:r>
              <a:rPr lang="en-US" sz="2900" b="1" dirty="0" smtClean="0">
                <a:solidFill>
                  <a:srgbClr val="58C5C9"/>
                </a:solidFill>
                <a:latin typeface="Arial Black" panose="020B0A04020102020204" pitchFamily="34" charset="0"/>
                <a:cs typeface="Arial" panose="020B0604020202020204" pitchFamily="34" charset="0"/>
              </a:rPr>
              <a:t>With Full-Time Job Experience in a Computer Science-Related Field Prior to Teaching</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208812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pPr algn="ctr"/>
            <a:r>
              <a:rPr lang="en-US" dirty="0"/>
              <a:t>Teacher Pedagogical </a:t>
            </a:r>
            <a:r>
              <a:rPr lang="en-US" dirty="0" smtClean="0"/>
              <a:t>Beliefs</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30712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Original Data for Slides </a:t>
            </a:r>
            <a:r>
              <a:rPr lang="en-US" dirty="0" smtClean="0"/>
              <a:t>28–29</a:t>
            </a:r>
            <a:r>
              <a:rPr lang="en-US" dirty="0" smtClean="0"/>
              <a:t/>
            </a:r>
            <a:br>
              <a:rPr lang="en-US" dirty="0" smtClean="0"/>
            </a:br>
            <a:r>
              <a:rPr lang="en-US" dirty="0" smtClean="0"/>
              <a:t>(not for presentation)</a:t>
            </a:r>
            <a:endParaRPr lang="en-US" dirty="0"/>
          </a:p>
        </p:txBody>
      </p:sp>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0600" y="1447800"/>
            <a:ext cx="7467600" cy="3850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9395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961047573"/>
              </p:ext>
            </p:extLst>
          </p:nvPr>
        </p:nvGraphicFramePr>
        <p:xfrm>
          <a:off x="228600" y="1828800"/>
          <a:ext cx="8661400" cy="4170362"/>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1219200" y="274638"/>
            <a:ext cx="7460226"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r>
              <a:rPr lang="en-US" sz="2800" b="1" dirty="0" smtClean="0">
                <a:solidFill>
                  <a:srgbClr val="58C5C9"/>
                </a:solidFill>
                <a:latin typeface="Arial Black" panose="020B0A04020102020204" pitchFamily="34" charset="0"/>
                <a:cs typeface="Arial" panose="020B0604020202020204" pitchFamily="34" charset="0"/>
              </a:rPr>
              <a:t>High School Computer Science </a:t>
            </a:r>
            <a:r>
              <a:rPr lang="en-US" sz="2800" b="1" dirty="0">
                <a:solidFill>
                  <a:srgbClr val="58C5C9"/>
                </a:solidFill>
                <a:latin typeface="Arial Black" panose="020B0A04020102020204" pitchFamily="34" charset="0"/>
                <a:cs typeface="Arial" panose="020B0604020202020204" pitchFamily="34" charset="0"/>
              </a:rPr>
              <a:t>Teachers Agreeing With Various Statements </a:t>
            </a:r>
            <a:r>
              <a:rPr lang="en-US" sz="2800" b="1" dirty="0" smtClean="0">
                <a:solidFill>
                  <a:srgbClr val="58C5C9"/>
                </a:solidFill>
                <a:latin typeface="Arial Black" panose="020B0A04020102020204" pitchFamily="34" charset="0"/>
                <a:cs typeface="Arial" panose="020B0604020202020204" pitchFamily="34" charset="0"/>
              </a:rPr>
              <a:t>About Teaching </a:t>
            </a:r>
            <a:r>
              <a:rPr lang="en-US" sz="2800" b="1" dirty="0">
                <a:solidFill>
                  <a:srgbClr val="58C5C9"/>
                </a:solidFill>
                <a:latin typeface="Arial Black" panose="020B0A04020102020204" pitchFamily="34" charset="0"/>
                <a:cs typeface="Arial" panose="020B0604020202020204" pitchFamily="34" charset="0"/>
              </a:rPr>
              <a:t>and Learning</a:t>
            </a:r>
          </a:p>
        </p:txBody>
      </p:sp>
    </p:spTree>
    <p:extLst>
      <p:ext uri="{BB962C8B-B14F-4D97-AF65-F5344CB8AC3E}">
        <p14:creationId xmlns:p14="http://schemas.microsoft.com/office/powerpoint/2010/main" val="34343243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160596692"/>
              </p:ext>
            </p:extLst>
          </p:nvPr>
        </p:nvGraphicFramePr>
        <p:xfrm>
          <a:off x="152400" y="1676400"/>
          <a:ext cx="8661400" cy="4322762"/>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1371600" y="274638"/>
            <a:ext cx="7307826"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r>
              <a:rPr lang="en-US" sz="2800" b="1" dirty="0" smtClean="0">
                <a:solidFill>
                  <a:srgbClr val="58C5C9"/>
                </a:solidFill>
                <a:latin typeface="Arial Black" panose="020B0A04020102020204" pitchFamily="34" charset="0"/>
                <a:cs typeface="Arial" panose="020B0604020202020204" pitchFamily="34" charset="0"/>
              </a:rPr>
              <a:t>High School Computer Science </a:t>
            </a:r>
            <a:r>
              <a:rPr lang="en-US" sz="2800" b="1" dirty="0">
                <a:solidFill>
                  <a:srgbClr val="58C5C9"/>
                </a:solidFill>
                <a:latin typeface="Arial Black" panose="020B0A04020102020204" pitchFamily="34" charset="0"/>
                <a:cs typeface="Arial" panose="020B0604020202020204" pitchFamily="34" charset="0"/>
              </a:rPr>
              <a:t>Teachers Agreeing With Various Statements </a:t>
            </a:r>
            <a:r>
              <a:rPr lang="en-US" sz="2800" b="1" dirty="0" smtClean="0">
                <a:solidFill>
                  <a:srgbClr val="58C5C9"/>
                </a:solidFill>
                <a:latin typeface="Arial Black" panose="020B0A04020102020204" pitchFamily="34" charset="0"/>
                <a:cs typeface="Arial" panose="020B0604020202020204" pitchFamily="34" charset="0"/>
              </a:rPr>
              <a:t>About Teaching </a:t>
            </a:r>
            <a:r>
              <a:rPr lang="en-US" sz="2800" b="1" dirty="0">
                <a:solidFill>
                  <a:srgbClr val="58C5C9"/>
                </a:solidFill>
                <a:latin typeface="Arial Black" panose="020B0A04020102020204" pitchFamily="34" charset="0"/>
                <a:cs typeface="Arial" panose="020B0604020202020204" pitchFamily="34" charset="0"/>
              </a:rPr>
              <a:t>and Learning</a:t>
            </a:r>
          </a:p>
        </p:txBody>
      </p:sp>
    </p:spTree>
    <p:extLst>
      <p:ext uri="{BB962C8B-B14F-4D97-AF65-F5344CB8AC3E}">
        <p14:creationId xmlns:p14="http://schemas.microsoft.com/office/powerpoint/2010/main" val="38513768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Original Data for Slides </a:t>
            </a:r>
            <a:r>
              <a:rPr lang="en-US" dirty="0" smtClean="0"/>
              <a:t>4–7 </a:t>
            </a:r>
            <a:r>
              <a:rPr lang="en-US" dirty="0" smtClean="0"/>
              <a:t/>
            </a:r>
            <a:br>
              <a:rPr lang="en-US" dirty="0" smtClean="0"/>
            </a:br>
            <a:r>
              <a:rPr lang="en-US" dirty="0" smtClean="0"/>
              <a:t>(not for presentation)</a:t>
            </a:r>
            <a:endParaRPr lang="en-US" dirty="0"/>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514599" y="1066800"/>
            <a:ext cx="4160047"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88107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Original Data for Slide </a:t>
            </a:r>
            <a:r>
              <a:rPr lang="en-US" dirty="0" smtClean="0"/>
              <a:t>31</a:t>
            </a:r>
            <a:r>
              <a:rPr lang="en-US" dirty="0" smtClean="0"/>
              <a:t/>
            </a:r>
            <a:br>
              <a:rPr lang="en-US" dirty="0" smtClean="0"/>
            </a:br>
            <a:r>
              <a:rPr lang="en-US" dirty="0" smtClean="0"/>
              <a:t>(not for presentation)</a:t>
            </a:r>
            <a:endParaRPr lang="en-US" dirty="0"/>
          </a:p>
        </p:txBody>
      </p:sp>
      <p:pic>
        <p:nvPicPr>
          <p:cNvPr id="1126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66800" y="2514600"/>
            <a:ext cx="7315576" cy="14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8990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sz="3100" dirty="0" smtClean="0"/>
              <a:t>High School Computer Science Teachers’ Beliefs </a:t>
            </a:r>
            <a:r>
              <a:rPr lang="en-US" sz="3100" dirty="0"/>
              <a:t>About Teaching and Learning </a:t>
            </a:r>
            <a:r>
              <a:rPr lang="en-US" sz="3100" dirty="0" smtClean="0"/>
              <a:t>Composites</a:t>
            </a: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87635007"/>
              </p:ext>
            </p:extLst>
          </p:nvPr>
        </p:nvGraphicFramePr>
        <p:xfrm>
          <a:off x="1219200" y="2057400"/>
          <a:ext cx="72390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rot="16200000">
            <a:off x="-106857" y="3459660"/>
            <a:ext cx="2107052" cy="369332"/>
          </a:xfrm>
          <a:prstGeom prst="rect">
            <a:avLst/>
          </a:prstGeom>
        </p:spPr>
        <p:txBody>
          <a:bodyPr wrap="none">
            <a:spAutoFit/>
          </a:bodyPr>
          <a:lstStyle/>
          <a:p>
            <a:pPr algn="ctr">
              <a:defRPr sz="1800" b="1" i="0" u="none" strike="noStrike" kern="1200" baseline="0">
                <a:solidFill>
                  <a:prstClr val="black"/>
                </a:solidFill>
                <a:latin typeface="+mn-lt"/>
                <a:ea typeface="+mn-ea"/>
                <a:cs typeface="+mn-cs"/>
              </a:defRPr>
            </a:pPr>
            <a:r>
              <a:rPr lang="en-US" dirty="0" smtClean="0"/>
              <a:t>Teacher Mean Score</a:t>
            </a:r>
            <a:endParaRPr lang="en-US" dirty="0"/>
          </a:p>
        </p:txBody>
      </p:sp>
    </p:spTree>
    <p:extLst>
      <p:ext uri="{BB962C8B-B14F-4D97-AF65-F5344CB8AC3E}">
        <p14:creationId xmlns:p14="http://schemas.microsoft.com/office/powerpoint/2010/main" val="15562643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05393" y="290696"/>
            <a:ext cx="76200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r>
              <a:rPr lang="en-US" sz="2100" b="1" dirty="0">
                <a:solidFill>
                  <a:srgbClr val="58C5C9"/>
                </a:solidFill>
                <a:latin typeface="Arial Black" panose="020B0A04020102020204" pitchFamily="34" charset="0"/>
                <a:cs typeface="Arial" panose="020B0604020202020204" pitchFamily="34" charset="0"/>
              </a:rPr>
              <a:t>High School Computer Science Teachers’ Beliefs About Teaching and Learning </a:t>
            </a:r>
            <a:r>
              <a:rPr lang="en-US" sz="2100" b="1" dirty="0" smtClean="0">
                <a:solidFill>
                  <a:srgbClr val="58C5C9"/>
                </a:solidFill>
                <a:latin typeface="Arial Black" panose="020B0A04020102020204" pitchFamily="34" charset="0"/>
                <a:cs typeface="Arial" panose="020B0604020202020204" pitchFamily="34" charset="0"/>
              </a:rPr>
              <a:t>Composites </a:t>
            </a:r>
          </a:p>
          <a:p>
            <a:pPr algn="l"/>
            <a:r>
              <a:rPr lang="en-US" sz="2100" b="1" dirty="0" smtClean="0">
                <a:solidFill>
                  <a:srgbClr val="58C5C9"/>
                </a:solidFill>
                <a:latin typeface="Arial Black" panose="020B0A04020102020204" pitchFamily="34" charset="0"/>
                <a:cs typeface="Arial" panose="020B0604020202020204" pitchFamily="34" charset="0"/>
              </a:rPr>
              <a:t>(not for presentation)</a:t>
            </a:r>
            <a:endParaRPr lang="en-US" sz="2100" b="1" dirty="0">
              <a:solidFill>
                <a:srgbClr val="58C5C9"/>
              </a:solidFill>
              <a:latin typeface="Arial Black" panose="020B0A04020102020204" pitchFamily="34" charset="0"/>
              <a:cs typeface="Arial" panose="020B0604020202020204" pitchFamily="34" charset="0"/>
            </a:endParaRPr>
          </a:p>
        </p:txBody>
      </p:sp>
      <p:sp>
        <p:nvSpPr>
          <p:cNvPr id="2" name="TextBox 1"/>
          <p:cNvSpPr txBox="1"/>
          <p:nvPr/>
        </p:nvSpPr>
        <p:spPr>
          <a:xfrm>
            <a:off x="685800" y="1752600"/>
            <a:ext cx="7772400" cy="923330"/>
          </a:xfrm>
          <a:prstGeom prst="rect">
            <a:avLst/>
          </a:prstGeom>
          <a:noFill/>
        </p:spPr>
        <p:txBody>
          <a:bodyPr wrap="square" rtlCol="0">
            <a:spAutoFit/>
          </a:bodyPr>
          <a:lstStyle/>
          <a:p>
            <a:r>
              <a:rPr lang="en-US" dirty="0" smtClean="0"/>
              <a:t>There are no significant differences in high school computer science teachers’ beliefs about teaching and learning composites by equity factors.  Thus, no tables or charts are shown.</a:t>
            </a:r>
            <a:endParaRPr lang="en-US" dirty="0"/>
          </a:p>
        </p:txBody>
      </p:sp>
    </p:spTree>
    <p:extLst>
      <p:ext uri="{BB962C8B-B14F-4D97-AF65-F5344CB8AC3E}">
        <p14:creationId xmlns:p14="http://schemas.microsoft.com/office/powerpoint/2010/main" val="13830774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t/>
            </a:r>
            <a:br>
              <a:rPr lang="en-US" dirty="0" smtClean="0"/>
            </a:br>
            <a:r>
              <a:rPr lang="en-US" dirty="0" smtClean="0"/>
              <a:t>Teachers</a:t>
            </a:r>
            <a:r>
              <a:rPr lang="en-US" dirty="0"/>
              <a:t>' Perceptions of Preparedness</a:t>
            </a:r>
            <a:br>
              <a:rPr lang="en-US" dirty="0"/>
            </a:b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12849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Original Data for Slide </a:t>
            </a:r>
            <a:r>
              <a:rPr lang="en-US" dirty="0" smtClean="0"/>
              <a:t>35</a:t>
            </a:r>
            <a:r>
              <a:rPr lang="en-US" dirty="0" smtClean="0"/>
              <a:t/>
            </a:r>
            <a:br>
              <a:rPr lang="en-US" dirty="0" smtClean="0"/>
            </a:br>
            <a:r>
              <a:rPr lang="en-US" dirty="0" smtClean="0"/>
              <a:t>(not for presentation)</a:t>
            </a:r>
            <a:endParaRPr lang="en-US" dirty="0"/>
          </a:p>
        </p:txBody>
      </p:sp>
      <p:pic>
        <p:nvPicPr>
          <p:cNvPr id="1331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4400" y="2133600"/>
            <a:ext cx="7398130" cy="200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29688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r>
              <a:rPr lang="en-US" sz="2600" b="1" dirty="0" smtClean="0">
                <a:solidFill>
                  <a:srgbClr val="58C5C9"/>
                </a:solidFill>
                <a:latin typeface="Arial Black" panose="020B0A04020102020204" pitchFamily="34" charset="0"/>
                <a:cs typeface="Arial" panose="020B0604020202020204" pitchFamily="34" charset="0"/>
              </a:rPr>
              <a:t>High School Computer Science </a:t>
            </a:r>
            <a:r>
              <a:rPr lang="en-US" sz="2600" b="1" dirty="0">
                <a:solidFill>
                  <a:srgbClr val="58C5C9"/>
                </a:solidFill>
                <a:latin typeface="Arial Black" panose="020B0A04020102020204" pitchFamily="34" charset="0"/>
                <a:cs typeface="Arial" panose="020B0604020202020204" pitchFamily="34" charset="0"/>
              </a:rPr>
              <a:t>Teachers Considering Themselves Very Well Prepared to Teach </a:t>
            </a:r>
            <a:r>
              <a:rPr lang="en-US" sz="2600" b="1" dirty="0" smtClean="0">
                <a:solidFill>
                  <a:srgbClr val="58C5C9"/>
                </a:solidFill>
                <a:latin typeface="Arial Black" panose="020B0A04020102020204" pitchFamily="34" charset="0"/>
                <a:cs typeface="Arial" panose="020B0604020202020204" pitchFamily="34" charset="0"/>
              </a:rPr>
              <a:t>Various </a:t>
            </a:r>
            <a:r>
              <a:rPr lang="en-US" sz="2600" b="1" dirty="0">
                <a:solidFill>
                  <a:srgbClr val="58C5C9"/>
                </a:solidFill>
                <a:latin typeface="Arial Black" panose="020B0A04020102020204" pitchFamily="34" charset="0"/>
                <a:cs typeface="Arial" panose="020B0604020202020204" pitchFamily="34" charset="0"/>
              </a:rPr>
              <a:t>Topics</a:t>
            </a:r>
          </a:p>
        </p:txBody>
      </p:sp>
      <p:graphicFrame>
        <p:nvGraphicFramePr>
          <p:cNvPr id="6" name="Chart 5"/>
          <p:cNvGraphicFramePr/>
          <p:nvPr>
            <p:extLst>
              <p:ext uri="{D42A27DB-BD31-4B8C-83A1-F6EECF244321}">
                <p14:modId xmlns:p14="http://schemas.microsoft.com/office/powerpoint/2010/main" val="2452326042"/>
              </p:ext>
            </p:extLst>
          </p:nvPr>
        </p:nvGraphicFramePr>
        <p:xfrm>
          <a:off x="152400" y="1676400"/>
          <a:ext cx="8839200" cy="43894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108560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152400"/>
            <a:ext cx="7391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a:t>
            </a:r>
            <a:r>
              <a:rPr lang="en-US" sz="2900" b="1" dirty="0" smtClean="0">
                <a:solidFill>
                  <a:srgbClr val="58C5C9"/>
                </a:solidFill>
                <a:latin typeface="Arial Black" panose="020B0A04020102020204" pitchFamily="34" charset="0"/>
                <a:cs typeface="Arial" panose="020B0604020202020204" pitchFamily="34" charset="0"/>
              </a:rPr>
              <a:t>Slides </a:t>
            </a:r>
            <a:r>
              <a:rPr lang="en-US" sz="2900" b="1" dirty="0" smtClean="0">
                <a:solidFill>
                  <a:srgbClr val="58C5C9"/>
                </a:solidFill>
                <a:latin typeface="Arial Black" panose="020B0A04020102020204" pitchFamily="34" charset="0"/>
                <a:cs typeface="Arial" panose="020B0604020202020204" pitchFamily="34" charset="0"/>
              </a:rPr>
              <a:t>37–38 </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900" y="1927225"/>
            <a:ext cx="7188200" cy="300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1848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657878891"/>
              </p:ext>
            </p:extLst>
          </p:nvPr>
        </p:nvGraphicFramePr>
        <p:xfrm>
          <a:off x="241300" y="1676400"/>
          <a:ext cx="8661400" cy="42465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371600" y="274638"/>
            <a:ext cx="73152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r>
              <a:rPr lang="en-US" sz="2600" b="1" dirty="0">
                <a:solidFill>
                  <a:srgbClr val="58C5C9"/>
                </a:solidFill>
                <a:latin typeface="Arial Black" panose="020B0A04020102020204" pitchFamily="34" charset="0"/>
                <a:cs typeface="Arial" panose="020B0604020202020204" pitchFamily="34" charset="0"/>
              </a:rPr>
              <a:t>High School </a:t>
            </a:r>
            <a:r>
              <a:rPr lang="en-US" sz="2600" b="1" dirty="0" smtClean="0">
                <a:solidFill>
                  <a:srgbClr val="58C5C9"/>
                </a:solidFill>
                <a:latin typeface="Arial Black" panose="020B0A04020102020204" pitchFamily="34" charset="0"/>
                <a:cs typeface="Arial" panose="020B0604020202020204" pitchFamily="34" charset="0"/>
              </a:rPr>
              <a:t>Computer Science </a:t>
            </a:r>
            <a:r>
              <a:rPr lang="en-US" sz="2600" b="1" dirty="0">
                <a:solidFill>
                  <a:srgbClr val="58C5C9"/>
                </a:solidFill>
                <a:latin typeface="Arial Black" panose="020B0A04020102020204" pitchFamily="34" charset="0"/>
                <a:cs typeface="Arial" panose="020B0604020202020204" pitchFamily="34" charset="0"/>
              </a:rPr>
              <a:t>Teachers Considering Themselves Very Well Prepared for Various Tasks</a:t>
            </a:r>
          </a:p>
        </p:txBody>
      </p:sp>
    </p:spTree>
    <p:extLst>
      <p:ext uri="{BB962C8B-B14F-4D97-AF65-F5344CB8AC3E}">
        <p14:creationId xmlns:p14="http://schemas.microsoft.com/office/powerpoint/2010/main" val="36697050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938120517"/>
              </p:ext>
            </p:extLst>
          </p:nvPr>
        </p:nvGraphicFramePr>
        <p:xfrm>
          <a:off x="241300" y="1676400"/>
          <a:ext cx="8661400" cy="42465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371600" y="274638"/>
            <a:ext cx="73152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r>
              <a:rPr lang="en-US" sz="2600" b="1" dirty="0">
                <a:solidFill>
                  <a:srgbClr val="58C5C9"/>
                </a:solidFill>
                <a:latin typeface="Arial Black" panose="020B0A04020102020204" pitchFamily="34" charset="0"/>
                <a:cs typeface="Arial" panose="020B0604020202020204" pitchFamily="34" charset="0"/>
              </a:rPr>
              <a:t>High School </a:t>
            </a:r>
            <a:r>
              <a:rPr lang="en-US" sz="2600" b="1" dirty="0" smtClean="0">
                <a:solidFill>
                  <a:srgbClr val="58C5C9"/>
                </a:solidFill>
                <a:latin typeface="Arial Black" panose="020B0A04020102020204" pitchFamily="34" charset="0"/>
                <a:cs typeface="Arial" panose="020B0604020202020204" pitchFamily="34" charset="0"/>
              </a:rPr>
              <a:t>Computer Science </a:t>
            </a:r>
            <a:r>
              <a:rPr lang="en-US" sz="2600" b="1" dirty="0">
                <a:solidFill>
                  <a:srgbClr val="58C5C9"/>
                </a:solidFill>
                <a:latin typeface="Arial Black" panose="020B0A04020102020204" pitchFamily="34" charset="0"/>
                <a:cs typeface="Arial" panose="020B0604020202020204" pitchFamily="34" charset="0"/>
              </a:rPr>
              <a:t>Teachers Considering Themselves Very Well Prepared for Various Tasks</a:t>
            </a:r>
          </a:p>
        </p:txBody>
      </p:sp>
    </p:spTree>
    <p:extLst>
      <p:ext uri="{BB962C8B-B14F-4D97-AF65-F5344CB8AC3E}">
        <p14:creationId xmlns:p14="http://schemas.microsoft.com/office/powerpoint/2010/main" val="28004880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71600" y="152400"/>
            <a:ext cx="7391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a:t>
            </a:r>
            <a:r>
              <a:rPr lang="en-US" sz="2900" b="1" dirty="0" smtClean="0">
                <a:solidFill>
                  <a:srgbClr val="58C5C9"/>
                </a:solidFill>
                <a:latin typeface="Arial Black" panose="020B0A04020102020204" pitchFamily="34" charset="0"/>
                <a:cs typeface="Arial" panose="020B0604020202020204" pitchFamily="34" charset="0"/>
              </a:rPr>
              <a:t>Slide </a:t>
            </a:r>
            <a:r>
              <a:rPr lang="en-US" sz="2900" b="1" dirty="0" smtClean="0">
                <a:solidFill>
                  <a:srgbClr val="58C5C9"/>
                </a:solidFill>
                <a:latin typeface="Arial Black" panose="020B0A04020102020204" pitchFamily="34" charset="0"/>
                <a:cs typeface="Arial" panose="020B0604020202020204" pitchFamily="34" charset="0"/>
              </a:rPr>
              <a:t>40</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075" y="2390775"/>
            <a:ext cx="718185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13227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 School Computer Science Teacher Characteristics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99063219"/>
              </p:ext>
            </p:extLst>
          </p:nvPr>
        </p:nvGraphicFramePr>
        <p:xfrm>
          <a:off x="1219200" y="1295401"/>
          <a:ext cx="7162800"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620071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584154847"/>
              </p:ext>
            </p:extLst>
          </p:nvPr>
        </p:nvGraphicFramePr>
        <p:xfrm>
          <a:off x="165100" y="1600200"/>
          <a:ext cx="8826500" cy="43227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95400" y="274638"/>
            <a:ext cx="73914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r>
              <a:rPr lang="en-US" sz="2400" b="1" dirty="0">
                <a:solidFill>
                  <a:srgbClr val="58C5C9"/>
                </a:solidFill>
                <a:latin typeface="Arial Black" panose="020B0A04020102020204" pitchFamily="34" charset="0"/>
                <a:cs typeface="Arial" panose="020B0604020202020204" pitchFamily="34" charset="0"/>
              </a:rPr>
              <a:t>High School </a:t>
            </a:r>
            <a:r>
              <a:rPr lang="en-US" sz="2400" b="1" dirty="0" smtClean="0">
                <a:solidFill>
                  <a:srgbClr val="58C5C9"/>
                </a:solidFill>
                <a:latin typeface="Arial Black" panose="020B0A04020102020204" pitchFamily="34" charset="0"/>
                <a:cs typeface="Arial" panose="020B0604020202020204" pitchFamily="34" charset="0"/>
              </a:rPr>
              <a:t>Computer Science </a:t>
            </a:r>
            <a:r>
              <a:rPr lang="en-US" sz="2400" b="1" dirty="0">
                <a:solidFill>
                  <a:srgbClr val="58C5C9"/>
                </a:solidFill>
                <a:latin typeface="Arial Black" panose="020B0A04020102020204" pitchFamily="34" charset="0"/>
                <a:cs typeface="Arial" panose="020B0604020202020204" pitchFamily="34" charset="0"/>
              </a:rPr>
              <a:t>Classes in Which Teachers Feel Very Well Prepared for Various Tasks in the Most Recent Unit</a:t>
            </a:r>
          </a:p>
        </p:txBody>
      </p:sp>
    </p:spTree>
    <p:extLst>
      <p:ext uri="{BB962C8B-B14F-4D97-AF65-F5344CB8AC3E}">
        <p14:creationId xmlns:p14="http://schemas.microsoft.com/office/powerpoint/2010/main" val="24663593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274638"/>
            <a:ext cx="7391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Slide </a:t>
            </a:r>
            <a:r>
              <a:rPr lang="en-US" sz="2900" b="1" dirty="0" smtClean="0">
                <a:solidFill>
                  <a:srgbClr val="58C5C9"/>
                </a:solidFill>
                <a:latin typeface="Arial Black" panose="020B0A04020102020204" pitchFamily="34" charset="0"/>
                <a:cs typeface="Arial" panose="020B0604020202020204" pitchFamily="34" charset="0"/>
              </a:rPr>
              <a:t>42</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147" y="1600200"/>
            <a:ext cx="72009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907" y="2769721"/>
            <a:ext cx="7486650" cy="126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141" y="4191000"/>
            <a:ext cx="7226300" cy="126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9507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274638"/>
            <a:ext cx="73914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r>
              <a:rPr lang="en-US" sz="2900" b="1" dirty="0" smtClean="0">
                <a:solidFill>
                  <a:srgbClr val="58C5C9"/>
                </a:solidFill>
                <a:latin typeface="Arial Black" panose="020B0A04020102020204" pitchFamily="34" charset="0"/>
                <a:cs typeface="Arial" panose="020B0604020202020204" pitchFamily="34" charset="0"/>
              </a:rPr>
              <a:t>High School Computer Science </a:t>
            </a:r>
            <a:r>
              <a:rPr lang="en-US" sz="2900" b="1" dirty="0">
                <a:solidFill>
                  <a:srgbClr val="58C5C9"/>
                </a:solidFill>
                <a:latin typeface="Arial Black" panose="020B0A04020102020204" pitchFamily="34" charset="0"/>
                <a:cs typeface="Arial" panose="020B0604020202020204" pitchFamily="34" charset="0"/>
              </a:rPr>
              <a:t>Teachers’ </a:t>
            </a:r>
            <a:r>
              <a:rPr lang="en-US" sz="2900" b="1" dirty="0" smtClean="0">
                <a:solidFill>
                  <a:srgbClr val="58C5C9"/>
                </a:solidFill>
                <a:latin typeface="Arial Black" panose="020B0A04020102020204" pitchFamily="34" charset="0"/>
                <a:cs typeface="Arial" panose="020B0604020202020204" pitchFamily="34" charset="0"/>
              </a:rPr>
              <a:t>Perceptions </a:t>
            </a:r>
            <a:r>
              <a:rPr lang="en-US" sz="2900" b="1" dirty="0">
                <a:solidFill>
                  <a:srgbClr val="58C5C9"/>
                </a:solidFill>
                <a:latin typeface="Arial Black" panose="020B0A04020102020204" pitchFamily="34" charset="0"/>
                <a:cs typeface="Arial" panose="020B0604020202020204" pitchFamily="34" charset="0"/>
              </a:rPr>
              <a:t>of </a:t>
            </a:r>
            <a:r>
              <a:rPr lang="en-US" sz="2900" b="1" dirty="0" smtClean="0">
                <a:solidFill>
                  <a:srgbClr val="58C5C9"/>
                </a:solidFill>
                <a:latin typeface="Arial Black" panose="020B0A04020102020204" pitchFamily="34" charset="0"/>
                <a:cs typeface="Arial" panose="020B0604020202020204" pitchFamily="34" charset="0"/>
              </a:rPr>
              <a:t>Preparedness Composites</a:t>
            </a:r>
            <a:endParaRPr lang="en-US" sz="2900" b="1" dirty="0">
              <a:solidFill>
                <a:srgbClr val="58C5C9"/>
              </a:solidFill>
              <a:latin typeface="Arial Black" panose="020B0A04020102020204" pitchFamily="34" charset="0"/>
              <a:cs typeface="Arial" panose="020B0604020202020204" pitchFamily="34" charset="0"/>
            </a:endParaRPr>
          </a:p>
        </p:txBody>
      </p:sp>
      <p:graphicFrame>
        <p:nvGraphicFramePr>
          <p:cNvPr id="6" name="Chart 5"/>
          <p:cNvGraphicFramePr/>
          <p:nvPr>
            <p:extLst>
              <p:ext uri="{D42A27DB-BD31-4B8C-83A1-F6EECF244321}">
                <p14:modId xmlns:p14="http://schemas.microsoft.com/office/powerpoint/2010/main" val="761720780"/>
              </p:ext>
            </p:extLst>
          </p:nvPr>
        </p:nvGraphicFramePr>
        <p:xfrm>
          <a:off x="152400" y="1417638"/>
          <a:ext cx="8839200" cy="45259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94406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274638"/>
            <a:ext cx="7391400" cy="1143000"/>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r>
              <a:rPr lang="en-US" sz="2900" b="1" dirty="0" smtClean="0">
                <a:solidFill>
                  <a:srgbClr val="58C5C9"/>
                </a:solidFill>
                <a:latin typeface="Arial Black" panose="020B0A04020102020204" pitchFamily="34" charset="0"/>
                <a:cs typeface="Arial" panose="020B0604020202020204" pitchFamily="34" charset="0"/>
              </a:rPr>
              <a:t>High School Computer Science </a:t>
            </a:r>
            <a:r>
              <a:rPr lang="en-US" sz="2900" b="1" dirty="0">
                <a:solidFill>
                  <a:srgbClr val="58C5C9"/>
                </a:solidFill>
                <a:latin typeface="Arial Black" panose="020B0A04020102020204" pitchFamily="34" charset="0"/>
                <a:cs typeface="Arial" panose="020B0604020202020204" pitchFamily="34" charset="0"/>
              </a:rPr>
              <a:t>Teachers’ </a:t>
            </a:r>
            <a:r>
              <a:rPr lang="en-US" sz="2900" b="1" dirty="0" smtClean="0">
                <a:solidFill>
                  <a:srgbClr val="58C5C9"/>
                </a:solidFill>
                <a:latin typeface="Arial Black" panose="020B0A04020102020204" pitchFamily="34" charset="0"/>
                <a:cs typeface="Arial" panose="020B0604020202020204" pitchFamily="34" charset="0"/>
              </a:rPr>
              <a:t>Perceptions </a:t>
            </a:r>
            <a:r>
              <a:rPr lang="en-US" sz="2900" b="1" dirty="0">
                <a:solidFill>
                  <a:srgbClr val="58C5C9"/>
                </a:solidFill>
                <a:latin typeface="Arial Black" panose="020B0A04020102020204" pitchFamily="34" charset="0"/>
                <a:cs typeface="Arial" panose="020B0604020202020204" pitchFamily="34" charset="0"/>
              </a:rPr>
              <a:t>of </a:t>
            </a:r>
            <a:r>
              <a:rPr lang="en-US" sz="2900" b="1" dirty="0" smtClean="0">
                <a:solidFill>
                  <a:srgbClr val="58C5C9"/>
                </a:solidFill>
                <a:latin typeface="Arial Black" panose="020B0A04020102020204" pitchFamily="34" charset="0"/>
                <a:cs typeface="Arial" panose="020B0604020202020204" pitchFamily="34" charset="0"/>
              </a:rPr>
              <a:t>Preparedness Composites</a:t>
            </a:r>
          </a:p>
          <a:p>
            <a:pPr algn="l"/>
            <a:r>
              <a:rPr lang="en-US" sz="2900" b="1" dirty="0" smtClean="0">
                <a:solidFill>
                  <a:srgbClr val="58C5C9"/>
                </a:solidFill>
                <a:latin typeface="Arial Black" panose="020B0A04020102020204" pitchFamily="34" charset="0"/>
                <a:cs typeface="Arial" panose="020B0604020202020204" pitchFamily="34" charset="0"/>
              </a:rPr>
              <a:t>(not for presentation)</a:t>
            </a:r>
            <a:endParaRPr lang="en-US" sz="2900" b="1" dirty="0">
              <a:solidFill>
                <a:srgbClr val="58C5C9"/>
              </a:solidFill>
              <a:latin typeface="Arial Black" panose="020B0A04020102020204" pitchFamily="34" charset="0"/>
              <a:cs typeface="Arial" panose="020B0604020202020204" pitchFamily="34" charset="0"/>
            </a:endParaRPr>
          </a:p>
        </p:txBody>
      </p:sp>
      <p:sp>
        <p:nvSpPr>
          <p:cNvPr id="2" name="TextBox 1"/>
          <p:cNvSpPr txBox="1"/>
          <p:nvPr/>
        </p:nvSpPr>
        <p:spPr>
          <a:xfrm>
            <a:off x="685800" y="1752600"/>
            <a:ext cx="7772400" cy="923330"/>
          </a:xfrm>
          <a:prstGeom prst="rect">
            <a:avLst/>
          </a:prstGeom>
          <a:noFill/>
        </p:spPr>
        <p:txBody>
          <a:bodyPr wrap="square" rtlCol="0">
            <a:spAutoFit/>
          </a:bodyPr>
          <a:lstStyle/>
          <a:p>
            <a:r>
              <a:rPr lang="en-US" dirty="0" smtClean="0"/>
              <a:t>There are no significant differences in high school computer science teachers’ perceptions of preparedness composites by equity factors.  Thus, no tables or charts are shown.</a:t>
            </a:r>
            <a:endParaRPr lang="en-US" dirty="0"/>
          </a:p>
        </p:txBody>
      </p:sp>
    </p:spTree>
    <p:extLst>
      <p:ext uri="{BB962C8B-B14F-4D97-AF65-F5344CB8AC3E}">
        <p14:creationId xmlns:p14="http://schemas.microsoft.com/office/powerpoint/2010/main" val="41162743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t/>
            </a:r>
            <a:br>
              <a:rPr lang="en-US" dirty="0" smtClean="0"/>
            </a:br>
            <a:r>
              <a:rPr lang="en-US" dirty="0" smtClean="0"/>
              <a:t>Teacher </a:t>
            </a:r>
            <a:r>
              <a:rPr lang="en-US" dirty="0"/>
              <a:t>Leadership Roles and Responsibilities</a:t>
            </a:r>
            <a:br>
              <a:rPr lang="en-US" dirty="0"/>
            </a:b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301739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Original Data for </a:t>
            </a:r>
            <a:r>
              <a:rPr lang="en-US" smtClean="0"/>
              <a:t>Slide </a:t>
            </a:r>
            <a:r>
              <a:rPr lang="en-US" smtClean="0"/>
              <a:t>46</a:t>
            </a:r>
            <a:r>
              <a:rPr lang="en-US" dirty="0" smtClean="0"/>
              <a:t/>
            </a:r>
            <a:br>
              <a:rPr lang="en-US" dirty="0" smtClean="0"/>
            </a:br>
            <a:r>
              <a:rPr lang="en-US" dirty="0" smtClean="0"/>
              <a:t>(not for presentation)</a:t>
            </a:r>
            <a:endParaRPr lang="en-US" dirty="0"/>
          </a:p>
        </p:txBody>
      </p:sp>
      <p:pic>
        <p:nvPicPr>
          <p:cNvPr id="2048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990600" y="2057400"/>
            <a:ext cx="7283824" cy="2571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25201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152400"/>
            <a:ext cx="7391400" cy="12954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r>
              <a:rPr lang="en-US" sz="2600" b="1" dirty="0" smtClean="0">
                <a:solidFill>
                  <a:srgbClr val="58C5C9"/>
                </a:solidFill>
                <a:latin typeface="Arial Black" panose="020B0A04020102020204" pitchFamily="34" charset="0"/>
                <a:cs typeface="Arial" panose="020B0604020202020204" pitchFamily="34" charset="0"/>
              </a:rPr>
              <a:t>High School Computer Science </a:t>
            </a:r>
            <a:r>
              <a:rPr lang="en-US" sz="2600" b="1" dirty="0">
                <a:solidFill>
                  <a:srgbClr val="58C5C9"/>
                </a:solidFill>
                <a:latin typeface="Arial Black" panose="020B0A04020102020204" pitchFamily="34" charset="0"/>
                <a:cs typeface="Arial" panose="020B0604020202020204" pitchFamily="34" charset="0"/>
              </a:rPr>
              <a:t>Teachers </a:t>
            </a:r>
            <a:r>
              <a:rPr lang="en-US" sz="2600" b="1" dirty="0" smtClean="0">
                <a:solidFill>
                  <a:srgbClr val="58C5C9"/>
                </a:solidFill>
                <a:latin typeface="Arial Black" panose="020B0A04020102020204" pitchFamily="34" charset="0"/>
                <a:cs typeface="Arial" panose="020B0604020202020204" pitchFamily="34" charset="0"/>
              </a:rPr>
              <a:t>Having Various Leadership Responsibilities Within the Last Three Years</a:t>
            </a:r>
            <a:endParaRPr lang="en-US" sz="2600" b="1" dirty="0">
              <a:solidFill>
                <a:srgbClr val="58C5C9"/>
              </a:solidFill>
              <a:latin typeface="Arial Black" panose="020B0A04020102020204" pitchFamily="34" charset="0"/>
              <a:cs typeface="Arial" panose="020B0604020202020204" pitchFamily="34" charset="0"/>
            </a:endParaRPr>
          </a:p>
        </p:txBody>
      </p:sp>
      <p:graphicFrame>
        <p:nvGraphicFramePr>
          <p:cNvPr id="6" name="Chart 5"/>
          <p:cNvGraphicFramePr/>
          <p:nvPr>
            <p:extLst>
              <p:ext uri="{D42A27DB-BD31-4B8C-83A1-F6EECF244321}">
                <p14:modId xmlns:p14="http://schemas.microsoft.com/office/powerpoint/2010/main" val="1345591817"/>
              </p:ext>
            </p:extLst>
          </p:nvPr>
        </p:nvGraphicFramePr>
        <p:xfrm>
          <a:off x="26894" y="1467224"/>
          <a:ext cx="8915400" cy="45652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7825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7467600" cy="868362"/>
          </a:xfrm>
        </p:spPr>
        <p:txBody>
          <a:bodyPr>
            <a:normAutofit fontScale="90000"/>
          </a:bodyPr>
          <a:lstStyle/>
          <a:p>
            <a:r>
              <a:rPr lang="en-US" dirty="0"/>
              <a:t>High School Computer Science Teacher </a:t>
            </a:r>
            <a:r>
              <a:rPr lang="en-US" dirty="0" smtClean="0"/>
              <a:t>Race/Ethnicity</a:t>
            </a: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53508407"/>
              </p:ext>
            </p:extLst>
          </p:nvPr>
        </p:nvGraphicFramePr>
        <p:xfrm>
          <a:off x="76200" y="1524000"/>
          <a:ext cx="8991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rot="16200000">
            <a:off x="-379503" y="2741704"/>
            <a:ext cx="2042739" cy="369332"/>
          </a:xfrm>
          <a:prstGeom prst="rect">
            <a:avLst/>
          </a:prstGeom>
        </p:spPr>
        <p:txBody>
          <a:bodyPr wrap="none">
            <a:spAutoFit/>
          </a:bodyPr>
          <a:lstStyle/>
          <a:p>
            <a:pPr algn="ctr">
              <a:defRPr sz="1800" b="1" i="0" u="none" strike="noStrike" kern="1200" baseline="0">
                <a:solidFill>
                  <a:prstClr val="black"/>
                </a:solidFill>
                <a:latin typeface="+mn-lt"/>
                <a:ea typeface="+mn-ea"/>
                <a:cs typeface="+mn-cs"/>
              </a:defRPr>
            </a:pPr>
            <a:r>
              <a:rPr lang="en-US" dirty="0"/>
              <a:t>Percent of Teachers</a:t>
            </a:r>
          </a:p>
        </p:txBody>
      </p:sp>
    </p:spTree>
    <p:extLst>
      <p:ext uri="{BB962C8B-B14F-4D97-AF65-F5344CB8AC3E}">
        <p14:creationId xmlns:p14="http://schemas.microsoft.com/office/powerpoint/2010/main" val="117934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467600" cy="868362"/>
          </a:xfrm>
        </p:spPr>
        <p:txBody>
          <a:bodyPr>
            <a:normAutofit fontScale="90000"/>
          </a:bodyPr>
          <a:lstStyle/>
          <a:p>
            <a:r>
              <a:rPr lang="en-US" dirty="0"/>
              <a:t>High School Computer Science Teacher </a:t>
            </a:r>
            <a:r>
              <a:rPr lang="en-US" dirty="0" smtClean="0"/>
              <a:t>Age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36827294"/>
              </p:ext>
            </p:extLst>
          </p:nvPr>
        </p:nvGraphicFramePr>
        <p:xfrm>
          <a:off x="1066800" y="1371600"/>
          <a:ext cx="7467600" cy="46021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63476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Experience </a:t>
            </a:r>
            <a:r>
              <a:rPr lang="en-US" dirty="0"/>
              <a:t>Teaching </a:t>
            </a:r>
            <a:r>
              <a:rPr lang="en-US" dirty="0" smtClean="0"/>
              <a:t>at </a:t>
            </a:r>
            <a:r>
              <a:rPr lang="en-US" dirty="0"/>
              <a:t>K–12 </a:t>
            </a:r>
            <a:r>
              <a:rPr lang="en-US" dirty="0" smtClean="0"/>
              <a:t>Level</a:t>
            </a:r>
            <a:r>
              <a:rPr lang="en-US" dirty="0"/>
              <a:t/>
            </a:r>
            <a:br>
              <a:rPr lang="en-US" dirty="0"/>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95990652"/>
              </p:ext>
            </p:extLst>
          </p:nvPr>
        </p:nvGraphicFramePr>
        <p:xfrm>
          <a:off x="1066800" y="1295400"/>
          <a:ext cx="7467600" cy="4602163"/>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rot="16200000">
            <a:off x="-228600" y="2875002"/>
            <a:ext cx="2042739" cy="369332"/>
          </a:xfrm>
          <a:prstGeom prst="rect">
            <a:avLst/>
          </a:prstGeom>
        </p:spPr>
        <p:txBody>
          <a:bodyPr wrap="none">
            <a:spAutoFit/>
          </a:bodyPr>
          <a:lstStyle/>
          <a:p>
            <a:pPr algn="ctr">
              <a:defRPr sz="1800" b="1" i="0" u="none" strike="noStrike" kern="1200" baseline="0">
                <a:solidFill>
                  <a:prstClr val="black"/>
                </a:solidFill>
                <a:latin typeface="+mn-lt"/>
                <a:ea typeface="+mn-ea"/>
                <a:cs typeface="+mn-cs"/>
              </a:defRPr>
            </a:pPr>
            <a:r>
              <a:rPr lang="en-US" dirty="0"/>
              <a:t>Percent of Teachers</a:t>
            </a:r>
          </a:p>
        </p:txBody>
      </p:sp>
    </p:spTree>
    <p:extLst>
      <p:ext uri="{BB962C8B-B14F-4D97-AF65-F5344CB8AC3E}">
        <p14:creationId xmlns:p14="http://schemas.microsoft.com/office/powerpoint/2010/main" val="35722107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Original </a:t>
            </a:r>
            <a:r>
              <a:rPr lang="en-US" dirty="0"/>
              <a:t>Data for Slide </a:t>
            </a:r>
            <a:r>
              <a:rPr lang="en-US" dirty="0" smtClean="0"/>
              <a:t>9 </a:t>
            </a:r>
            <a:r>
              <a:rPr lang="en-US" dirty="0"/>
              <a:t/>
            </a:r>
            <a:br>
              <a:rPr lang="en-US" dirty="0"/>
            </a:br>
            <a:r>
              <a:rPr lang="en-US" dirty="0"/>
              <a:t>(not for presentation)</a:t>
            </a:r>
            <a:br>
              <a:rPr lang="en-US" dirty="0"/>
            </a:b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 y="2085975"/>
            <a:ext cx="7791450"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38369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391400" cy="868362"/>
          </a:xfrm>
        </p:spPr>
        <p:txBody>
          <a:bodyPr>
            <a:noAutofit/>
          </a:bodyPr>
          <a:lstStyle/>
          <a:p>
            <a:r>
              <a:rPr lang="en-US" sz="2900" dirty="0" smtClean="0"/>
              <a:t/>
            </a:r>
            <a:br>
              <a:rPr lang="en-US" sz="2900" dirty="0" smtClean="0"/>
            </a:br>
            <a:r>
              <a:rPr lang="en-US" sz="2900" dirty="0"/>
              <a:t>High School Computer Science Classes Taught by </a:t>
            </a:r>
            <a:r>
              <a:rPr lang="en-US" sz="2900" dirty="0" smtClean="0"/>
              <a:t>Teachers With </a:t>
            </a:r>
            <a:r>
              <a:rPr lang="en-US" sz="2900" dirty="0"/>
              <a:t>5 or Fewer Years Experience Teaching </a:t>
            </a:r>
            <a:r>
              <a:rPr lang="en-US" sz="2900" dirty="0" smtClean="0"/>
              <a:t>Computer Science</a:t>
            </a:r>
            <a:endParaRPr lang="en-US" sz="29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4785527"/>
              </p:ext>
            </p:extLst>
          </p:nvPr>
        </p:nvGraphicFramePr>
        <p:xfrm>
          <a:off x="685800" y="1828800"/>
          <a:ext cx="7848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90444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ssme">
      <a:dk1>
        <a:sysClr val="windowText" lastClr="000000"/>
      </a:dk1>
      <a:lt1>
        <a:sysClr val="window" lastClr="FFFFFF"/>
      </a:lt1>
      <a:dk2>
        <a:srgbClr val="1F497D"/>
      </a:dk2>
      <a:lt2>
        <a:srgbClr val="EEECE1"/>
      </a:lt2>
      <a:accent1>
        <a:srgbClr val="558ED5"/>
      </a:accent1>
      <a:accent2>
        <a:srgbClr val="8EB6E3"/>
      </a:accent2>
      <a:accent3>
        <a:srgbClr val="13A6BA"/>
      </a:accent3>
      <a:accent4>
        <a:srgbClr val="7FE4F2"/>
      </a:accent4>
      <a:accent5>
        <a:srgbClr val="D9FBFF"/>
      </a:accent5>
      <a:accent6>
        <a:srgbClr val="F2F2F2"/>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6600</TotalTime>
  <Words>5432</Words>
  <Application>Microsoft Office PowerPoint</Application>
  <PresentationFormat>On-screen Show (4:3)</PresentationFormat>
  <Paragraphs>544</Paragraphs>
  <Slides>46</Slides>
  <Notes>37</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Chapter 2 Teacher Background and Beliefs</vt:lpstr>
      <vt:lpstr>Teacher Characteristics</vt:lpstr>
      <vt:lpstr>Original Data for Slides 4–7  (not for presentation)</vt:lpstr>
      <vt:lpstr>High School Computer Science Teacher Characteristics</vt:lpstr>
      <vt:lpstr>High School Computer Science Teacher Race/Ethnicity </vt:lpstr>
      <vt:lpstr>High School Computer Science Teacher Age</vt:lpstr>
      <vt:lpstr> Experience Teaching at K–12 Level </vt:lpstr>
      <vt:lpstr> Original Data for Slide 9  (not for presentation) </vt:lpstr>
      <vt:lpstr> High School Computer Science Classes Taught by Teachers With 5 or Fewer Years Experience Teaching Computer Science</vt:lpstr>
      <vt:lpstr> Original Data for Slide 11  (not for presentation) </vt:lpstr>
      <vt:lpstr> High School Computer Science Classes Taught by Teachers From Race/Ethnicity Groups Historically Underrepresented in Science</vt:lpstr>
      <vt:lpstr>Teacher Preparation</vt:lpstr>
      <vt:lpstr> Original Data for Slide 14  (not for presentation) </vt:lpstr>
      <vt:lpstr> High School Computer Science Teacher Degrees </vt:lpstr>
      <vt:lpstr> Original Data for Slides 16–17  (not for presentation) </vt:lpstr>
      <vt:lpstr> High School Computer Science Teachers Completing Various Computer Science/ Engineering College Courses </vt:lpstr>
      <vt:lpstr> High School Computer Science Teachers Completing Various Mathematics College Courses</vt:lpstr>
      <vt:lpstr>Original Data for Slide 19 (not for presentation)</vt:lpstr>
      <vt:lpstr>  High School CS Teacher Coursework Related to CSTA/ISTE Course-Background Standards  </vt:lpstr>
      <vt:lpstr>PowerPoint Presentation</vt:lpstr>
      <vt:lpstr>PowerPoint Presentation</vt:lpstr>
      <vt:lpstr> Original Data for Slide 23 (not for presentation)</vt:lpstr>
      <vt:lpstr>High School Computer Science Teachers’ Areas of Certification</vt:lpstr>
      <vt:lpstr>PowerPoint Presentation</vt:lpstr>
      <vt:lpstr>PowerPoint Presentation</vt:lpstr>
      <vt:lpstr>Teacher Pedagogical Beliefs</vt:lpstr>
      <vt:lpstr>Original Data for Slides 28–29 (not for presentation)</vt:lpstr>
      <vt:lpstr>PowerPoint Presentation</vt:lpstr>
      <vt:lpstr>PowerPoint Presentation</vt:lpstr>
      <vt:lpstr>Original Data for Slide 31 (not for presentation)</vt:lpstr>
      <vt:lpstr>  High School Computer Science Teachers’ Beliefs About Teaching and Learning Composites </vt:lpstr>
      <vt:lpstr>PowerPoint Presentation</vt:lpstr>
      <vt:lpstr> Teachers' Perceptions of Preparedness </vt:lpstr>
      <vt:lpstr>Original Data for Slide 35 (not for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Teacher Leadership Roles and Responsibilities </vt:lpstr>
      <vt:lpstr>Original Data for Slide 46 (not for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 Plumley</dc:creator>
  <cp:lastModifiedBy>Laura Craven</cp:lastModifiedBy>
  <cp:revision>120</cp:revision>
  <dcterms:created xsi:type="dcterms:W3CDTF">2018-12-17T19:52:28Z</dcterms:created>
  <dcterms:modified xsi:type="dcterms:W3CDTF">2019-06-03T12:39:56Z</dcterms:modified>
</cp:coreProperties>
</file>