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12.xml" ContentType="application/vnd.openxmlformats-officedocument.drawingml.chart+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3.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14.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5.xml" ContentType="application/vnd.openxmlformats-officedocument.drawingml.chart+xml"/>
  <Override PartName="/ppt/drawings/drawing5.xml" ContentType="application/vnd.openxmlformats-officedocument.drawingml.chartshapes+xml"/>
  <Override PartName="/ppt/notesSlides/notesSlide23.xml" ContentType="application/vnd.openxmlformats-officedocument.presentationml.notesSlide+xml"/>
  <Override PartName="/ppt/charts/chart16.xml" ContentType="application/vnd.openxmlformats-officedocument.drawingml.chart+xml"/>
  <Override PartName="/ppt/drawings/drawing6.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7.xml" ContentType="application/vnd.openxmlformats-officedocument.drawingml.chart+xml"/>
  <Override PartName="/ppt/drawings/drawing7.xml" ContentType="application/vnd.openxmlformats-officedocument.drawingml.chartshapes+xml"/>
  <Override PartName="/ppt/notesSlides/notesSlide26.xml" ContentType="application/vnd.openxmlformats-officedocument.presentationml.notesSlide+xml"/>
  <Override PartName="/ppt/charts/chart18.xml" ContentType="application/vnd.openxmlformats-officedocument.drawingml.chart+xml"/>
  <Override PartName="/ppt/drawings/drawing8.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9.xml" ContentType="application/vnd.openxmlformats-officedocument.drawingml.chart+xml"/>
  <Override PartName="/ppt/drawings/drawing9.xml" ContentType="application/vnd.openxmlformats-officedocument.drawingml.chartshapes+xml"/>
  <Override PartName="/ppt/notesSlides/notesSlide29.xml" ContentType="application/vnd.openxmlformats-officedocument.presentationml.notesSlide+xml"/>
  <Override PartName="/ppt/charts/chart20.xml" ContentType="application/vnd.openxmlformats-officedocument.drawingml.chart+xml"/>
  <Override PartName="/ppt/drawings/drawing10.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2.xml" ContentType="application/vnd.openxmlformats-officedocument.drawingml.chart+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charts/chart24.xml" ContentType="application/vnd.openxmlformats-officedocument.drawingml.chart+xml"/>
  <Override PartName="/ppt/notesSlides/notesSlide36.xml" ContentType="application/vnd.openxmlformats-officedocument.presentationml.notesSlide+xml"/>
  <Override PartName="/ppt/charts/chart25.xml" ContentType="application/vnd.openxmlformats-officedocument.drawingml.chart+xml"/>
  <Override PartName="/ppt/notesSlides/notesSlide37.xml" ContentType="application/vnd.openxmlformats-officedocument.presentationml.notesSlide+xml"/>
  <Override PartName="/ppt/charts/chart26.xml" ContentType="application/vnd.openxmlformats-officedocument.drawingml.chart+xml"/>
  <Override PartName="/ppt/notesSlides/notesSlide38.xml" ContentType="application/vnd.openxmlformats-officedocument.presentationml.notesSlide+xml"/>
  <Override PartName="/ppt/charts/chart27.xml" ContentType="application/vnd.openxmlformats-officedocument.drawingml.chart+xml"/>
  <Override PartName="/ppt/notesSlides/notesSlide39.xml" ContentType="application/vnd.openxmlformats-officedocument.presentationml.notesSlide+xml"/>
  <Override PartName="/ppt/charts/chart28.xml" ContentType="application/vnd.openxmlformats-officedocument.drawingml.chart+xml"/>
  <Override PartName="/ppt/notesSlides/notesSlide40.xml" ContentType="application/vnd.openxmlformats-officedocument.presentationml.notesSlide+xml"/>
  <Override PartName="/ppt/charts/chart29.xml" ContentType="application/vnd.openxmlformats-officedocument.drawingml.chart+xml"/>
  <Override PartName="/ppt/notesSlides/notesSlide41.xml" ContentType="application/vnd.openxmlformats-officedocument.presentationml.notesSlide+xml"/>
  <Override PartName="/ppt/charts/chart30.xml" ContentType="application/vnd.openxmlformats-officedocument.drawingml.chart+xml"/>
  <Override PartName="/ppt/notesSlides/notesSlide42.xml" ContentType="application/vnd.openxmlformats-officedocument.presentationml.notesSlide+xml"/>
  <Override PartName="/ppt/charts/chart31.xml" ContentType="application/vnd.openxmlformats-officedocument.drawingml.chart+xml"/>
  <Override PartName="/ppt/notesSlides/notesSlide43.xml" ContentType="application/vnd.openxmlformats-officedocument.presentationml.notesSlide+xml"/>
  <Override PartName="/ppt/charts/chart32.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3.xml" ContentType="application/vnd.openxmlformats-officedocument.drawingml.chart+xml"/>
  <Override PartName="/ppt/notesSlides/notesSlide46.xml" ContentType="application/vnd.openxmlformats-officedocument.presentationml.notesSlide+xml"/>
  <Override PartName="/ppt/charts/chart34.xml" ContentType="application/vnd.openxmlformats-officedocument.drawingml.chart+xml"/>
  <Override PartName="/ppt/notesSlides/notesSlide47.xml" ContentType="application/vnd.openxmlformats-officedocument.presentationml.notesSlide+xml"/>
  <Override PartName="/ppt/charts/chart35.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6.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7.xml" ContentType="application/vnd.openxmlformats-officedocument.drawingml.chart+xml"/>
  <Override PartName="/ppt/drawings/drawing11.xml" ContentType="application/vnd.openxmlformats-officedocument.drawingml.chartshape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8.xml" ContentType="application/vnd.openxmlformats-officedocument.drawingml.chart+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9.xml" ContentType="application/vnd.openxmlformats-officedocument.drawingml.chart+xml"/>
  <Override PartName="/ppt/notesSlides/notesSlide56.xml" ContentType="application/vnd.openxmlformats-officedocument.presentationml.notesSlide+xml"/>
  <Override PartName="/ppt/charts/chart40.xml" ContentType="application/vnd.openxmlformats-officedocument.drawingml.chart+xml"/>
  <Override PartName="/ppt/notesSlides/notesSlide57.xml" ContentType="application/vnd.openxmlformats-officedocument.presentationml.notesSlide+xml"/>
  <Override PartName="/ppt/charts/chart41.xml" ContentType="application/vnd.openxmlformats-officedocument.drawingml.chart+xml"/>
  <Override PartName="/ppt/notesSlides/notesSlide58.xml" ContentType="application/vnd.openxmlformats-officedocument.presentationml.notesSlide+xml"/>
  <Override PartName="/ppt/charts/chart42.xml" ContentType="application/vnd.openxmlformats-officedocument.drawingml.chart+xml"/>
  <Override PartName="/ppt/notesSlides/notesSlide59.xml" ContentType="application/vnd.openxmlformats-officedocument.presentationml.notesSlide+xml"/>
  <Override PartName="/ppt/charts/chart43.xml" ContentType="application/vnd.openxmlformats-officedocument.drawingml.chart+xml"/>
  <Override PartName="/ppt/notesSlides/notesSlide60.xml" ContentType="application/vnd.openxmlformats-officedocument.presentationml.notesSlide+xml"/>
  <Override PartName="/ppt/charts/chart44.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5.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6.xml" ContentType="application/vnd.openxmlformats-officedocument.drawingml.chart+xml"/>
  <Override PartName="/ppt/notesSlides/notesSlide65.xml" ContentType="application/vnd.openxmlformats-officedocument.presentationml.notesSlide+xml"/>
  <Override PartName="/ppt/charts/chart47.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8.xml" ContentType="application/vnd.openxmlformats-officedocument.drawingml.chart+xml"/>
  <Override PartName="/ppt/drawings/drawing12.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9.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50.xml" ContentType="application/vnd.openxmlformats-officedocument.drawingml.chart+xml"/>
  <Override PartName="/ppt/notesSlides/notesSlide72.xml" ContentType="application/vnd.openxmlformats-officedocument.presentationml.notesSlide+xml"/>
  <Override PartName="/ppt/charts/chart51.xml" ContentType="application/vnd.openxmlformats-officedocument.drawingml.chart+xml"/>
  <Override PartName="/ppt/notesSlides/notesSlide73.xml" ContentType="application/vnd.openxmlformats-officedocument.presentationml.notesSlide+xml"/>
  <Override PartName="/ppt/charts/chart52.xml" ContentType="application/vnd.openxmlformats-officedocument.drawingml.chart+xml"/>
  <Override PartName="/ppt/notesSlides/notesSlide74.xml" ContentType="application/vnd.openxmlformats-officedocument.presentationml.notesSlide+xml"/>
  <Override PartName="/ppt/charts/chart53.xml" ContentType="application/vnd.openxmlformats-officedocument.drawingml.chart+xml"/>
  <Override PartName="/ppt/notesSlides/notesSlide75.xml" ContentType="application/vnd.openxmlformats-officedocument.presentationml.notesSlide+xml"/>
  <Override PartName="/ppt/charts/chart54.xml" ContentType="application/vnd.openxmlformats-officedocument.drawingml.chart+xml"/>
  <Override PartName="/ppt/notesSlides/notesSlide76.xml" ContentType="application/vnd.openxmlformats-officedocument.presentationml.notesSlide+xml"/>
  <Override PartName="/ppt/charts/chart55.xml" ContentType="application/vnd.openxmlformats-officedocument.drawingml.chart+xml"/>
  <Override PartName="/ppt/notesSlides/notesSlide77.xml" ContentType="application/vnd.openxmlformats-officedocument.presentationml.notesSlide+xml"/>
  <Override PartName="/ppt/charts/chart56.xml" ContentType="application/vnd.openxmlformats-officedocument.drawingml.chart+xml"/>
  <Override PartName="/ppt/notesSlides/notesSlide78.xml" ContentType="application/vnd.openxmlformats-officedocument.presentationml.notesSlide+xml"/>
  <Override PartName="/ppt/charts/chart57.xml" ContentType="application/vnd.openxmlformats-officedocument.drawingml.chart+xml"/>
  <Override PartName="/ppt/notesSlides/notesSlide79.xml" ContentType="application/vnd.openxmlformats-officedocument.presentationml.notesSlide+xml"/>
  <Override PartName="/ppt/charts/chart58.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59.xml" ContentType="application/vnd.openxmlformats-officedocument.drawingml.chart+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60.xml" ContentType="application/vnd.openxmlformats-officedocument.drawingml.chart+xml"/>
  <Override PartName="/ppt/drawings/drawing13.xml" ContentType="application/vnd.openxmlformats-officedocument.drawingml.chartshapes+xml"/>
  <Override PartName="/ppt/notesSlides/notesSlide84.xml" ContentType="application/vnd.openxmlformats-officedocument.presentationml.notesSlide+xml"/>
  <Override PartName="/ppt/charts/chart61.xml" ContentType="application/vnd.openxmlformats-officedocument.drawingml.chart+xml"/>
  <Override PartName="/ppt/drawings/drawing14.xml" ContentType="application/vnd.openxmlformats-officedocument.drawingml.chartshape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charts/chart62.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63.xml" ContentType="application/vnd.openxmlformats-officedocument.drawingml.chart+xml"/>
  <Override PartName="/ppt/notesSlides/notesSlide89.xml" ContentType="application/vnd.openxmlformats-officedocument.presentationml.notesSlide+xml"/>
  <Override PartName="/ppt/charts/chart64.xml" ContentType="application/vnd.openxmlformats-officedocument.drawingml.chart+xml"/>
  <Override PartName="/ppt/notesSlides/notesSlide90.xml" ContentType="application/vnd.openxmlformats-officedocument.presentationml.notesSlide+xml"/>
  <Override PartName="/ppt/charts/chart65.xml" ContentType="application/vnd.openxmlformats-officedocument.drawingml.chart+xml"/>
  <Override PartName="/ppt/notesSlides/notesSlide91.xml" ContentType="application/vnd.openxmlformats-officedocument.presentationml.notesSlide+xml"/>
  <Override PartName="/ppt/charts/chart66.xml" ContentType="application/vnd.openxmlformats-officedocument.drawingml.chart+xml"/>
  <Override PartName="/ppt/notesSlides/notesSlide92.xml" ContentType="application/vnd.openxmlformats-officedocument.presentationml.notesSlide+xml"/>
  <Override PartName="/ppt/charts/chart67.xml" ContentType="application/vnd.openxmlformats-officedocument.drawingml.chart+xml"/>
  <Override PartName="/ppt/notesSlides/notesSlide93.xml" ContentType="application/vnd.openxmlformats-officedocument.presentationml.notesSlide+xml"/>
  <Override PartName="/ppt/charts/chart68.xml" ContentType="application/vnd.openxmlformats-officedocument.drawingml.chart+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charts/chart6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rts/chart70.xml" ContentType="application/vnd.openxmlformats-officedocument.drawingml.chart+xml"/>
  <Override PartName="/ppt/notesSlides/notesSlide98.xml" ContentType="application/vnd.openxmlformats-officedocument.presentationml.notesSlide+xml"/>
  <Override PartName="/ppt/charts/chart71.xml" ContentType="application/vnd.openxmlformats-officedocument.drawingml.chart+xml"/>
  <Override PartName="/ppt/notesSlides/notesSlide99.xml" ContentType="application/vnd.openxmlformats-officedocument.presentationml.notesSlide+xml"/>
  <Override PartName="/ppt/charts/chart72.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rts/chart73.xml" ContentType="application/vnd.openxmlformats-officedocument.drawingml.chart+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charts/chart74.xml" ContentType="application/vnd.openxmlformats-officedocument.drawingml.chart+xml"/>
  <Override PartName="/ppt/notesSlides/notesSlide104.xml" ContentType="application/vnd.openxmlformats-officedocument.presentationml.notesSlide+xml"/>
  <Override PartName="/ppt/charts/chart75.xml" ContentType="application/vnd.openxmlformats-officedocument.drawingml.chart+xml"/>
  <Override PartName="/ppt/notesSlides/notesSlide105.xml" ContentType="application/vnd.openxmlformats-officedocument.presentationml.notesSlide+xml"/>
  <Override PartName="/ppt/charts/chart76.xml" ContentType="application/vnd.openxmlformats-officedocument.drawingml.chart+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77.xml" ContentType="application/vnd.openxmlformats-officedocument.drawingml.chart+xml"/>
  <Override PartName="/ppt/notesSlides/notesSlide108.xml" ContentType="application/vnd.openxmlformats-officedocument.presentationml.notesSlide+xml"/>
  <Override PartName="/ppt/charts/chart78.xml" ContentType="application/vnd.openxmlformats-officedocument.drawingml.chart+xml"/>
  <Override PartName="/ppt/notesSlides/notesSlide109.xml" ContentType="application/vnd.openxmlformats-officedocument.presentationml.notesSlide+xml"/>
  <Override PartName="/ppt/charts/chart7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81" r:id="rId20"/>
    <p:sldId id="283" r:id="rId21"/>
    <p:sldId id="389" r:id="rId22"/>
    <p:sldId id="282" r:id="rId23"/>
    <p:sldId id="287" r:id="rId24"/>
    <p:sldId id="288" r:id="rId25"/>
    <p:sldId id="286" r:id="rId26"/>
    <p:sldId id="290" r:id="rId27"/>
    <p:sldId id="291" r:id="rId28"/>
    <p:sldId id="292" r:id="rId29"/>
    <p:sldId id="294" r:id="rId30"/>
    <p:sldId id="293" r:id="rId31"/>
    <p:sldId id="295" r:id="rId32"/>
    <p:sldId id="296" r:id="rId33"/>
    <p:sldId id="297" r:id="rId34"/>
    <p:sldId id="298" r:id="rId35"/>
    <p:sldId id="390" r:id="rId36"/>
    <p:sldId id="300" r:id="rId37"/>
    <p:sldId id="391" r:id="rId38"/>
    <p:sldId id="302" r:id="rId39"/>
    <p:sldId id="303" r:id="rId40"/>
    <p:sldId id="305" r:id="rId41"/>
    <p:sldId id="306" r:id="rId42"/>
    <p:sldId id="307" r:id="rId43"/>
    <p:sldId id="308" r:id="rId44"/>
    <p:sldId id="309" r:id="rId45"/>
    <p:sldId id="310" r:id="rId46"/>
    <p:sldId id="311" r:id="rId47"/>
    <p:sldId id="312" r:id="rId48"/>
    <p:sldId id="314" r:id="rId49"/>
    <p:sldId id="315" r:id="rId50"/>
    <p:sldId id="316" r:id="rId51"/>
    <p:sldId id="317" r:id="rId52"/>
    <p:sldId id="318" r:id="rId53"/>
    <p:sldId id="320" r:id="rId54"/>
    <p:sldId id="321" r:id="rId55"/>
    <p:sldId id="278" r:id="rId56"/>
    <p:sldId id="388" r:id="rId57"/>
    <p:sldId id="322" r:id="rId58"/>
    <p:sldId id="323" r:id="rId59"/>
    <p:sldId id="324" r:id="rId60"/>
    <p:sldId id="325" r:id="rId61"/>
    <p:sldId id="327" r:id="rId62"/>
    <p:sldId id="328" r:id="rId63"/>
    <p:sldId id="329" r:id="rId64"/>
    <p:sldId id="330" r:id="rId65"/>
    <p:sldId id="331" r:id="rId66"/>
    <p:sldId id="332" r:id="rId67"/>
    <p:sldId id="333" r:id="rId68"/>
    <p:sldId id="334" r:id="rId69"/>
    <p:sldId id="335" r:id="rId70"/>
    <p:sldId id="337" r:id="rId71"/>
    <p:sldId id="338" r:id="rId72"/>
    <p:sldId id="336"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3" r:id="rId87"/>
    <p:sldId id="355" r:id="rId88"/>
    <p:sldId id="356" r:id="rId89"/>
    <p:sldId id="357" r:id="rId90"/>
    <p:sldId id="358" r:id="rId91"/>
    <p:sldId id="359" r:id="rId92"/>
    <p:sldId id="360" r:id="rId93"/>
    <p:sldId id="361" r:id="rId94"/>
    <p:sldId id="362" r:id="rId95"/>
    <p:sldId id="363" r:id="rId96"/>
    <p:sldId id="364" r:id="rId97"/>
    <p:sldId id="365" r:id="rId98"/>
    <p:sldId id="366" r:id="rId99"/>
    <p:sldId id="367" r:id="rId100"/>
    <p:sldId id="368" r:id="rId101"/>
    <p:sldId id="369" r:id="rId102"/>
    <p:sldId id="370" r:id="rId103"/>
    <p:sldId id="371" r:id="rId104"/>
    <p:sldId id="372" r:id="rId105"/>
    <p:sldId id="373" r:id="rId106"/>
    <p:sldId id="374" r:id="rId107"/>
    <p:sldId id="380" r:id="rId108"/>
    <p:sldId id="381" r:id="rId109"/>
    <p:sldId id="375" r:id="rId110"/>
    <p:sldId id="376" r:id="rId111"/>
    <p:sldId id="377" r:id="rId112"/>
    <p:sldId id="378" r:id="rId113"/>
    <p:sldId id="387" r:id="rId114"/>
    <p:sldId id="383" r:id="rId115"/>
    <p:sldId id="384" r:id="rId116"/>
    <p:sldId id="385" r:id="rId117"/>
    <p:sldId id="386" r:id="rId1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827487-A622-4356-96D9-920376680FA4}">
          <p14:sldIdLst>
            <p14:sldId id="257"/>
            <p14:sldId id="260"/>
            <p14:sldId id="261"/>
            <p14:sldId id="262"/>
            <p14:sldId id="263"/>
            <p14:sldId id="264"/>
            <p14:sldId id="265"/>
            <p14:sldId id="266"/>
            <p14:sldId id="267"/>
            <p14:sldId id="268"/>
            <p14:sldId id="269"/>
            <p14:sldId id="270"/>
            <p14:sldId id="271"/>
            <p14:sldId id="272"/>
            <p14:sldId id="273"/>
            <p14:sldId id="274"/>
            <p14:sldId id="275"/>
            <p14:sldId id="276"/>
            <p14:sldId id="281"/>
            <p14:sldId id="283"/>
            <p14:sldId id="389"/>
            <p14:sldId id="282"/>
            <p14:sldId id="287"/>
            <p14:sldId id="288"/>
            <p14:sldId id="286"/>
            <p14:sldId id="290"/>
            <p14:sldId id="291"/>
            <p14:sldId id="292"/>
            <p14:sldId id="294"/>
            <p14:sldId id="293"/>
            <p14:sldId id="295"/>
            <p14:sldId id="296"/>
            <p14:sldId id="297"/>
            <p14:sldId id="298"/>
            <p14:sldId id="390"/>
            <p14:sldId id="300"/>
            <p14:sldId id="391"/>
            <p14:sldId id="302"/>
            <p14:sldId id="303"/>
            <p14:sldId id="305"/>
            <p14:sldId id="306"/>
            <p14:sldId id="307"/>
            <p14:sldId id="308"/>
            <p14:sldId id="309"/>
            <p14:sldId id="310"/>
            <p14:sldId id="311"/>
            <p14:sldId id="312"/>
            <p14:sldId id="314"/>
            <p14:sldId id="315"/>
            <p14:sldId id="316"/>
            <p14:sldId id="317"/>
            <p14:sldId id="318"/>
            <p14:sldId id="320"/>
            <p14:sldId id="321"/>
            <p14:sldId id="278"/>
            <p14:sldId id="388"/>
            <p14:sldId id="322"/>
            <p14:sldId id="323"/>
            <p14:sldId id="324"/>
            <p14:sldId id="325"/>
            <p14:sldId id="327"/>
            <p14:sldId id="328"/>
            <p14:sldId id="329"/>
            <p14:sldId id="330"/>
            <p14:sldId id="331"/>
            <p14:sldId id="332"/>
            <p14:sldId id="333"/>
            <p14:sldId id="334"/>
            <p14:sldId id="335"/>
            <p14:sldId id="337"/>
            <p14:sldId id="338"/>
            <p14:sldId id="336"/>
            <p14:sldId id="339"/>
            <p14:sldId id="340"/>
            <p14:sldId id="341"/>
            <p14:sldId id="342"/>
            <p14:sldId id="343"/>
            <p14:sldId id="344"/>
            <p14:sldId id="345"/>
            <p14:sldId id="346"/>
            <p14:sldId id="347"/>
            <p14:sldId id="348"/>
            <p14:sldId id="349"/>
            <p14:sldId id="350"/>
            <p14:sldId id="351"/>
            <p14:sldId id="353"/>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80"/>
            <p14:sldId id="381"/>
            <p14:sldId id="375"/>
            <p14:sldId id="376"/>
            <p14:sldId id="377"/>
            <p14:sldId id="378"/>
            <p14:sldId id="387"/>
            <p14:sldId id="383"/>
            <p14:sldId id="384"/>
            <p14:sldId id="385"/>
            <p14:sldId id="386"/>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Craven" initials="LC"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7EB3"/>
    <a:srgbClr val="58C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81257" autoAdjust="0"/>
  </p:normalViewPr>
  <p:slideViewPr>
    <p:cSldViewPr>
      <p:cViewPr varScale="1">
        <p:scale>
          <a:sx n="112" d="100"/>
          <a:sy n="112" d="100"/>
        </p:scale>
        <p:origin x="-60" y="-5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Female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94</c:v>
                </c:pt>
                <c:pt idx="1">
                  <c:v>71</c:v>
                </c:pt>
                <c:pt idx="2">
                  <c:v>57</c:v>
                </c:pt>
              </c:numCache>
            </c:numRef>
          </c:val>
        </c:ser>
        <c:ser>
          <c:idx val="1"/>
          <c:order val="1"/>
          <c:tx>
            <c:strRef>
              <c:f>Sheet1!$C$1</c:f>
              <c:strCache>
                <c:ptCount val="1"/>
                <c:pt idx="0">
                  <c:v>Male</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6</c:v>
                </c:pt>
                <c:pt idx="1">
                  <c:v>28</c:v>
                </c:pt>
                <c:pt idx="2">
                  <c:v>43</c:v>
                </c:pt>
              </c:numCache>
            </c:numRef>
          </c:val>
        </c:ser>
        <c:dLbls>
          <c:showLegendKey val="0"/>
          <c:showVal val="0"/>
          <c:showCatName val="0"/>
          <c:showSerName val="0"/>
          <c:showPercent val="0"/>
          <c:showBubbleSize val="0"/>
        </c:dLbls>
        <c:gapWidth val="150"/>
        <c:axId val="132360832"/>
        <c:axId val="132366720"/>
      </c:barChart>
      <c:catAx>
        <c:axId val="132360832"/>
        <c:scaling>
          <c:orientation val="minMax"/>
        </c:scaling>
        <c:delete val="0"/>
        <c:axPos val="b"/>
        <c:majorTickMark val="out"/>
        <c:minorTickMark val="none"/>
        <c:tickLblPos val="nextTo"/>
        <c:crossAx val="132366720"/>
        <c:crosses val="autoZero"/>
        <c:auto val="1"/>
        <c:lblAlgn val="ctr"/>
        <c:lblOffset val="100"/>
        <c:noMultiLvlLbl val="0"/>
      </c:catAx>
      <c:valAx>
        <c:axId val="132366720"/>
        <c:scaling>
          <c:orientation val="minMax"/>
        </c:scaling>
        <c:delete val="0"/>
        <c:axPos val="l"/>
        <c:title>
          <c:tx>
            <c:rich>
              <a:bodyPr rot="-5400000" vert="horz"/>
              <a:lstStyle/>
              <a:p>
                <a:pPr>
                  <a:defRPr/>
                </a:pPr>
                <a:r>
                  <a:rPr lang="en-US" dirty="0"/>
                  <a:t>Percent of Teachers</a:t>
                </a:r>
              </a:p>
            </c:rich>
          </c:tx>
          <c:layout/>
          <c:overlay val="0"/>
        </c:title>
        <c:numFmt formatCode="General" sourceLinked="1"/>
        <c:majorTickMark val="out"/>
        <c:minorTickMark val="none"/>
        <c:tickLblPos val="nextTo"/>
        <c:crossAx val="13236083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Engineering</c:v>
                </c:pt>
                <c:pt idx="1">
                  <c:v>Environmental Science</c:v>
                </c:pt>
                <c:pt idx="2">
                  <c:v>Earth/Space Science</c:v>
                </c:pt>
                <c:pt idx="3">
                  <c:v>Physics</c:v>
                </c:pt>
                <c:pt idx="4">
                  <c:v>Biology/Life Science</c:v>
                </c:pt>
                <c:pt idx="5">
                  <c:v>Chemistry</c:v>
                </c:pt>
              </c:strCache>
            </c:strRef>
          </c:cat>
          <c:val>
            <c:numRef>
              <c:f>Sheet1!$B$2:$B$7</c:f>
              <c:numCache>
                <c:formatCode>General</c:formatCode>
                <c:ptCount val="6"/>
                <c:pt idx="0">
                  <c:v>13</c:v>
                </c:pt>
                <c:pt idx="1">
                  <c:v>53</c:v>
                </c:pt>
                <c:pt idx="2">
                  <c:v>59</c:v>
                </c:pt>
                <c:pt idx="3">
                  <c:v>85</c:v>
                </c:pt>
                <c:pt idx="4">
                  <c:v>93</c:v>
                </c:pt>
                <c:pt idx="5">
                  <c:v>95</c:v>
                </c:pt>
              </c:numCache>
            </c:numRef>
          </c:val>
        </c:ser>
        <c:dLbls>
          <c:showLegendKey val="0"/>
          <c:showVal val="0"/>
          <c:showCatName val="0"/>
          <c:showSerName val="0"/>
          <c:showPercent val="0"/>
          <c:showBubbleSize val="0"/>
        </c:dLbls>
        <c:gapWidth val="150"/>
        <c:axId val="227984128"/>
        <c:axId val="227985664"/>
      </c:barChart>
      <c:catAx>
        <c:axId val="227984128"/>
        <c:scaling>
          <c:orientation val="minMax"/>
        </c:scaling>
        <c:delete val="0"/>
        <c:axPos val="l"/>
        <c:majorTickMark val="out"/>
        <c:minorTickMark val="none"/>
        <c:tickLblPos val="nextTo"/>
        <c:crossAx val="227985664"/>
        <c:crosses val="autoZero"/>
        <c:auto val="1"/>
        <c:lblAlgn val="ctr"/>
        <c:lblOffset val="100"/>
        <c:noMultiLvlLbl val="0"/>
      </c:catAx>
      <c:valAx>
        <c:axId val="227985664"/>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79841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023514917778134"/>
          <c:y val="3.4482758620689655E-2"/>
          <c:w val="0.43907185708929242"/>
          <c:h val="0.7647221468006154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b="0"/>
                </a:pPr>
                <a:endParaRPr lang="en-US"/>
              </a:p>
            </c:txPr>
            <c:showLegendKey val="0"/>
            <c:showVal val="1"/>
            <c:showCatName val="0"/>
            <c:showSerName val="0"/>
            <c:showPercent val="0"/>
            <c:showBubbleSize val="0"/>
            <c:showLeaderLines val="0"/>
          </c:dLbls>
          <c:cat>
            <c:strRef>
              <c:f>Sheet1!$A$2:$A$14</c:f>
              <c:strCache>
                <c:ptCount val="11"/>
                <c:pt idx="1">
                  <c:v>Other Biology/Life Science</c:v>
                </c:pt>
                <c:pt idx="2">
                  <c:v>Evolution</c:v>
                </c:pt>
                <c:pt idx="3">
                  <c:v>Biochemistry</c:v>
                </c:pt>
                <c:pt idx="4">
                  <c:v>Zoology</c:v>
                </c:pt>
                <c:pt idx="5">
                  <c:v>Botany</c:v>
                </c:pt>
                <c:pt idx="6">
                  <c:v>Microbiology</c:v>
                </c:pt>
                <c:pt idx="7">
                  <c:v>Genetics</c:v>
                </c:pt>
                <c:pt idx="8">
                  <c:v>Ecology</c:v>
                </c:pt>
                <c:pt idx="9">
                  <c:v>Cell biology</c:v>
                </c:pt>
                <c:pt idx="10">
                  <c:v>Anatomy/‌Physiology</c:v>
                </c:pt>
              </c:strCache>
            </c:strRef>
          </c:cat>
          <c:val>
            <c:numRef>
              <c:f>Sheet1!$B$2:$B$14</c:f>
              <c:numCache>
                <c:formatCode>General</c:formatCode>
                <c:ptCount val="13"/>
                <c:pt idx="0">
                  <c:v>52</c:v>
                </c:pt>
                <c:pt idx="1">
                  <c:v>33</c:v>
                </c:pt>
                <c:pt idx="2">
                  <c:v>21</c:v>
                </c:pt>
                <c:pt idx="3">
                  <c:v>22</c:v>
                </c:pt>
                <c:pt idx="4">
                  <c:v>24</c:v>
                </c:pt>
                <c:pt idx="5">
                  <c:v>27</c:v>
                </c:pt>
                <c:pt idx="6">
                  <c:v>28</c:v>
                </c:pt>
                <c:pt idx="7">
                  <c:v>33</c:v>
                </c:pt>
                <c:pt idx="8">
                  <c:v>34</c:v>
                </c:pt>
                <c:pt idx="9">
                  <c:v>34</c:v>
                </c:pt>
                <c:pt idx="10">
                  <c:v>37</c:v>
                </c:pt>
                <c:pt idx="11">
                  <c:v>66</c:v>
                </c:pt>
                <c:pt idx="12">
                  <c:v>88</c:v>
                </c:pt>
              </c:numCache>
            </c:numRef>
          </c:val>
        </c:ser>
        <c:dLbls>
          <c:showLegendKey val="0"/>
          <c:showVal val="0"/>
          <c:showCatName val="0"/>
          <c:showSerName val="0"/>
          <c:showPercent val="0"/>
          <c:showBubbleSize val="0"/>
        </c:dLbls>
        <c:gapWidth val="150"/>
        <c:axId val="228075392"/>
        <c:axId val="228076928"/>
      </c:barChart>
      <c:catAx>
        <c:axId val="228075392"/>
        <c:scaling>
          <c:orientation val="minMax"/>
        </c:scaling>
        <c:delete val="0"/>
        <c:axPos val="l"/>
        <c:majorTickMark val="out"/>
        <c:minorTickMark val="none"/>
        <c:tickLblPos val="nextTo"/>
        <c:txPr>
          <a:bodyPr/>
          <a:lstStyle/>
          <a:p>
            <a:pPr>
              <a:defRPr sz="1600"/>
            </a:pPr>
            <a:endParaRPr lang="en-US"/>
          </a:p>
        </c:txPr>
        <c:crossAx val="228076928"/>
        <c:crosses val="autoZero"/>
        <c:auto val="1"/>
        <c:lblAlgn val="ctr"/>
        <c:lblOffset val="100"/>
        <c:noMultiLvlLbl val="0"/>
      </c:catAx>
      <c:valAx>
        <c:axId val="228076928"/>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8075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023514917778134"/>
          <c:y val="3.4482758620689655E-2"/>
          <c:w val="0.43907185708929242"/>
          <c:h val="0.7647221468006154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b="0"/>
                </a:pPr>
                <a:endParaRPr lang="en-US"/>
              </a:p>
            </c:txPr>
            <c:showLegendKey val="0"/>
            <c:showVal val="1"/>
            <c:showCatName val="0"/>
            <c:showSerName val="0"/>
            <c:showPercent val="0"/>
            <c:showBubbleSize val="0"/>
            <c:showLeaderLines val="0"/>
          </c:dLbls>
          <c:cat>
            <c:strRef>
              <c:f>Sheet1!$A$2:$A$14</c:f>
              <c:strCache>
                <c:ptCount val="11"/>
                <c:pt idx="1">
                  <c:v>Other Biology/Life Science</c:v>
                </c:pt>
                <c:pt idx="2">
                  <c:v>Evolution</c:v>
                </c:pt>
                <c:pt idx="3">
                  <c:v>Zoology</c:v>
                </c:pt>
                <c:pt idx="4">
                  <c:v>Botany</c:v>
                </c:pt>
                <c:pt idx="5">
                  <c:v>Biochemistry</c:v>
                </c:pt>
                <c:pt idx="6">
                  <c:v>Microbiology</c:v>
                </c:pt>
                <c:pt idx="7">
                  <c:v>Ecology</c:v>
                </c:pt>
                <c:pt idx="8">
                  <c:v>Cell biology</c:v>
                </c:pt>
                <c:pt idx="9">
                  <c:v>Anatomy/‌Physiology</c:v>
                </c:pt>
                <c:pt idx="10">
                  <c:v>Genetics</c:v>
                </c:pt>
              </c:strCache>
            </c:strRef>
          </c:cat>
          <c:val>
            <c:numRef>
              <c:f>Sheet1!$B$2:$B$14</c:f>
              <c:numCache>
                <c:formatCode>General</c:formatCode>
                <c:ptCount val="13"/>
                <c:pt idx="0">
                  <c:v>52</c:v>
                </c:pt>
                <c:pt idx="1">
                  <c:v>45</c:v>
                </c:pt>
                <c:pt idx="2">
                  <c:v>32</c:v>
                </c:pt>
                <c:pt idx="3">
                  <c:v>37</c:v>
                </c:pt>
                <c:pt idx="4">
                  <c:v>40</c:v>
                </c:pt>
                <c:pt idx="5">
                  <c:v>43</c:v>
                </c:pt>
                <c:pt idx="6">
                  <c:v>48</c:v>
                </c:pt>
                <c:pt idx="7">
                  <c:v>50</c:v>
                </c:pt>
                <c:pt idx="8">
                  <c:v>50</c:v>
                </c:pt>
                <c:pt idx="9">
                  <c:v>51</c:v>
                </c:pt>
                <c:pt idx="10">
                  <c:v>56</c:v>
                </c:pt>
                <c:pt idx="11">
                  <c:v>79</c:v>
                </c:pt>
                <c:pt idx="12">
                  <c:v>92</c:v>
                </c:pt>
              </c:numCache>
            </c:numRef>
          </c:val>
        </c:ser>
        <c:dLbls>
          <c:showLegendKey val="0"/>
          <c:showVal val="0"/>
          <c:showCatName val="0"/>
          <c:showSerName val="0"/>
          <c:showPercent val="0"/>
          <c:showBubbleSize val="0"/>
        </c:dLbls>
        <c:gapWidth val="150"/>
        <c:axId val="228121216"/>
        <c:axId val="227791232"/>
      </c:barChart>
      <c:catAx>
        <c:axId val="228121216"/>
        <c:scaling>
          <c:orientation val="minMax"/>
        </c:scaling>
        <c:delete val="0"/>
        <c:axPos val="l"/>
        <c:majorTickMark val="out"/>
        <c:minorTickMark val="none"/>
        <c:tickLblPos val="nextTo"/>
        <c:txPr>
          <a:bodyPr/>
          <a:lstStyle/>
          <a:p>
            <a:pPr>
              <a:defRPr sz="1600"/>
            </a:pPr>
            <a:endParaRPr lang="en-US"/>
          </a:p>
        </c:txPr>
        <c:crossAx val="227791232"/>
        <c:crosses val="autoZero"/>
        <c:auto val="1"/>
        <c:lblAlgn val="ctr"/>
        <c:lblOffset val="100"/>
        <c:noMultiLvlLbl val="0"/>
      </c:catAx>
      <c:valAx>
        <c:axId val="227791232"/>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8121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514746511949162"/>
          <c:y val="3.4482758620689655E-2"/>
          <c:w val="0.4741595294009302"/>
          <c:h val="0.7762163996741785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Sheet1!$A$2:$A$11</c:f>
              <c:strCache>
                <c:ptCount val="8"/>
                <c:pt idx="1">
                  <c:v>Other chemistry</c:v>
                </c:pt>
                <c:pt idx="2">
                  <c:v>Quantum chemistry</c:v>
                </c:pt>
                <c:pt idx="3">
                  <c:v>Analytic chemistry</c:v>
                </c:pt>
                <c:pt idx="4">
                  <c:v>Physical chemistry</c:v>
                </c:pt>
                <c:pt idx="5">
                  <c:v>Inorganic chemistry</c:v>
                </c:pt>
                <c:pt idx="6">
                  <c:v>Biochemistry</c:v>
                </c:pt>
                <c:pt idx="7">
                  <c:v>Organic chemistry</c:v>
                </c:pt>
              </c:strCache>
            </c:strRef>
          </c:cat>
          <c:val>
            <c:numRef>
              <c:f>Sheet1!$B$2:$B$11</c:f>
              <c:numCache>
                <c:formatCode>General</c:formatCode>
                <c:ptCount val="10"/>
                <c:pt idx="0">
                  <c:v>15</c:v>
                </c:pt>
                <c:pt idx="1">
                  <c:v>8</c:v>
                </c:pt>
                <c:pt idx="2">
                  <c:v>2</c:v>
                </c:pt>
                <c:pt idx="3">
                  <c:v>7</c:v>
                </c:pt>
                <c:pt idx="4">
                  <c:v>12</c:v>
                </c:pt>
                <c:pt idx="5">
                  <c:v>18</c:v>
                </c:pt>
                <c:pt idx="6">
                  <c:v>20</c:v>
                </c:pt>
                <c:pt idx="7">
                  <c:v>32</c:v>
                </c:pt>
                <c:pt idx="8">
                  <c:v>41</c:v>
                </c:pt>
                <c:pt idx="9">
                  <c:v>79</c:v>
                </c:pt>
              </c:numCache>
            </c:numRef>
          </c:val>
        </c:ser>
        <c:dLbls>
          <c:showLegendKey val="0"/>
          <c:showVal val="0"/>
          <c:showCatName val="0"/>
          <c:showSerName val="0"/>
          <c:showPercent val="0"/>
          <c:showBubbleSize val="0"/>
        </c:dLbls>
        <c:gapWidth val="150"/>
        <c:axId val="304101248"/>
        <c:axId val="304102784"/>
      </c:barChart>
      <c:catAx>
        <c:axId val="304101248"/>
        <c:scaling>
          <c:orientation val="minMax"/>
        </c:scaling>
        <c:delete val="0"/>
        <c:axPos val="l"/>
        <c:majorTickMark val="out"/>
        <c:minorTickMark val="none"/>
        <c:tickLblPos val="nextTo"/>
        <c:txPr>
          <a:bodyPr/>
          <a:lstStyle/>
          <a:p>
            <a:pPr>
              <a:defRPr sz="1600"/>
            </a:pPr>
            <a:endParaRPr lang="en-US"/>
          </a:p>
        </c:txPr>
        <c:crossAx val="304102784"/>
        <c:crosses val="autoZero"/>
        <c:auto val="1"/>
        <c:lblAlgn val="ctr"/>
        <c:lblOffset val="100"/>
        <c:noMultiLvlLbl val="0"/>
      </c:catAx>
      <c:valAx>
        <c:axId val="304102784"/>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04101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6452088020247473"/>
          <c:y val="3.4482758620689655E-2"/>
          <c:w val="0.49115520716160488"/>
          <c:h val="0.78138888888888891"/>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Sheet1!$A$2:$A$11</c:f>
              <c:strCache>
                <c:ptCount val="8"/>
                <c:pt idx="1">
                  <c:v>Other chemistry</c:v>
                </c:pt>
                <c:pt idx="2">
                  <c:v>Quantum chemistry</c:v>
                </c:pt>
                <c:pt idx="3">
                  <c:v>Physical chemistry</c:v>
                </c:pt>
                <c:pt idx="4">
                  <c:v>Analytic chemistry</c:v>
                </c:pt>
                <c:pt idx="5">
                  <c:v>Biochemistry</c:v>
                </c:pt>
                <c:pt idx="6">
                  <c:v>Inorganic chemistry</c:v>
                </c:pt>
                <c:pt idx="7">
                  <c:v>Organic chemistry</c:v>
                </c:pt>
              </c:strCache>
            </c:strRef>
          </c:cat>
          <c:val>
            <c:numRef>
              <c:f>Sheet1!$B$2:$B$11</c:f>
              <c:numCache>
                <c:formatCode>General</c:formatCode>
                <c:ptCount val="10"/>
                <c:pt idx="0">
                  <c:v>23</c:v>
                </c:pt>
                <c:pt idx="1">
                  <c:v>17</c:v>
                </c:pt>
                <c:pt idx="2">
                  <c:v>7</c:v>
                </c:pt>
                <c:pt idx="3">
                  <c:v>25</c:v>
                </c:pt>
                <c:pt idx="4">
                  <c:v>25</c:v>
                </c:pt>
                <c:pt idx="5">
                  <c:v>40</c:v>
                </c:pt>
                <c:pt idx="6">
                  <c:v>42</c:v>
                </c:pt>
                <c:pt idx="7">
                  <c:v>64</c:v>
                </c:pt>
                <c:pt idx="8">
                  <c:v>72</c:v>
                </c:pt>
                <c:pt idx="9">
                  <c:v>95</c:v>
                </c:pt>
              </c:numCache>
            </c:numRef>
          </c:val>
        </c:ser>
        <c:dLbls>
          <c:showLegendKey val="0"/>
          <c:showVal val="0"/>
          <c:showCatName val="0"/>
          <c:showSerName val="0"/>
          <c:showPercent val="0"/>
          <c:showBubbleSize val="0"/>
        </c:dLbls>
        <c:gapWidth val="150"/>
        <c:axId val="228182656"/>
        <c:axId val="228184448"/>
      </c:barChart>
      <c:catAx>
        <c:axId val="228182656"/>
        <c:scaling>
          <c:orientation val="minMax"/>
        </c:scaling>
        <c:delete val="0"/>
        <c:axPos val="l"/>
        <c:majorTickMark val="out"/>
        <c:minorTickMark val="none"/>
        <c:tickLblPos val="nextTo"/>
        <c:txPr>
          <a:bodyPr/>
          <a:lstStyle/>
          <a:p>
            <a:pPr>
              <a:defRPr sz="1600"/>
            </a:pPr>
            <a:endParaRPr lang="en-US"/>
          </a:p>
        </c:txPr>
        <c:crossAx val="228184448"/>
        <c:crosses val="autoZero"/>
        <c:auto val="1"/>
        <c:lblAlgn val="ctr"/>
        <c:lblOffset val="100"/>
        <c:noMultiLvlLbl val="0"/>
      </c:catAx>
      <c:valAx>
        <c:axId val="228184448"/>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8182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023514917778134"/>
          <c:y val="3.4482758620689655E-2"/>
          <c:w val="0.43907185708929242"/>
          <c:h val="0.7647221468006154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Sheet1!$A$2:$A$12</c:f>
              <c:strCache>
                <c:ptCount val="9"/>
                <c:pt idx="1">
                  <c:v>Other physics</c:v>
                </c:pt>
                <c:pt idx="2">
                  <c:v>Nuclear physics</c:v>
                </c:pt>
                <c:pt idx="3">
                  <c:v>Optics</c:v>
                </c:pt>
                <c:pt idx="4">
                  <c:v>Modern or quantum physics</c:v>
                </c:pt>
                <c:pt idx="5">
                  <c:v>Mechanics</c:v>
                </c:pt>
                <c:pt idx="6">
                  <c:v>Heat and thermodynamics</c:v>
                </c:pt>
                <c:pt idx="7">
                  <c:v>Electricity and magnetism</c:v>
                </c:pt>
                <c:pt idx="8">
                  <c:v>Astronomy/‌astrophysics</c:v>
                </c:pt>
              </c:strCache>
            </c:strRef>
          </c:cat>
          <c:val>
            <c:numRef>
              <c:f>Sheet1!$B$2:$B$12</c:f>
              <c:numCache>
                <c:formatCode>General</c:formatCode>
                <c:ptCount val="11"/>
                <c:pt idx="0">
                  <c:v>16</c:v>
                </c:pt>
                <c:pt idx="1">
                  <c:v>8</c:v>
                </c:pt>
                <c:pt idx="2">
                  <c:v>1</c:v>
                </c:pt>
                <c:pt idx="3">
                  <c:v>2</c:v>
                </c:pt>
                <c:pt idx="4">
                  <c:v>3</c:v>
                </c:pt>
                <c:pt idx="5">
                  <c:v>6</c:v>
                </c:pt>
                <c:pt idx="6">
                  <c:v>6</c:v>
                </c:pt>
                <c:pt idx="7">
                  <c:v>6</c:v>
                </c:pt>
                <c:pt idx="8">
                  <c:v>10</c:v>
                </c:pt>
                <c:pt idx="9">
                  <c:v>19</c:v>
                </c:pt>
                <c:pt idx="10">
                  <c:v>67</c:v>
                </c:pt>
              </c:numCache>
            </c:numRef>
          </c:val>
        </c:ser>
        <c:dLbls>
          <c:showLegendKey val="0"/>
          <c:showVal val="0"/>
          <c:showCatName val="0"/>
          <c:showSerName val="0"/>
          <c:showPercent val="0"/>
          <c:showBubbleSize val="0"/>
        </c:dLbls>
        <c:gapWidth val="150"/>
        <c:axId val="304276992"/>
        <c:axId val="304278528"/>
      </c:barChart>
      <c:catAx>
        <c:axId val="304276992"/>
        <c:scaling>
          <c:orientation val="minMax"/>
        </c:scaling>
        <c:delete val="0"/>
        <c:axPos val="l"/>
        <c:majorTickMark val="out"/>
        <c:minorTickMark val="none"/>
        <c:tickLblPos val="nextTo"/>
        <c:txPr>
          <a:bodyPr/>
          <a:lstStyle/>
          <a:p>
            <a:pPr>
              <a:defRPr sz="1600"/>
            </a:pPr>
            <a:endParaRPr lang="en-US"/>
          </a:p>
        </c:txPr>
        <c:crossAx val="304278528"/>
        <c:crosses val="autoZero"/>
        <c:auto val="1"/>
        <c:lblAlgn val="ctr"/>
        <c:lblOffset val="100"/>
        <c:noMultiLvlLbl val="0"/>
      </c:catAx>
      <c:valAx>
        <c:axId val="30427852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042769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023514917778134"/>
          <c:y val="3.4482758620689655E-2"/>
          <c:w val="0.43907185708929242"/>
          <c:h val="0.7647221468006154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Sheet1!$A$2:$A$12</c:f>
              <c:strCache>
                <c:ptCount val="9"/>
                <c:pt idx="1">
                  <c:v>Other physics</c:v>
                </c:pt>
                <c:pt idx="2">
                  <c:v>Nuclear physics</c:v>
                </c:pt>
                <c:pt idx="3">
                  <c:v>Optics</c:v>
                </c:pt>
                <c:pt idx="4">
                  <c:v>Modern or quantum physics</c:v>
                </c:pt>
                <c:pt idx="5">
                  <c:v>Astronomy/‌astrophysics</c:v>
                </c:pt>
                <c:pt idx="6">
                  <c:v>Heat and thermodynamics</c:v>
                </c:pt>
                <c:pt idx="7">
                  <c:v>Electricity and magnetism</c:v>
                </c:pt>
                <c:pt idx="8">
                  <c:v>Mechanics</c:v>
                </c:pt>
              </c:strCache>
            </c:strRef>
          </c:cat>
          <c:val>
            <c:numRef>
              <c:f>Sheet1!$B$2:$B$12</c:f>
              <c:numCache>
                <c:formatCode>General</c:formatCode>
                <c:ptCount val="11"/>
                <c:pt idx="0">
                  <c:v>15</c:v>
                </c:pt>
                <c:pt idx="1">
                  <c:v>13</c:v>
                </c:pt>
                <c:pt idx="2">
                  <c:v>6</c:v>
                </c:pt>
                <c:pt idx="3">
                  <c:v>9</c:v>
                </c:pt>
                <c:pt idx="4">
                  <c:v>13</c:v>
                </c:pt>
                <c:pt idx="5">
                  <c:v>13</c:v>
                </c:pt>
                <c:pt idx="6">
                  <c:v>14</c:v>
                </c:pt>
                <c:pt idx="7">
                  <c:v>17</c:v>
                </c:pt>
                <c:pt idx="8">
                  <c:v>19</c:v>
                </c:pt>
                <c:pt idx="9">
                  <c:v>31</c:v>
                </c:pt>
                <c:pt idx="10">
                  <c:v>84</c:v>
                </c:pt>
              </c:numCache>
            </c:numRef>
          </c:val>
        </c:ser>
        <c:dLbls>
          <c:showLegendKey val="0"/>
          <c:showVal val="0"/>
          <c:showCatName val="0"/>
          <c:showSerName val="0"/>
          <c:showPercent val="0"/>
          <c:showBubbleSize val="0"/>
        </c:dLbls>
        <c:gapWidth val="150"/>
        <c:axId val="304318720"/>
        <c:axId val="304320512"/>
      </c:barChart>
      <c:catAx>
        <c:axId val="304318720"/>
        <c:scaling>
          <c:orientation val="minMax"/>
        </c:scaling>
        <c:delete val="0"/>
        <c:axPos val="l"/>
        <c:majorTickMark val="out"/>
        <c:minorTickMark val="none"/>
        <c:tickLblPos val="nextTo"/>
        <c:txPr>
          <a:bodyPr/>
          <a:lstStyle/>
          <a:p>
            <a:pPr>
              <a:defRPr sz="1600"/>
            </a:pPr>
            <a:endParaRPr lang="en-US"/>
          </a:p>
        </c:txPr>
        <c:crossAx val="304320512"/>
        <c:crosses val="autoZero"/>
        <c:auto val="1"/>
        <c:lblAlgn val="ctr"/>
        <c:lblOffset val="100"/>
        <c:noMultiLvlLbl val="0"/>
      </c:catAx>
      <c:valAx>
        <c:axId val="304320512"/>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043187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767564210723659"/>
          <c:y val="3.185376719992266E-2"/>
          <c:w val="0.43907185708929242"/>
          <c:h val="0.7647221468006154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Sheet1!$A$2:$A$10</c:f>
              <c:strCache>
                <c:ptCount val="7"/>
                <c:pt idx="1">
                  <c:v>Other Earth/‌Space Science</c:v>
                </c:pt>
                <c:pt idx="2">
                  <c:v>Oceanography</c:v>
                </c:pt>
                <c:pt idx="3">
                  <c:v>Meteorology</c:v>
                </c:pt>
                <c:pt idx="4">
                  <c:v>Physical geography</c:v>
                </c:pt>
                <c:pt idx="5">
                  <c:v>Astronomy/‌astrophysics</c:v>
                </c:pt>
                <c:pt idx="6">
                  <c:v>Geology</c:v>
                </c:pt>
              </c:strCache>
            </c:strRef>
          </c:cat>
          <c:val>
            <c:numRef>
              <c:f>Sheet1!$B$2:$B$10</c:f>
              <c:numCache>
                <c:formatCode>General</c:formatCode>
                <c:ptCount val="9"/>
                <c:pt idx="0">
                  <c:v>22</c:v>
                </c:pt>
                <c:pt idx="1">
                  <c:v>11</c:v>
                </c:pt>
                <c:pt idx="2">
                  <c:v>8</c:v>
                </c:pt>
                <c:pt idx="3">
                  <c:v>9</c:v>
                </c:pt>
                <c:pt idx="4">
                  <c:v>13</c:v>
                </c:pt>
                <c:pt idx="5">
                  <c:v>15</c:v>
                </c:pt>
                <c:pt idx="6">
                  <c:v>22</c:v>
                </c:pt>
                <c:pt idx="7">
                  <c:v>29</c:v>
                </c:pt>
                <c:pt idx="8">
                  <c:v>68</c:v>
                </c:pt>
              </c:numCache>
            </c:numRef>
          </c:val>
        </c:ser>
        <c:dLbls>
          <c:showLegendKey val="0"/>
          <c:showVal val="0"/>
          <c:showCatName val="0"/>
          <c:showSerName val="0"/>
          <c:showPercent val="0"/>
          <c:showBubbleSize val="0"/>
        </c:dLbls>
        <c:gapWidth val="150"/>
        <c:axId val="305463680"/>
        <c:axId val="305465216"/>
      </c:barChart>
      <c:catAx>
        <c:axId val="305463680"/>
        <c:scaling>
          <c:orientation val="minMax"/>
        </c:scaling>
        <c:delete val="0"/>
        <c:axPos val="l"/>
        <c:majorTickMark val="out"/>
        <c:minorTickMark val="none"/>
        <c:tickLblPos val="nextTo"/>
        <c:txPr>
          <a:bodyPr/>
          <a:lstStyle/>
          <a:p>
            <a:pPr>
              <a:defRPr sz="1600"/>
            </a:pPr>
            <a:endParaRPr lang="en-US"/>
          </a:p>
        </c:txPr>
        <c:crossAx val="305465216"/>
        <c:crosses val="autoZero"/>
        <c:auto val="1"/>
        <c:lblAlgn val="ctr"/>
        <c:lblOffset val="100"/>
        <c:noMultiLvlLbl val="0"/>
      </c:catAx>
      <c:valAx>
        <c:axId val="30546521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054636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023514917778134"/>
          <c:y val="3.4482758620689655E-2"/>
          <c:w val="0.43907185708929242"/>
          <c:h val="0.7647221468006154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Sheet1!$A$2:$A$10</c:f>
              <c:strCache>
                <c:ptCount val="7"/>
                <c:pt idx="1">
                  <c:v>Other Earth/‌Space Science</c:v>
                </c:pt>
                <c:pt idx="2">
                  <c:v>Oceanography</c:v>
                </c:pt>
                <c:pt idx="3">
                  <c:v>Physical geography</c:v>
                </c:pt>
                <c:pt idx="4">
                  <c:v>Meteorology</c:v>
                </c:pt>
                <c:pt idx="5">
                  <c:v>Astronomy/‌astrophysics</c:v>
                </c:pt>
                <c:pt idx="6">
                  <c:v>Geology</c:v>
                </c:pt>
              </c:strCache>
            </c:strRef>
          </c:cat>
          <c:val>
            <c:numRef>
              <c:f>Sheet1!$B$2:$B$10</c:f>
              <c:numCache>
                <c:formatCode>General</c:formatCode>
                <c:ptCount val="9"/>
                <c:pt idx="0">
                  <c:v>11</c:v>
                </c:pt>
                <c:pt idx="1">
                  <c:v>11</c:v>
                </c:pt>
                <c:pt idx="2">
                  <c:v>8</c:v>
                </c:pt>
                <c:pt idx="3">
                  <c:v>9</c:v>
                </c:pt>
                <c:pt idx="4">
                  <c:v>9</c:v>
                </c:pt>
                <c:pt idx="5">
                  <c:v>13</c:v>
                </c:pt>
                <c:pt idx="6">
                  <c:v>19</c:v>
                </c:pt>
                <c:pt idx="7">
                  <c:v>24</c:v>
                </c:pt>
                <c:pt idx="8">
                  <c:v>58</c:v>
                </c:pt>
              </c:numCache>
            </c:numRef>
          </c:val>
        </c:ser>
        <c:dLbls>
          <c:showLegendKey val="0"/>
          <c:showVal val="0"/>
          <c:showCatName val="0"/>
          <c:showSerName val="0"/>
          <c:showPercent val="0"/>
          <c:showBubbleSize val="0"/>
        </c:dLbls>
        <c:gapWidth val="150"/>
        <c:axId val="304866432"/>
        <c:axId val="304867968"/>
      </c:barChart>
      <c:catAx>
        <c:axId val="304866432"/>
        <c:scaling>
          <c:orientation val="minMax"/>
        </c:scaling>
        <c:delete val="0"/>
        <c:axPos val="l"/>
        <c:majorTickMark val="out"/>
        <c:minorTickMark val="none"/>
        <c:tickLblPos val="nextTo"/>
        <c:txPr>
          <a:bodyPr/>
          <a:lstStyle/>
          <a:p>
            <a:pPr>
              <a:defRPr sz="1600"/>
            </a:pPr>
            <a:endParaRPr lang="en-US"/>
          </a:p>
        </c:txPr>
        <c:crossAx val="304867968"/>
        <c:crosses val="autoZero"/>
        <c:auto val="1"/>
        <c:lblAlgn val="ctr"/>
        <c:lblOffset val="100"/>
        <c:noMultiLvlLbl val="0"/>
      </c:catAx>
      <c:valAx>
        <c:axId val="30486796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04866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1215604459698949"/>
          <c:y val="3.4482758620689655E-2"/>
          <c:w val="0.42715099715099714"/>
          <c:h val="0.79345777898452341"/>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Sheet1!$A$2:$A$11</c:f>
              <c:strCache>
                <c:ptCount val="8"/>
                <c:pt idx="1">
                  <c:v>Other environmental science</c:v>
                </c:pt>
                <c:pt idx="2">
                  <c:v>Toxicology</c:v>
                </c:pt>
                <c:pt idx="3">
                  <c:v>Hydrology</c:v>
                </c:pt>
                <c:pt idx="4">
                  <c:v>Forestry</c:v>
                </c:pt>
                <c:pt idx="5">
                  <c:v>Oceanography</c:v>
                </c:pt>
                <c:pt idx="6">
                  <c:v>Conservation biology</c:v>
                </c:pt>
                <c:pt idx="7">
                  <c:v>Ecology</c:v>
                </c:pt>
              </c:strCache>
            </c:strRef>
          </c:cat>
          <c:val>
            <c:numRef>
              <c:f>Sheet1!$B$2:$B$11</c:f>
              <c:numCache>
                <c:formatCode>General</c:formatCode>
                <c:ptCount val="10"/>
                <c:pt idx="0">
                  <c:v>14</c:v>
                </c:pt>
                <c:pt idx="1">
                  <c:v>8</c:v>
                </c:pt>
                <c:pt idx="2">
                  <c:v>2</c:v>
                </c:pt>
                <c:pt idx="3">
                  <c:v>3</c:v>
                </c:pt>
                <c:pt idx="4">
                  <c:v>4</c:v>
                </c:pt>
                <c:pt idx="5">
                  <c:v>5</c:v>
                </c:pt>
                <c:pt idx="6">
                  <c:v>8</c:v>
                </c:pt>
                <c:pt idx="7">
                  <c:v>15</c:v>
                </c:pt>
                <c:pt idx="8">
                  <c:v>19</c:v>
                </c:pt>
                <c:pt idx="9">
                  <c:v>55</c:v>
                </c:pt>
              </c:numCache>
            </c:numRef>
          </c:val>
        </c:ser>
        <c:dLbls>
          <c:showLegendKey val="0"/>
          <c:showVal val="0"/>
          <c:showCatName val="0"/>
          <c:showSerName val="0"/>
          <c:showPercent val="0"/>
          <c:showBubbleSize val="0"/>
        </c:dLbls>
        <c:gapWidth val="150"/>
        <c:axId val="304759168"/>
        <c:axId val="304760704"/>
      </c:barChart>
      <c:catAx>
        <c:axId val="304759168"/>
        <c:scaling>
          <c:orientation val="minMax"/>
        </c:scaling>
        <c:delete val="0"/>
        <c:axPos val="l"/>
        <c:majorTickMark val="out"/>
        <c:minorTickMark val="none"/>
        <c:tickLblPos val="nextTo"/>
        <c:txPr>
          <a:bodyPr/>
          <a:lstStyle/>
          <a:p>
            <a:pPr>
              <a:defRPr sz="1600"/>
            </a:pPr>
            <a:endParaRPr lang="en-US"/>
          </a:p>
        </c:txPr>
        <c:crossAx val="304760704"/>
        <c:crosses val="autoZero"/>
        <c:auto val="1"/>
        <c:lblAlgn val="ctr"/>
        <c:lblOffset val="100"/>
        <c:noMultiLvlLbl val="0"/>
      </c:catAx>
      <c:valAx>
        <c:axId val="304760704"/>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04759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10043387433711E-2"/>
          <c:y val="4.2030834466522164E-2"/>
          <c:w val="0.91058519470780441"/>
          <c:h val="0.54013724125981755"/>
        </c:manualLayout>
      </c:layout>
      <c:barChart>
        <c:barDir val="col"/>
        <c:grouping val="clustered"/>
        <c:varyColors val="0"/>
        <c:ser>
          <c:idx val="0"/>
          <c:order val="0"/>
          <c:tx>
            <c:strRef>
              <c:f>Sheet1!$B$1</c:f>
              <c:strCache>
                <c:ptCount val="1"/>
                <c:pt idx="0">
                  <c:v>American Indian/Alaskan Native</c:v>
                </c:pt>
              </c:strCache>
            </c:strRef>
          </c:tx>
          <c:spPr>
            <a:solidFill>
              <a:schemeClr val="accent1"/>
            </a:solidFill>
          </c:spPr>
          <c:invertIfNegative val="0"/>
          <c:cat>
            <c:strRef>
              <c:f>Sheet1!$A$2:$A$4</c:f>
              <c:strCache>
                <c:ptCount val="3"/>
                <c:pt idx="0">
                  <c:v>Elementary</c:v>
                </c:pt>
                <c:pt idx="1">
                  <c:v>Middle</c:v>
                </c:pt>
                <c:pt idx="2">
                  <c:v>High</c:v>
                </c:pt>
              </c:strCache>
            </c:strRef>
          </c:cat>
          <c:val>
            <c:numRef>
              <c:f>Sheet1!$B$2:$B$4</c:f>
              <c:numCache>
                <c:formatCode>General</c:formatCode>
                <c:ptCount val="3"/>
                <c:pt idx="0">
                  <c:v>1</c:v>
                </c:pt>
                <c:pt idx="1">
                  <c:v>2</c:v>
                </c:pt>
                <c:pt idx="2">
                  <c:v>2</c:v>
                </c:pt>
              </c:numCache>
            </c:numRef>
          </c:val>
        </c:ser>
        <c:ser>
          <c:idx val="1"/>
          <c:order val="1"/>
          <c:tx>
            <c:strRef>
              <c:f>Sheet1!$C$1</c:f>
              <c:strCache>
                <c:ptCount val="1"/>
                <c:pt idx="0">
                  <c:v>Asian</c:v>
                </c:pt>
              </c:strCache>
            </c:strRef>
          </c:tx>
          <c:spPr>
            <a:solidFill>
              <a:schemeClr val="accent2"/>
            </a:solidFill>
          </c:spPr>
          <c:invertIfNegative val="0"/>
          <c:cat>
            <c:strRef>
              <c:f>Sheet1!$A$2:$A$4</c:f>
              <c:strCache>
                <c:ptCount val="3"/>
                <c:pt idx="0">
                  <c:v>Elementary</c:v>
                </c:pt>
                <c:pt idx="1">
                  <c:v>Middle</c:v>
                </c:pt>
                <c:pt idx="2">
                  <c:v>High</c:v>
                </c:pt>
              </c:strCache>
            </c:strRef>
          </c:cat>
          <c:val>
            <c:numRef>
              <c:f>Sheet1!$C$2:$C$4</c:f>
              <c:numCache>
                <c:formatCode>General</c:formatCode>
                <c:ptCount val="3"/>
                <c:pt idx="0">
                  <c:v>2</c:v>
                </c:pt>
                <c:pt idx="1">
                  <c:v>2</c:v>
                </c:pt>
                <c:pt idx="2">
                  <c:v>5</c:v>
                </c:pt>
              </c:numCache>
            </c:numRef>
          </c:val>
        </c:ser>
        <c:ser>
          <c:idx val="2"/>
          <c:order val="2"/>
          <c:tx>
            <c:strRef>
              <c:f>Sheet1!$D$1</c:f>
              <c:strCache>
                <c:ptCount val="1"/>
                <c:pt idx="0">
                  <c:v>Black or African-American</c:v>
                </c:pt>
              </c:strCache>
            </c:strRef>
          </c:tx>
          <c:spPr>
            <a:solidFill>
              <a:schemeClr val="accent3"/>
            </a:solidFill>
          </c:spPr>
          <c:invertIfNegative val="0"/>
          <c:cat>
            <c:strRef>
              <c:f>Sheet1!$A$2:$A$4</c:f>
              <c:strCache>
                <c:ptCount val="3"/>
                <c:pt idx="0">
                  <c:v>Elementary</c:v>
                </c:pt>
                <c:pt idx="1">
                  <c:v>Middle</c:v>
                </c:pt>
                <c:pt idx="2">
                  <c:v>High</c:v>
                </c:pt>
              </c:strCache>
            </c:strRef>
          </c:cat>
          <c:val>
            <c:numRef>
              <c:f>Sheet1!$D$2:$D$4</c:f>
              <c:numCache>
                <c:formatCode>General</c:formatCode>
                <c:ptCount val="3"/>
                <c:pt idx="0">
                  <c:v>8</c:v>
                </c:pt>
                <c:pt idx="1">
                  <c:v>8</c:v>
                </c:pt>
                <c:pt idx="2">
                  <c:v>5</c:v>
                </c:pt>
              </c:numCache>
            </c:numRef>
          </c:val>
        </c:ser>
        <c:ser>
          <c:idx val="3"/>
          <c:order val="3"/>
          <c:tx>
            <c:strRef>
              <c:f>Sheet1!$E$1</c:f>
              <c:strCache>
                <c:ptCount val="1"/>
                <c:pt idx="0">
                  <c:v>Hispanic or Latino</c:v>
                </c:pt>
              </c:strCache>
            </c:strRef>
          </c:tx>
          <c:spPr>
            <a:solidFill>
              <a:schemeClr val="accent4"/>
            </a:solidFill>
          </c:spPr>
          <c:invertIfNegative val="0"/>
          <c:cat>
            <c:strRef>
              <c:f>Sheet1!$A$2:$A$4</c:f>
              <c:strCache>
                <c:ptCount val="3"/>
                <c:pt idx="0">
                  <c:v>Elementary</c:v>
                </c:pt>
                <c:pt idx="1">
                  <c:v>Middle</c:v>
                </c:pt>
                <c:pt idx="2">
                  <c:v>High</c:v>
                </c:pt>
              </c:strCache>
            </c:strRef>
          </c:cat>
          <c:val>
            <c:numRef>
              <c:f>Sheet1!$E$2:$E$4</c:f>
              <c:numCache>
                <c:formatCode>General</c:formatCode>
                <c:ptCount val="3"/>
                <c:pt idx="0">
                  <c:v>9</c:v>
                </c:pt>
                <c:pt idx="1">
                  <c:v>7</c:v>
                </c:pt>
                <c:pt idx="2">
                  <c:v>6</c:v>
                </c:pt>
              </c:numCache>
            </c:numRef>
          </c:val>
        </c:ser>
        <c:ser>
          <c:idx val="4"/>
          <c:order val="4"/>
          <c:tx>
            <c:strRef>
              <c:f>Sheet1!$F$1</c:f>
              <c:strCache>
                <c:ptCount val="1"/>
                <c:pt idx="0">
                  <c:v>Native Hawaiian or Other Pacific Islander</c:v>
                </c:pt>
              </c:strCache>
            </c:strRef>
          </c:tx>
          <c:spPr>
            <a:solidFill>
              <a:schemeClr val="accent5"/>
            </a:solidFill>
          </c:spPr>
          <c:invertIfNegative val="0"/>
          <c:cat>
            <c:strRef>
              <c:f>Sheet1!$A$2:$A$4</c:f>
              <c:strCache>
                <c:ptCount val="3"/>
                <c:pt idx="0">
                  <c:v>Elementary</c:v>
                </c:pt>
                <c:pt idx="1">
                  <c:v>Middle</c:v>
                </c:pt>
                <c:pt idx="2">
                  <c:v>High</c:v>
                </c:pt>
              </c:strCache>
            </c:strRef>
          </c:cat>
          <c:val>
            <c:numRef>
              <c:f>Sheet1!$F$2:$F$4</c:f>
              <c:numCache>
                <c:formatCode>General</c:formatCode>
                <c:ptCount val="3"/>
                <c:pt idx="0">
                  <c:v>1</c:v>
                </c:pt>
                <c:pt idx="1">
                  <c:v>0</c:v>
                </c:pt>
                <c:pt idx="2">
                  <c:v>0</c:v>
                </c:pt>
              </c:numCache>
            </c:numRef>
          </c:val>
        </c:ser>
        <c:ser>
          <c:idx val="5"/>
          <c:order val="5"/>
          <c:tx>
            <c:strRef>
              <c:f>Sheet1!$G$1</c:f>
              <c:strCache>
                <c:ptCount val="1"/>
                <c:pt idx="0">
                  <c:v>White</c:v>
                </c:pt>
              </c:strCache>
            </c:strRef>
          </c:tx>
          <c:spPr>
            <a:solidFill>
              <a:schemeClr val="accent6"/>
            </a:solidFill>
          </c:spPr>
          <c:invertIfNegative val="0"/>
          <c:cat>
            <c:strRef>
              <c:f>Sheet1!$A$2:$A$4</c:f>
              <c:strCache>
                <c:ptCount val="3"/>
                <c:pt idx="0">
                  <c:v>Elementary</c:v>
                </c:pt>
                <c:pt idx="1">
                  <c:v>Middle</c:v>
                </c:pt>
                <c:pt idx="2">
                  <c:v>High</c:v>
                </c:pt>
              </c:strCache>
            </c:strRef>
          </c:cat>
          <c:val>
            <c:numRef>
              <c:f>Sheet1!$G$2:$G$4</c:f>
              <c:numCache>
                <c:formatCode>General</c:formatCode>
                <c:ptCount val="3"/>
                <c:pt idx="0">
                  <c:v>88</c:v>
                </c:pt>
                <c:pt idx="1">
                  <c:v>91</c:v>
                </c:pt>
                <c:pt idx="2">
                  <c:v>91</c:v>
                </c:pt>
              </c:numCache>
            </c:numRef>
          </c:val>
        </c:ser>
        <c:dLbls>
          <c:showLegendKey val="0"/>
          <c:showVal val="1"/>
          <c:showCatName val="0"/>
          <c:showSerName val="0"/>
          <c:showPercent val="0"/>
          <c:showBubbleSize val="0"/>
        </c:dLbls>
        <c:gapWidth val="75"/>
        <c:axId val="132870144"/>
        <c:axId val="132871680"/>
      </c:barChart>
      <c:catAx>
        <c:axId val="132870144"/>
        <c:scaling>
          <c:orientation val="minMax"/>
        </c:scaling>
        <c:delete val="0"/>
        <c:axPos val="b"/>
        <c:majorTickMark val="out"/>
        <c:minorTickMark val="none"/>
        <c:tickLblPos val="nextTo"/>
        <c:crossAx val="132871680"/>
        <c:crosses val="autoZero"/>
        <c:auto val="1"/>
        <c:lblAlgn val="ctr"/>
        <c:lblOffset val="100"/>
        <c:noMultiLvlLbl val="0"/>
      </c:catAx>
      <c:valAx>
        <c:axId val="132871680"/>
        <c:scaling>
          <c:orientation val="minMax"/>
        </c:scaling>
        <c:delete val="0"/>
        <c:axPos val="l"/>
        <c:numFmt formatCode="General" sourceLinked="1"/>
        <c:majorTickMark val="out"/>
        <c:minorTickMark val="none"/>
        <c:tickLblPos val="nextTo"/>
        <c:crossAx val="132870144"/>
        <c:crosses val="autoZero"/>
        <c:crossBetween val="between"/>
        <c:majorUnit val="20"/>
      </c:valAx>
    </c:plotArea>
    <c:legend>
      <c:legendPos val="b"/>
      <c:layout>
        <c:manualLayout>
          <c:xMode val="edge"/>
          <c:yMode val="edge"/>
          <c:x val="3.4855406587690055E-2"/>
          <c:y val="0.77712756810571093"/>
          <c:w val="0.96364309191080855"/>
          <c:h val="0.218592632817449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900711424229861"/>
          <c:y val="3.4482758620689655E-2"/>
          <c:w val="0.43029988027812316"/>
          <c:h val="0.76472214680061545"/>
        </c:manualLayout>
      </c:layout>
      <c:barChart>
        <c:barDir val="bar"/>
        <c:grouping val="clustered"/>
        <c:varyColors val="0"/>
        <c:ser>
          <c:idx val="0"/>
          <c:order val="0"/>
          <c:tx>
            <c:strRef>
              <c:f>Sheet1!$B$1</c:f>
              <c:strCache>
                <c:ptCount val="1"/>
                <c:pt idx="0">
                  <c:v>Middle</c:v>
                </c:pt>
              </c:strCache>
            </c:strRef>
          </c:tx>
          <c:invertIfNegative val="0"/>
          <c:dLbls>
            <c:txPr>
              <a:bodyPr/>
              <a:lstStyle/>
              <a:p>
                <a:pPr>
                  <a:defRPr sz="1500"/>
                </a:pPr>
                <a:endParaRPr lang="en-US"/>
              </a:p>
            </c:txPr>
            <c:showLegendKey val="0"/>
            <c:showVal val="1"/>
            <c:showCatName val="0"/>
            <c:showSerName val="0"/>
            <c:showPercent val="0"/>
            <c:showBubbleSize val="0"/>
            <c:showLeaderLines val="0"/>
          </c:dLbls>
          <c:cat>
            <c:strRef>
              <c:f>Sheet1!$A$2:$A$11</c:f>
              <c:strCache>
                <c:ptCount val="8"/>
                <c:pt idx="1">
                  <c:v>Other environmental science</c:v>
                </c:pt>
                <c:pt idx="2">
                  <c:v>Toxicology</c:v>
                </c:pt>
                <c:pt idx="3">
                  <c:v>Hydrology</c:v>
                </c:pt>
                <c:pt idx="4">
                  <c:v>Forestry</c:v>
                </c:pt>
                <c:pt idx="5">
                  <c:v>Oceanography</c:v>
                </c:pt>
                <c:pt idx="6">
                  <c:v>Conservation biology</c:v>
                </c:pt>
                <c:pt idx="7">
                  <c:v>Ecology</c:v>
                </c:pt>
              </c:strCache>
            </c:strRef>
          </c:cat>
          <c:val>
            <c:numRef>
              <c:f>Sheet1!$B$2:$B$11</c:f>
              <c:numCache>
                <c:formatCode>General</c:formatCode>
                <c:ptCount val="10"/>
                <c:pt idx="0">
                  <c:v>7</c:v>
                </c:pt>
                <c:pt idx="1">
                  <c:v>13</c:v>
                </c:pt>
                <c:pt idx="2">
                  <c:v>3</c:v>
                </c:pt>
                <c:pt idx="3">
                  <c:v>4</c:v>
                </c:pt>
                <c:pt idx="4">
                  <c:v>5</c:v>
                </c:pt>
                <c:pt idx="5">
                  <c:v>8</c:v>
                </c:pt>
                <c:pt idx="6">
                  <c:v>11</c:v>
                </c:pt>
                <c:pt idx="7">
                  <c:v>22</c:v>
                </c:pt>
                <c:pt idx="8">
                  <c:v>26</c:v>
                </c:pt>
                <c:pt idx="9">
                  <c:v>52</c:v>
                </c:pt>
              </c:numCache>
            </c:numRef>
          </c:val>
        </c:ser>
        <c:dLbls>
          <c:showLegendKey val="0"/>
          <c:showVal val="0"/>
          <c:showCatName val="0"/>
          <c:showSerName val="0"/>
          <c:showPercent val="0"/>
          <c:showBubbleSize val="0"/>
        </c:dLbls>
        <c:gapWidth val="150"/>
        <c:axId val="305308800"/>
        <c:axId val="305310336"/>
      </c:barChart>
      <c:catAx>
        <c:axId val="305308800"/>
        <c:scaling>
          <c:orientation val="minMax"/>
        </c:scaling>
        <c:delete val="0"/>
        <c:axPos val="l"/>
        <c:majorTickMark val="out"/>
        <c:minorTickMark val="none"/>
        <c:tickLblPos val="nextTo"/>
        <c:txPr>
          <a:bodyPr/>
          <a:lstStyle/>
          <a:p>
            <a:pPr>
              <a:defRPr sz="1500"/>
            </a:pPr>
            <a:endParaRPr lang="en-US"/>
          </a:p>
        </c:txPr>
        <c:crossAx val="305310336"/>
        <c:crosses val="autoZero"/>
        <c:auto val="1"/>
        <c:lblAlgn val="ctr"/>
        <c:lblOffset val="100"/>
        <c:noMultiLvlLbl val="0"/>
      </c:catAx>
      <c:valAx>
        <c:axId val="30531033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05308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Percent of Teachers</a:t>
            </a:r>
            <a:endParaRPr lang="en-US" sz="1800" dirty="0"/>
          </a:p>
        </c:rich>
      </c:tx>
      <c:layout>
        <c:manualLayout>
          <c:xMode val="edge"/>
          <c:yMode val="edge"/>
          <c:x val="0.41194158075601373"/>
          <c:y val="1.6836195965366927E-2"/>
        </c:manualLayout>
      </c:layout>
      <c:overlay val="0"/>
    </c:title>
    <c:autoTitleDeleted val="0"/>
    <c:plotArea>
      <c:layout>
        <c:manualLayout>
          <c:layoutTarget val="inner"/>
          <c:xMode val="edge"/>
          <c:yMode val="edge"/>
          <c:x val="0.12505641691695757"/>
          <c:y val="0.17075415773394523"/>
          <c:w val="0.40014638634088262"/>
          <c:h val="0.65348346860104689"/>
        </c:manualLayout>
      </c:layout>
      <c:pieChart>
        <c:varyColors val="1"/>
        <c:ser>
          <c:idx val="0"/>
          <c:order val="0"/>
          <c:tx>
            <c:strRef>
              <c:f>Sheet1!$B$1</c:f>
              <c:strCache>
                <c:ptCount val="1"/>
                <c:pt idx="0">
                  <c:v>Elementary</c:v>
                </c:pt>
              </c:strCache>
            </c:strRef>
          </c:tx>
          <c:dLbls>
            <c:dLblPos val="outEnd"/>
            <c:showLegendKey val="0"/>
            <c:showVal val="1"/>
            <c:showCatName val="0"/>
            <c:showSerName val="0"/>
            <c:showPercent val="0"/>
            <c:showBubbleSize val="0"/>
            <c:showLeaderLines val="1"/>
          </c:dLbls>
          <c:cat>
            <c:strRef>
              <c:f>Sheet1!$A$2:$A$5</c:f>
              <c:strCache>
                <c:ptCount val="4"/>
                <c:pt idx="0">
                  <c:v>Courses in Earth, life, and physical science</c:v>
                </c:pt>
                <c:pt idx="1">
                  <c:v>Courses in 2 of the 3 areas</c:v>
                </c:pt>
                <c:pt idx="2">
                  <c:v>Courses in 1 of the 3 areas</c:v>
                </c:pt>
                <c:pt idx="3">
                  <c:v>Courses in 0 of the 3 areas</c:v>
                </c:pt>
              </c:strCache>
            </c:strRef>
          </c:cat>
          <c:val>
            <c:numRef>
              <c:f>Sheet1!$B$2:$B$5</c:f>
              <c:numCache>
                <c:formatCode>General</c:formatCode>
                <c:ptCount val="4"/>
                <c:pt idx="0">
                  <c:v>34</c:v>
                </c:pt>
                <c:pt idx="1">
                  <c:v>36</c:v>
                </c:pt>
                <c:pt idx="2">
                  <c:v>23</c:v>
                </c:pt>
                <c:pt idx="3">
                  <c:v>7</c:v>
                </c:pt>
              </c:numCache>
            </c:numRef>
          </c:val>
        </c:ser>
        <c:dLbls>
          <c:dLblPos val="outEnd"/>
          <c:showLegendKey val="0"/>
          <c:showVal val="1"/>
          <c:showCatName val="0"/>
          <c:showSerName val="0"/>
          <c:showPercent val="0"/>
          <c:showBubbleSize val="0"/>
          <c:showLeaderLines val="1"/>
        </c:dLbls>
        <c:firstSliceAng val="0"/>
      </c:pieChart>
    </c:plotArea>
    <c:legend>
      <c:legendPos val="r"/>
      <c:layout>
        <c:manualLayout>
          <c:xMode val="edge"/>
          <c:yMode val="edge"/>
          <c:x val="0.63008969883919153"/>
          <c:y val="0.23808966180236119"/>
          <c:w val="0.30977284411613498"/>
          <c:h val="0.5557111271126167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Percent</a:t>
            </a:r>
            <a:r>
              <a:rPr lang="en-US" sz="1800" baseline="0" dirty="0" smtClean="0"/>
              <a:t> of Teachers</a:t>
            </a:r>
            <a:endParaRPr lang="en-US" sz="1800" dirty="0"/>
          </a:p>
        </c:rich>
      </c:tx>
      <c:layout/>
      <c:overlay val="0"/>
    </c:title>
    <c:autoTitleDeleted val="0"/>
    <c:plotArea>
      <c:layout>
        <c:manualLayout>
          <c:layoutTarget val="inner"/>
          <c:xMode val="edge"/>
          <c:yMode val="edge"/>
          <c:x val="8.2512236646094902E-2"/>
          <c:y val="0.1539179617685783"/>
          <c:w val="0.38586342247759575"/>
          <c:h val="0.72110841383369695"/>
        </c:manualLayout>
      </c:layout>
      <c:pieChart>
        <c:varyColors val="1"/>
        <c:ser>
          <c:idx val="0"/>
          <c:order val="0"/>
          <c:tx>
            <c:strRef>
              <c:f>Sheet1!$B$1</c:f>
              <c:strCache>
                <c:ptCount val="1"/>
                <c:pt idx="0">
                  <c:v>Elementary</c:v>
                </c:pt>
              </c:strCache>
            </c:strRef>
          </c:tx>
          <c:dLbls>
            <c:dLblPos val="outEnd"/>
            <c:showLegendKey val="0"/>
            <c:showVal val="1"/>
            <c:showCatName val="0"/>
            <c:showSerName val="0"/>
            <c:showPercent val="0"/>
            <c:showBubbleSize val="0"/>
            <c:showLeaderLines val="1"/>
          </c:dLbls>
          <c:cat>
            <c:strRef>
              <c:f>Sheet1!$A$2:$A$6</c:f>
              <c:strCache>
                <c:ptCount val="5"/>
                <c:pt idx="0">
                  <c:v>Courses in chemistry, Earth science, life science, and physics</c:v>
                </c:pt>
                <c:pt idx="1">
                  <c:v>Courses in 3 of the 4 areas</c:v>
                </c:pt>
                <c:pt idx="2">
                  <c:v>Courses in 2 of the 4 areas</c:v>
                </c:pt>
                <c:pt idx="3">
                  <c:v>Course in 1 of the 4 areas</c:v>
                </c:pt>
                <c:pt idx="4">
                  <c:v>Courses in 0 of the 4 areas</c:v>
                </c:pt>
              </c:strCache>
            </c:strRef>
          </c:cat>
          <c:val>
            <c:numRef>
              <c:f>Sheet1!$B$2:$B$6</c:f>
              <c:numCache>
                <c:formatCode>General</c:formatCode>
                <c:ptCount val="5"/>
                <c:pt idx="0">
                  <c:v>49</c:v>
                </c:pt>
                <c:pt idx="1">
                  <c:v>29</c:v>
                </c:pt>
                <c:pt idx="2">
                  <c:v>12</c:v>
                </c:pt>
                <c:pt idx="3">
                  <c:v>4</c:v>
                </c:pt>
                <c:pt idx="4">
                  <c:v>6</c:v>
                </c:pt>
              </c:numCache>
            </c:numRef>
          </c:val>
        </c:ser>
        <c:dLbls>
          <c:dLblPos val="outEnd"/>
          <c:showLegendKey val="0"/>
          <c:showVal val="1"/>
          <c:showCatName val="0"/>
          <c:showSerName val="0"/>
          <c:showPercent val="0"/>
          <c:showBubbleSize val="0"/>
          <c:showLeaderLines val="1"/>
        </c:dLbls>
        <c:firstSliceAng val="0"/>
      </c:pieChart>
    </c:plotArea>
    <c:legend>
      <c:legendPos val="r"/>
      <c:layout>
        <c:manualLayout>
          <c:xMode val="edge"/>
          <c:yMode val="edge"/>
          <c:x val="0.55855855855855852"/>
          <c:y val="0.13564030461583534"/>
          <c:w val="0.33783783783783783"/>
          <c:h val="0.8139244620426636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Degree in field or 3+ Advanced courses</c:v>
                </c:pt>
              </c:strCache>
            </c:strRef>
          </c:tx>
          <c:invertIfNegative val="0"/>
          <c:dLbls>
            <c:showLegendKey val="0"/>
            <c:showVal val="1"/>
            <c:showCatName val="0"/>
            <c:showSerName val="0"/>
            <c:showPercent val="0"/>
            <c:showBubbleSize val="0"/>
            <c:showLeaderLines val="0"/>
          </c:dLbls>
          <c:cat>
            <c:strRef>
              <c:f>Sheet1!$A$2:$A$4</c:f>
              <c:strCache>
                <c:ptCount val="3"/>
                <c:pt idx="0">
                  <c:v>Physical science</c:v>
                </c:pt>
                <c:pt idx="1">
                  <c:v>Earth science</c:v>
                </c:pt>
                <c:pt idx="2">
                  <c:v>Life science/biology</c:v>
                </c:pt>
              </c:strCache>
            </c:strRef>
          </c:cat>
          <c:val>
            <c:numRef>
              <c:f>Sheet1!$B$2:$B$4</c:f>
              <c:numCache>
                <c:formatCode>General</c:formatCode>
                <c:ptCount val="3"/>
                <c:pt idx="0">
                  <c:v>18</c:v>
                </c:pt>
                <c:pt idx="1">
                  <c:v>26</c:v>
                </c:pt>
                <c:pt idx="2">
                  <c:v>66</c:v>
                </c:pt>
              </c:numCache>
            </c:numRef>
          </c:val>
        </c:ser>
        <c:dLbls>
          <c:showLegendKey val="0"/>
          <c:showVal val="0"/>
          <c:showCatName val="0"/>
          <c:showSerName val="0"/>
          <c:showPercent val="0"/>
          <c:showBubbleSize val="0"/>
        </c:dLbls>
        <c:gapWidth val="151"/>
        <c:axId val="313918976"/>
        <c:axId val="313920512"/>
      </c:barChart>
      <c:catAx>
        <c:axId val="313918976"/>
        <c:scaling>
          <c:orientation val="minMax"/>
        </c:scaling>
        <c:delete val="0"/>
        <c:axPos val="l"/>
        <c:majorTickMark val="out"/>
        <c:minorTickMark val="none"/>
        <c:tickLblPos val="nextTo"/>
        <c:crossAx val="313920512"/>
        <c:crosses val="autoZero"/>
        <c:auto val="1"/>
        <c:lblAlgn val="ctr"/>
        <c:lblOffset val="100"/>
        <c:noMultiLvlLbl val="0"/>
      </c:catAx>
      <c:valAx>
        <c:axId val="31392051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139189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Life science/Biology</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intoductory</c:v>
                </c:pt>
                <c:pt idx="4">
                  <c:v>No coursework in field</c:v>
                </c:pt>
              </c:strCache>
            </c:strRef>
          </c:cat>
          <c:val>
            <c:numRef>
              <c:f>Sheet1!$B$2:$B$6</c:f>
              <c:numCache>
                <c:formatCode>General</c:formatCode>
                <c:ptCount val="5"/>
                <c:pt idx="0">
                  <c:v>40</c:v>
                </c:pt>
                <c:pt idx="1">
                  <c:v>26</c:v>
                </c:pt>
                <c:pt idx="2">
                  <c:v>10</c:v>
                </c:pt>
                <c:pt idx="3">
                  <c:v>18</c:v>
                </c:pt>
                <c:pt idx="4">
                  <c:v>6</c:v>
                </c:pt>
              </c:numCache>
            </c:numRef>
          </c:val>
        </c:ser>
        <c:dLbls>
          <c:showLegendKey val="0"/>
          <c:showVal val="0"/>
          <c:showCatName val="0"/>
          <c:showSerName val="0"/>
          <c:showPercent val="0"/>
          <c:showBubbleSize val="0"/>
        </c:dLbls>
        <c:gapWidth val="151"/>
        <c:axId val="313962496"/>
        <c:axId val="313964032"/>
      </c:barChart>
      <c:catAx>
        <c:axId val="313962496"/>
        <c:scaling>
          <c:orientation val="minMax"/>
        </c:scaling>
        <c:delete val="0"/>
        <c:axPos val="b"/>
        <c:numFmt formatCode="General" sourceLinked="1"/>
        <c:majorTickMark val="out"/>
        <c:minorTickMark val="none"/>
        <c:tickLblPos val="nextTo"/>
        <c:crossAx val="313964032"/>
        <c:crosses val="autoZero"/>
        <c:auto val="1"/>
        <c:lblAlgn val="ctr"/>
        <c:lblOffset val="100"/>
        <c:noMultiLvlLbl val="0"/>
      </c:catAx>
      <c:valAx>
        <c:axId val="313964032"/>
        <c:scaling>
          <c:orientation val="minMax"/>
          <c:max val="100"/>
          <c:min val="0"/>
        </c:scaling>
        <c:delete val="0"/>
        <c:axPos val="l"/>
        <c:title>
          <c:tx>
            <c:rich>
              <a:bodyPr rot="-5400000" vert="horz"/>
              <a:lstStyle/>
              <a:p>
                <a:pPr>
                  <a:defRPr/>
                </a:pPr>
                <a:r>
                  <a:rPr lang="en-US"/>
                  <a:t>Percent of Teachers</a:t>
                </a:r>
              </a:p>
            </c:rich>
          </c:tx>
          <c:layout>
            <c:manualLayout>
              <c:xMode val="edge"/>
              <c:yMode val="edge"/>
              <c:x val="5.9523809523809521E-3"/>
              <c:y val="0.12179109555749976"/>
            </c:manualLayout>
          </c:layout>
          <c:overlay val="0"/>
        </c:title>
        <c:numFmt formatCode="General" sourceLinked="1"/>
        <c:majorTickMark val="out"/>
        <c:minorTickMark val="none"/>
        <c:tickLblPos val="nextTo"/>
        <c:crossAx val="3139624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Earth Science</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intoductory</c:v>
                </c:pt>
                <c:pt idx="4">
                  <c:v>No coursework in field</c:v>
                </c:pt>
              </c:strCache>
            </c:strRef>
          </c:cat>
          <c:val>
            <c:numRef>
              <c:f>Sheet1!$B$2:$B$6</c:f>
              <c:numCache>
                <c:formatCode>General</c:formatCode>
                <c:ptCount val="5"/>
                <c:pt idx="0">
                  <c:v>5</c:v>
                </c:pt>
                <c:pt idx="1">
                  <c:v>22</c:v>
                </c:pt>
                <c:pt idx="2">
                  <c:v>17</c:v>
                </c:pt>
                <c:pt idx="3">
                  <c:v>31</c:v>
                </c:pt>
                <c:pt idx="4">
                  <c:v>26</c:v>
                </c:pt>
              </c:numCache>
            </c:numRef>
          </c:val>
        </c:ser>
        <c:dLbls>
          <c:showLegendKey val="0"/>
          <c:showVal val="0"/>
          <c:showCatName val="0"/>
          <c:showSerName val="0"/>
          <c:showPercent val="0"/>
          <c:showBubbleSize val="0"/>
        </c:dLbls>
        <c:gapWidth val="151"/>
        <c:axId val="314002816"/>
        <c:axId val="314049664"/>
      </c:barChart>
      <c:catAx>
        <c:axId val="314002816"/>
        <c:scaling>
          <c:orientation val="minMax"/>
        </c:scaling>
        <c:delete val="0"/>
        <c:axPos val="b"/>
        <c:numFmt formatCode="General" sourceLinked="1"/>
        <c:majorTickMark val="out"/>
        <c:minorTickMark val="none"/>
        <c:tickLblPos val="nextTo"/>
        <c:crossAx val="314049664"/>
        <c:crosses val="autoZero"/>
        <c:auto val="1"/>
        <c:lblAlgn val="ctr"/>
        <c:lblOffset val="100"/>
        <c:noMultiLvlLbl val="0"/>
      </c:catAx>
      <c:valAx>
        <c:axId val="314049664"/>
        <c:scaling>
          <c:orientation val="minMax"/>
          <c:max val="100"/>
          <c:min val="0"/>
        </c:scaling>
        <c:delete val="0"/>
        <c:axPos val="l"/>
        <c:title>
          <c:tx>
            <c:rich>
              <a:bodyPr rot="-5400000" vert="horz"/>
              <a:lstStyle/>
              <a:p>
                <a:pPr>
                  <a:defRPr/>
                </a:pPr>
                <a:r>
                  <a:rPr lang="en-US" dirty="0" smtClean="0"/>
                  <a:t>Percent of Teachers</a:t>
                </a:r>
                <a:endParaRPr lang="en-US" dirty="0"/>
              </a:p>
            </c:rich>
          </c:tx>
          <c:layout>
            <c:manualLayout>
              <c:xMode val="edge"/>
              <c:yMode val="edge"/>
              <c:x val="5.9523809523809521E-3"/>
              <c:y val="0.12179109555749976"/>
            </c:manualLayout>
          </c:layout>
          <c:overlay val="0"/>
        </c:title>
        <c:numFmt formatCode="General" sourceLinked="1"/>
        <c:majorTickMark val="out"/>
        <c:minorTickMark val="none"/>
        <c:tickLblPos val="nextTo"/>
        <c:crossAx val="3140028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Physical Science</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intoductory</c:v>
                </c:pt>
                <c:pt idx="4">
                  <c:v>No coursework in field</c:v>
                </c:pt>
              </c:strCache>
            </c:strRef>
          </c:cat>
          <c:val>
            <c:numRef>
              <c:f>Sheet1!$B$2:$B$6</c:f>
              <c:numCache>
                <c:formatCode>General</c:formatCode>
                <c:ptCount val="5"/>
                <c:pt idx="0">
                  <c:v>7</c:v>
                </c:pt>
                <c:pt idx="1">
                  <c:v>10</c:v>
                </c:pt>
                <c:pt idx="2">
                  <c:v>9</c:v>
                </c:pt>
                <c:pt idx="3">
                  <c:v>64</c:v>
                </c:pt>
                <c:pt idx="4">
                  <c:v>9</c:v>
                </c:pt>
              </c:numCache>
            </c:numRef>
          </c:val>
        </c:ser>
        <c:dLbls>
          <c:showLegendKey val="0"/>
          <c:showVal val="0"/>
          <c:showCatName val="0"/>
          <c:showSerName val="0"/>
          <c:showPercent val="0"/>
          <c:showBubbleSize val="0"/>
        </c:dLbls>
        <c:gapWidth val="151"/>
        <c:axId val="314077952"/>
        <c:axId val="314079488"/>
      </c:barChart>
      <c:catAx>
        <c:axId val="314077952"/>
        <c:scaling>
          <c:orientation val="minMax"/>
        </c:scaling>
        <c:delete val="0"/>
        <c:axPos val="b"/>
        <c:numFmt formatCode="General" sourceLinked="1"/>
        <c:majorTickMark val="out"/>
        <c:minorTickMark val="none"/>
        <c:tickLblPos val="nextTo"/>
        <c:crossAx val="314079488"/>
        <c:crosses val="autoZero"/>
        <c:auto val="1"/>
        <c:lblAlgn val="ctr"/>
        <c:lblOffset val="100"/>
        <c:noMultiLvlLbl val="0"/>
      </c:catAx>
      <c:valAx>
        <c:axId val="314079488"/>
        <c:scaling>
          <c:orientation val="minMax"/>
          <c:max val="100"/>
          <c:min val="0"/>
        </c:scaling>
        <c:delete val="0"/>
        <c:axPos val="l"/>
        <c:title>
          <c:tx>
            <c:rich>
              <a:bodyPr rot="-5400000" vert="horz"/>
              <a:lstStyle/>
              <a:p>
                <a:pPr>
                  <a:defRPr/>
                </a:pPr>
                <a:r>
                  <a:rPr lang="en-US" dirty="0" smtClean="0"/>
                  <a:t>Percent of Teachers</a:t>
                </a:r>
                <a:endParaRPr lang="en-US" dirty="0"/>
              </a:p>
            </c:rich>
          </c:tx>
          <c:layout>
            <c:manualLayout>
              <c:xMode val="edge"/>
              <c:yMode val="edge"/>
              <c:x val="5.9523809523809521E-3"/>
              <c:y val="0.13722319432293187"/>
            </c:manualLayout>
          </c:layout>
          <c:overlay val="0"/>
        </c:title>
        <c:numFmt formatCode="General" sourceLinked="1"/>
        <c:majorTickMark val="out"/>
        <c:minorTickMark val="none"/>
        <c:tickLblPos val="nextTo"/>
        <c:crossAx val="3140779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Degree in field or 3+ Advanced courses</c:v>
                </c:pt>
              </c:strCache>
            </c:strRef>
          </c:tx>
          <c:invertIfNegative val="0"/>
          <c:dLbls>
            <c:showLegendKey val="0"/>
            <c:showVal val="1"/>
            <c:showCatName val="0"/>
            <c:showSerName val="0"/>
            <c:showPercent val="0"/>
            <c:showBubbleSize val="0"/>
            <c:showLeaderLines val="0"/>
          </c:dLbls>
          <c:cat>
            <c:strRef>
              <c:f>Sheet1!$A$2:$A$6</c:f>
              <c:strCache>
                <c:ptCount val="5"/>
                <c:pt idx="0">
                  <c:v>Environmental Science</c:v>
                </c:pt>
                <c:pt idx="1">
                  <c:v>Earth Science</c:v>
                </c:pt>
                <c:pt idx="2">
                  <c:v>Physics</c:v>
                </c:pt>
                <c:pt idx="3">
                  <c:v>Chemistry</c:v>
                </c:pt>
                <c:pt idx="4">
                  <c:v>Life Science/‌Biology</c:v>
                </c:pt>
              </c:strCache>
            </c:strRef>
          </c:cat>
          <c:val>
            <c:numRef>
              <c:f>Sheet1!$B$2:$B$6</c:f>
              <c:numCache>
                <c:formatCode>General</c:formatCode>
                <c:ptCount val="5"/>
                <c:pt idx="0">
                  <c:v>32</c:v>
                </c:pt>
                <c:pt idx="1">
                  <c:v>33</c:v>
                </c:pt>
                <c:pt idx="2">
                  <c:v>51</c:v>
                </c:pt>
                <c:pt idx="3">
                  <c:v>70</c:v>
                </c:pt>
                <c:pt idx="4">
                  <c:v>88</c:v>
                </c:pt>
              </c:numCache>
            </c:numRef>
          </c:val>
        </c:ser>
        <c:dLbls>
          <c:showLegendKey val="0"/>
          <c:showVal val="0"/>
          <c:showCatName val="0"/>
          <c:showSerName val="0"/>
          <c:showPercent val="0"/>
          <c:showBubbleSize val="0"/>
        </c:dLbls>
        <c:gapWidth val="151"/>
        <c:axId val="314798464"/>
        <c:axId val="314800000"/>
      </c:barChart>
      <c:catAx>
        <c:axId val="314798464"/>
        <c:scaling>
          <c:orientation val="minMax"/>
        </c:scaling>
        <c:delete val="0"/>
        <c:axPos val="l"/>
        <c:majorTickMark val="out"/>
        <c:minorTickMark val="none"/>
        <c:tickLblPos val="nextTo"/>
        <c:crossAx val="314800000"/>
        <c:crosses val="autoZero"/>
        <c:auto val="1"/>
        <c:lblAlgn val="ctr"/>
        <c:lblOffset val="100"/>
        <c:noMultiLvlLbl val="0"/>
      </c:catAx>
      <c:valAx>
        <c:axId val="314800000"/>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147984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Life science/Biology</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introductory</c:v>
                </c:pt>
                <c:pt idx="4">
                  <c:v>No coursework in field</c:v>
                </c:pt>
              </c:strCache>
            </c:strRef>
          </c:cat>
          <c:val>
            <c:numRef>
              <c:f>Sheet1!$B$2:$B$6</c:f>
              <c:numCache>
                <c:formatCode>General</c:formatCode>
                <c:ptCount val="5"/>
                <c:pt idx="0">
                  <c:v>63</c:v>
                </c:pt>
                <c:pt idx="1">
                  <c:v>25</c:v>
                </c:pt>
                <c:pt idx="2">
                  <c:v>6</c:v>
                </c:pt>
                <c:pt idx="3">
                  <c:v>5</c:v>
                </c:pt>
                <c:pt idx="4">
                  <c:v>1</c:v>
                </c:pt>
              </c:numCache>
            </c:numRef>
          </c:val>
        </c:ser>
        <c:dLbls>
          <c:showLegendKey val="0"/>
          <c:showVal val="0"/>
          <c:showCatName val="0"/>
          <c:showSerName val="0"/>
          <c:showPercent val="0"/>
          <c:showBubbleSize val="0"/>
        </c:dLbls>
        <c:gapWidth val="151"/>
        <c:axId val="314859520"/>
        <c:axId val="314861056"/>
      </c:barChart>
      <c:catAx>
        <c:axId val="314859520"/>
        <c:scaling>
          <c:orientation val="minMax"/>
        </c:scaling>
        <c:delete val="0"/>
        <c:axPos val="b"/>
        <c:numFmt formatCode="General" sourceLinked="1"/>
        <c:majorTickMark val="out"/>
        <c:minorTickMark val="none"/>
        <c:tickLblPos val="nextTo"/>
        <c:txPr>
          <a:bodyPr/>
          <a:lstStyle/>
          <a:p>
            <a:pPr>
              <a:defRPr sz="1800"/>
            </a:pPr>
            <a:endParaRPr lang="en-US"/>
          </a:p>
        </c:txPr>
        <c:crossAx val="314861056"/>
        <c:crosses val="autoZero"/>
        <c:auto val="1"/>
        <c:lblAlgn val="ctr"/>
        <c:lblOffset val="100"/>
        <c:noMultiLvlLbl val="0"/>
      </c:catAx>
      <c:valAx>
        <c:axId val="314861056"/>
        <c:scaling>
          <c:orientation val="minMax"/>
          <c:max val="100"/>
          <c:min val="0"/>
        </c:scaling>
        <c:delete val="0"/>
        <c:axPos val="l"/>
        <c:title>
          <c:tx>
            <c:rich>
              <a:bodyPr rot="-5400000" vert="horz"/>
              <a:lstStyle/>
              <a:p>
                <a:pPr>
                  <a:defRPr/>
                </a:pPr>
                <a:r>
                  <a:rPr lang="en-US" dirty="0" smtClean="0"/>
                  <a:t>Percent of Teachers</a:t>
                </a:r>
                <a:endParaRPr lang="en-US" dirty="0"/>
              </a:p>
            </c:rich>
          </c:tx>
          <c:layout>
            <c:manualLayout>
              <c:xMode val="edge"/>
              <c:yMode val="edge"/>
              <c:x val="5.9523809523809521E-3"/>
              <c:y val="0.12179109555749976"/>
            </c:manualLayout>
          </c:layout>
          <c:overlay val="0"/>
        </c:title>
        <c:numFmt formatCode="General" sourceLinked="1"/>
        <c:majorTickMark val="out"/>
        <c:minorTickMark val="none"/>
        <c:tickLblPos val="nextTo"/>
        <c:crossAx val="3148595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Chemistry</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introductory</c:v>
                </c:pt>
                <c:pt idx="4">
                  <c:v>No coursework in field</c:v>
                </c:pt>
              </c:strCache>
            </c:strRef>
          </c:cat>
          <c:val>
            <c:numRef>
              <c:f>Sheet1!$B$2:$B$6</c:f>
              <c:numCache>
                <c:formatCode>General</c:formatCode>
                <c:ptCount val="5"/>
                <c:pt idx="0">
                  <c:v>42</c:v>
                </c:pt>
                <c:pt idx="1">
                  <c:v>28</c:v>
                </c:pt>
                <c:pt idx="2">
                  <c:v>20</c:v>
                </c:pt>
                <c:pt idx="3">
                  <c:v>9</c:v>
                </c:pt>
                <c:pt idx="4">
                  <c:v>1</c:v>
                </c:pt>
              </c:numCache>
            </c:numRef>
          </c:val>
        </c:ser>
        <c:dLbls>
          <c:showLegendKey val="0"/>
          <c:showVal val="0"/>
          <c:showCatName val="0"/>
          <c:showSerName val="0"/>
          <c:showPercent val="0"/>
          <c:showBubbleSize val="0"/>
        </c:dLbls>
        <c:gapWidth val="151"/>
        <c:axId val="314883456"/>
        <c:axId val="314934400"/>
      </c:barChart>
      <c:catAx>
        <c:axId val="314883456"/>
        <c:scaling>
          <c:orientation val="minMax"/>
        </c:scaling>
        <c:delete val="0"/>
        <c:axPos val="b"/>
        <c:numFmt formatCode="General" sourceLinked="1"/>
        <c:majorTickMark val="out"/>
        <c:minorTickMark val="none"/>
        <c:tickLblPos val="nextTo"/>
        <c:crossAx val="314934400"/>
        <c:crosses val="autoZero"/>
        <c:auto val="1"/>
        <c:lblAlgn val="ctr"/>
        <c:lblOffset val="100"/>
        <c:noMultiLvlLbl val="0"/>
      </c:catAx>
      <c:valAx>
        <c:axId val="314934400"/>
        <c:scaling>
          <c:orientation val="minMax"/>
          <c:max val="100"/>
          <c:min val="0"/>
        </c:scaling>
        <c:delete val="0"/>
        <c:axPos val="l"/>
        <c:title>
          <c:tx>
            <c:rich>
              <a:bodyPr rot="-5400000" vert="horz"/>
              <a:lstStyle/>
              <a:p>
                <a:pPr>
                  <a:defRPr/>
                </a:pPr>
                <a:r>
                  <a:rPr lang="en-US" dirty="0" smtClean="0"/>
                  <a:t>Percent of Teachers</a:t>
                </a:r>
                <a:endParaRPr lang="en-US" dirty="0"/>
              </a:p>
            </c:rich>
          </c:tx>
          <c:layout>
            <c:manualLayout>
              <c:xMode val="edge"/>
              <c:yMode val="edge"/>
              <c:x val="5.9523809523809521E-3"/>
              <c:y val="0.12179109555749976"/>
            </c:manualLayout>
          </c:layout>
          <c:overlay val="0"/>
        </c:title>
        <c:numFmt formatCode="General" sourceLinked="1"/>
        <c:majorTickMark val="out"/>
        <c:minorTickMark val="none"/>
        <c:tickLblPos val="nextTo"/>
        <c:crossAx val="3148834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≤30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19</c:v>
                </c:pt>
                <c:pt idx="1">
                  <c:v>17</c:v>
                </c:pt>
                <c:pt idx="2">
                  <c:v>14</c:v>
                </c:pt>
              </c:numCache>
            </c:numRef>
          </c:val>
        </c:ser>
        <c:ser>
          <c:idx val="1"/>
          <c:order val="1"/>
          <c:tx>
            <c:strRef>
              <c:f>Sheet1!$C$1</c:f>
              <c:strCache>
                <c:ptCount val="1"/>
                <c:pt idx="0">
                  <c:v>31–40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28</c:v>
                </c:pt>
                <c:pt idx="1">
                  <c:v>29</c:v>
                </c:pt>
                <c:pt idx="2">
                  <c:v>31</c:v>
                </c:pt>
              </c:numCache>
            </c:numRef>
          </c:val>
        </c:ser>
        <c:ser>
          <c:idx val="2"/>
          <c:order val="2"/>
          <c:tx>
            <c:strRef>
              <c:f>Sheet1!$D$1</c:f>
              <c:strCache>
                <c:ptCount val="1"/>
                <c:pt idx="0">
                  <c:v>41–50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29</c:v>
                </c:pt>
                <c:pt idx="1">
                  <c:v>26</c:v>
                </c:pt>
                <c:pt idx="2">
                  <c:v>28</c:v>
                </c:pt>
              </c:numCache>
            </c:numRef>
          </c:val>
        </c:ser>
        <c:ser>
          <c:idx val="3"/>
          <c:order val="3"/>
          <c:tx>
            <c:strRef>
              <c:f>Sheet1!$E$1</c:f>
              <c:strCache>
                <c:ptCount val="1"/>
                <c:pt idx="0">
                  <c:v>51–60</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20</c:v>
                </c:pt>
                <c:pt idx="1">
                  <c:v>20</c:v>
                </c:pt>
                <c:pt idx="2">
                  <c:v>20</c:v>
                </c:pt>
              </c:numCache>
            </c:numRef>
          </c:val>
        </c:ser>
        <c:ser>
          <c:idx val="4"/>
          <c:order val="4"/>
          <c:tx>
            <c:strRef>
              <c:f>Sheet1!$F$1</c:f>
              <c:strCache>
                <c:ptCount val="1"/>
                <c:pt idx="0">
                  <c:v>61+</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Sheet1!$F$2:$F$4</c:f>
              <c:numCache>
                <c:formatCode>General</c:formatCode>
                <c:ptCount val="3"/>
                <c:pt idx="0">
                  <c:v>5</c:v>
                </c:pt>
                <c:pt idx="1">
                  <c:v>8</c:v>
                </c:pt>
                <c:pt idx="2">
                  <c:v>8</c:v>
                </c:pt>
              </c:numCache>
            </c:numRef>
          </c:val>
        </c:ser>
        <c:dLbls>
          <c:showLegendKey val="0"/>
          <c:showVal val="0"/>
          <c:showCatName val="0"/>
          <c:showSerName val="0"/>
          <c:showPercent val="0"/>
          <c:showBubbleSize val="0"/>
        </c:dLbls>
        <c:gapWidth val="150"/>
        <c:axId val="132924160"/>
        <c:axId val="132925696"/>
      </c:barChart>
      <c:catAx>
        <c:axId val="132924160"/>
        <c:scaling>
          <c:orientation val="minMax"/>
        </c:scaling>
        <c:delete val="0"/>
        <c:axPos val="b"/>
        <c:majorTickMark val="out"/>
        <c:minorTickMark val="none"/>
        <c:tickLblPos val="nextTo"/>
        <c:crossAx val="132925696"/>
        <c:crosses val="autoZero"/>
        <c:auto val="1"/>
        <c:lblAlgn val="ctr"/>
        <c:lblOffset val="100"/>
        <c:noMultiLvlLbl val="0"/>
      </c:catAx>
      <c:valAx>
        <c:axId val="132925696"/>
        <c:scaling>
          <c:orientation val="minMax"/>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13292416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Physics</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introductory</c:v>
                </c:pt>
                <c:pt idx="4">
                  <c:v>No coursework in field</c:v>
                </c:pt>
              </c:strCache>
            </c:strRef>
          </c:cat>
          <c:val>
            <c:numRef>
              <c:f>Sheet1!$B$2:$B$6</c:f>
              <c:numCache>
                <c:formatCode>General</c:formatCode>
                <c:ptCount val="5"/>
                <c:pt idx="0">
                  <c:v>24</c:v>
                </c:pt>
                <c:pt idx="1">
                  <c:v>27</c:v>
                </c:pt>
                <c:pt idx="2">
                  <c:v>15</c:v>
                </c:pt>
                <c:pt idx="3">
                  <c:v>30</c:v>
                </c:pt>
                <c:pt idx="4">
                  <c:v>4</c:v>
                </c:pt>
              </c:numCache>
            </c:numRef>
          </c:val>
        </c:ser>
        <c:dLbls>
          <c:showLegendKey val="0"/>
          <c:showVal val="0"/>
          <c:showCatName val="0"/>
          <c:showSerName val="0"/>
          <c:showPercent val="0"/>
          <c:showBubbleSize val="0"/>
        </c:dLbls>
        <c:gapWidth val="151"/>
        <c:axId val="314444800"/>
        <c:axId val="314450688"/>
      </c:barChart>
      <c:catAx>
        <c:axId val="314444800"/>
        <c:scaling>
          <c:orientation val="minMax"/>
        </c:scaling>
        <c:delete val="0"/>
        <c:axPos val="b"/>
        <c:numFmt formatCode="General" sourceLinked="1"/>
        <c:majorTickMark val="out"/>
        <c:minorTickMark val="none"/>
        <c:tickLblPos val="nextTo"/>
        <c:crossAx val="314450688"/>
        <c:crosses val="autoZero"/>
        <c:auto val="1"/>
        <c:lblAlgn val="ctr"/>
        <c:lblOffset val="100"/>
        <c:noMultiLvlLbl val="0"/>
      </c:catAx>
      <c:valAx>
        <c:axId val="314450688"/>
        <c:scaling>
          <c:orientation val="minMax"/>
          <c:max val="100"/>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txPr>
          <a:bodyPr/>
          <a:lstStyle/>
          <a:p>
            <a:pPr>
              <a:defRPr lang="en-US"/>
            </a:pPr>
            <a:endParaRPr lang="en-US"/>
          </a:p>
        </c:txPr>
        <c:crossAx val="31444480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Earth Science</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introductory</c:v>
                </c:pt>
                <c:pt idx="4">
                  <c:v>No coursework in field</c:v>
                </c:pt>
              </c:strCache>
            </c:strRef>
          </c:cat>
          <c:val>
            <c:numRef>
              <c:f>Sheet1!$B$2:$B$6</c:f>
              <c:numCache>
                <c:formatCode>General</c:formatCode>
                <c:ptCount val="5"/>
                <c:pt idx="0">
                  <c:v>15</c:v>
                </c:pt>
                <c:pt idx="1">
                  <c:v>18</c:v>
                </c:pt>
                <c:pt idx="2">
                  <c:v>11</c:v>
                </c:pt>
                <c:pt idx="3">
                  <c:v>31</c:v>
                </c:pt>
                <c:pt idx="4">
                  <c:v>26</c:v>
                </c:pt>
              </c:numCache>
            </c:numRef>
          </c:val>
        </c:ser>
        <c:dLbls>
          <c:showLegendKey val="0"/>
          <c:showVal val="0"/>
          <c:showCatName val="0"/>
          <c:showSerName val="0"/>
          <c:showPercent val="0"/>
          <c:showBubbleSize val="0"/>
        </c:dLbls>
        <c:gapWidth val="151"/>
        <c:axId val="314477184"/>
        <c:axId val="314601856"/>
      </c:barChart>
      <c:catAx>
        <c:axId val="314477184"/>
        <c:scaling>
          <c:orientation val="minMax"/>
        </c:scaling>
        <c:delete val="0"/>
        <c:axPos val="b"/>
        <c:numFmt formatCode="General" sourceLinked="1"/>
        <c:majorTickMark val="out"/>
        <c:minorTickMark val="none"/>
        <c:tickLblPos val="nextTo"/>
        <c:crossAx val="314601856"/>
        <c:crosses val="autoZero"/>
        <c:auto val="1"/>
        <c:lblAlgn val="ctr"/>
        <c:lblOffset val="100"/>
        <c:noMultiLvlLbl val="0"/>
      </c:catAx>
      <c:valAx>
        <c:axId val="314601856"/>
        <c:scaling>
          <c:orientation val="minMax"/>
          <c:max val="100"/>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14477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Environmental Science</c:v>
                </c:pt>
              </c:strCache>
            </c:strRef>
          </c:tx>
          <c:invertIfNegative val="0"/>
          <c:dLbls>
            <c:showLegendKey val="0"/>
            <c:showVal val="1"/>
            <c:showCatName val="0"/>
            <c:showSerName val="0"/>
            <c:showPercent val="0"/>
            <c:showBubbleSize val="0"/>
            <c:showLeaderLines val="0"/>
          </c:dLbls>
          <c:cat>
            <c:strRef>
              <c:f>Sheet1!$A$2:$A$6</c:f>
              <c:strCache>
                <c:ptCount val="5"/>
                <c:pt idx="0">
                  <c:v>Degree in field</c:v>
                </c:pt>
                <c:pt idx="1">
                  <c:v>No degree in field, 3+ advanced courses</c:v>
                </c:pt>
                <c:pt idx="2">
                  <c:v>No degree in field, 1–2 advanced courses</c:v>
                </c:pt>
                <c:pt idx="3">
                  <c:v>No degree in field or courses beyond introductory</c:v>
                </c:pt>
                <c:pt idx="4">
                  <c:v>No coursework in field</c:v>
                </c:pt>
              </c:strCache>
            </c:strRef>
          </c:cat>
          <c:val>
            <c:numRef>
              <c:f>Sheet1!$B$2:$B$6</c:f>
              <c:numCache>
                <c:formatCode>General</c:formatCode>
                <c:ptCount val="5"/>
                <c:pt idx="0">
                  <c:v>11</c:v>
                </c:pt>
                <c:pt idx="1">
                  <c:v>21</c:v>
                </c:pt>
                <c:pt idx="2">
                  <c:v>17</c:v>
                </c:pt>
                <c:pt idx="3">
                  <c:v>20</c:v>
                </c:pt>
                <c:pt idx="4">
                  <c:v>31</c:v>
                </c:pt>
              </c:numCache>
            </c:numRef>
          </c:val>
        </c:ser>
        <c:dLbls>
          <c:showLegendKey val="0"/>
          <c:showVal val="0"/>
          <c:showCatName val="0"/>
          <c:showSerName val="0"/>
          <c:showPercent val="0"/>
          <c:showBubbleSize val="0"/>
        </c:dLbls>
        <c:gapWidth val="151"/>
        <c:axId val="314513664"/>
        <c:axId val="314523648"/>
      </c:barChart>
      <c:catAx>
        <c:axId val="314513664"/>
        <c:scaling>
          <c:orientation val="minMax"/>
        </c:scaling>
        <c:delete val="0"/>
        <c:axPos val="b"/>
        <c:numFmt formatCode="General" sourceLinked="1"/>
        <c:majorTickMark val="out"/>
        <c:minorTickMark val="none"/>
        <c:tickLblPos val="nextTo"/>
        <c:crossAx val="314523648"/>
        <c:crosses val="autoZero"/>
        <c:auto val="1"/>
        <c:lblAlgn val="ctr"/>
        <c:lblOffset val="100"/>
        <c:noMultiLvlLbl val="0"/>
      </c:catAx>
      <c:valAx>
        <c:axId val="314523648"/>
        <c:scaling>
          <c:orientation val="minMax"/>
          <c:max val="100"/>
          <c:min val="0"/>
        </c:scaling>
        <c:delete val="0"/>
        <c:axPos val="l"/>
        <c:title>
          <c:tx>
            <c:rich>
              <a:bodyPr rot="-5400000" vert="horz"/>
              <a:lstStyle/>
              <a:p>
                <a:pPr>
                  <a:defRPr/>
                </a:pPr>
                <a:r>
                  <a:rPr lang="en-US" dirty="0" smtClean="0"/>
                  <a:t>Percent of Teachers</a:t>
                </a:r>
                <a:endParaRPr lang="en-US" dirty="0"/>
              </a:p>
            </c:rich>
          </c:tx>
          <c:layout>
            <c:manualLayout>
              <c:xMode val="edge"/>
              <c:yMode val="edge"/>
              <c:x val="5.9523809523809521E-3"/>
              <c:y val="0.12179109555749976"/>
            </c:manualLayout>
          </c:layout>
          <c:overlay val="0"/>
        </c:title>
        <c:numFmt formatCode="General" sourceLinked="1"/>
        <c:majorTickMark val="out"/>
        <c:minorTickMark val="none"/>
        <c:tickLblPos val="nextTo"/>
        <c:crossAx val="31451366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Sheet1!$A$2:$A$4</c:f>
              <c:strCache>
                <c:ptCount val="3"/>
                <c:pt idx="0">
                  <c:v>Mostly High Achievers</c:v>
                </c:pt>
                <c:pt idx="1">
                  <c:v>Averaged/Mixed Achievers</c:v>
                </c:pt>
                <c:pt idx="2">
                  <c:v>Mostly Low Achievers</c:v>
                </c:pt>
              </c:strCache>
            </c:strRef>
          </c:cat>
          <c:val>
            <c:numRef>
              <c:f>Sheet1!$B$2:$B$4</c:f>
              <c:numCache>
                <c:formatCode>General</c:formatCode>
                <c:ptCount val="3"/>
                <c:pt idx="0">
                  <c:v>72</c:v>
                </c:pt>
                <c:pt idx="1">
                  <c:v>61</c:v>
                </c:pt>
                <c:pt idx="2">
                  <c:v>43</c:v>
                </c:pt>
              </c:numCache>
            </c:numRef>
          </c:val>
        </c:ser>
        <c:dLbls>
          <c:showLegendKey val="0"/>
          <c:showVal val="0"/>
          <c:showCatName val="0"/>
          <c:showSerName val="0"/>
          <c:showPercent val="0"/>
          <c:showBubbleSize val="0"/>
        </c:dLbls>
        <c:gapWidth val="151"/>
        <c:axId val="318894080"/>
        <c:axId val="318896000"/>
      </c:barChart>
      <c:catAx>
        <c:axId val="318894080"/>
        <c:scaling>
          <c:orientation val="minMax"/>
        </c:scaling>
        <c:delete val="0"/>
        <c:axPos val="b"/>
        <c:title>
          <c:tx>
            <c:rich>
              <a:bodyPr/>
              <a:lstStyle/>
              <a:p>
                <a:pPr>
                  <a:defRPr/>
                </a:pPr>
                <a:r>
                  <a:rPr lang="en-US" dirty="0" smtClean="0"/>
                  <a:t>Prior Achievement Level of Class</a:t>
                </a:r>
                <a:endParaRPr lang="en-US" dirty="0"/>
              </a:p>
            </c:rich>
          </c:tx>
          <c:layout/>
          <c:overlay val="0"/>
        </c:title>
        <c:majorTickMark val="out"/>
        <c:minorTickMark val="none"/>
        <c:tickLblPos val="nextTo"/>
        <c:crossAx val="318896000"/>
        <c:crosses val="autoZero"/>
        <c:auto val="1"/>
        <c:lblAlgn val="ctr"/>
        <c:lblOffset val="100"/>
        <c:noMultiLvlLbl val="0"/>
      </c:catAx>
      <c:valAx>
        <c:axId val="318896000"/>
        <c:scaling>
          <c:orientation val="minMax"/>
          <c:max val="100"/>
          <c:min val="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3188940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66</c:v>
                </c:pt>
                <c:pt idx="1">
                  <c:v>64</c:v>
                </c:pt>
                <c:pt idx="2">
                  <c:v>62</c:v>
                </c:pt>
                <c:pt idx="3">
                  <c:v>52</c:v>
                </c:pt>
              </c:numCache>
            </c:numRef>
          </c:val>
        </c:ser>
        <c:dLbls>
          <c:showLegendKey val="0"/>
          <c:showVal val="0"/>
          <c:showCatName val="0"/>
          <c:showSerName val="0"/>
          <c:showPercent val="0"/>
          <c:showBubbleSize val="0"/>
        </c:dLbls>
        <c:gapWidth val="151"/>
        <c:axId val="318599168"/>
        <c:axId val="318601088"/>
      </c:barChart>
      <c:catAx>
        <c:axId val="318599168"/>
        <c:scaling>
          <c:orientation val="minMax"/>
        </c:scaling>
        <c:delete val="0"/>
        <c:axPos val="b"/>
        <c:title>
          <c:tx>
            <c:rich>
              <a:bodyPr/>
              <a:lstStyle/>
              <a:p>
                <a:pPr algn="ctr">
                  <a:defRPr/>
                </a:pPr>
                <a:r>
                  <a:rPr lang="en-US" sz="1800" b="1" i="0" baseline="0" dirty="0" smtClean="0">
                    <a:effectLst/>
                  </a:rPr>
                  <a:t>Percent of Students in School Eligible for Free/Reduced-Price Lunch</a:t>
                </a:r>
                <a:endParaRPr lang="en-US" dirty="0">
                  <a:effectLst/>
                </a:endParaRPr>
              </a:p>
            </c:rich>
          </c:tx>
          <c:layout/>
          <c:overlay val="0"/>
        </c:title>
        <c:majorTickMark val="out"/>
        <c:minorTickMark val="none"/>
        <c:tickLblPos val="nextTo"/>
        <c:crossAx val="318601088"/>
        <c:crosses val="autoZero"/>
        <c:auto val="1"/>
        <c:lblAlgn val="ctr"/>
        <c:lblOffset val="100"/>
        <c:noMultiLvlLbl val="0"/>
      </c:catAx>
      <c:valAx>
        <c:axId val="318601088"/>
        <c:scaling>
          <c:orientation val="minMax"/>
          <c:max val="100"/>
          <c:min val="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3185991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Secondary Science Teachers</c:v>
                </c:pt>
              </c:strCache>
            </c:strRef>
          </c:tx>
          <c:invertIfNegative val="0"/>
          <c:dLbls>
            <c:showLegendKey val="0"/>
            <c:showVal val="1"/>
            <c:showCatName val="0"/>
            <c:showSerName val="0"/>
            <c:showPercent val="0"/>
            <c:showBubbleSize val="0"/>
            <c:showLeaderLines val="0"/>
          </c:dLbls>
          <c:cat>
            <c:strRef>
              <c:f>Sheet1!$A$2:$A$5</c:f>
              <c:strCache>
                <c:ptCount val="4"/>
                <c:pt idx="0">
                  <c:v>Midwest</c:v>
                </c:pt>
                <c:pt idx="1">
                  <c:v>Northeast</c:v>
                </c:pt>
                <c:pt idx="2">
                  <c:v>South</c:v>
                </c:pt>
                <c:pt idx="3">
                  <c:v>West</c:v>
                </c:pt>
              </c:strCache>
            </c:strRef>
          </c:cat>
          <c:val>
            <c:numRef>
              <c:f>Sheet1!$B$2:$B$5</c:f>
              <c:numCache>
                <c:formatCode>General</c:formatCode>
                <c:ptCount val="4"/>
                <c:pt idx="0">
                  <c:v>69</c:v>
                </c:pt>
                <c:pt idx="1">
                  <c:v>71</c:v>
                </c:pt>
                <c:pt idx="2">
                  <c:v>58</c:v>
                </c:pt>
                <c:pt idx="3">
                  <c:v>50</c:v>
                </c:pt>
              </c:numCache>
            </c:numRef>
          </c:val>
        </c:ser>
        <c:dLbls>
          <c:showLegendKey val="0"/>
          <c:showVal val="0"/>
          <c:showCatName val="0"/>
          <c:showSerName val="0"/>
          <c:showPercent val="0"/>
          <c:showBubbleSize val="0"/>
        </c:dLbls>
        <c:gapWidth val="151"/>
        <c:axId val="314748928"/>
        <c:axId val="314750848"/>
      </c:barChart>
      <c:catAx>
        <c:axId val="314748928"/>
        <c:scaling>
          <c:orientation val="minMax"/>
        </c:scaling>
        <c:delete val="0"/>
        <c:axPos val="b"/>
        <c:title>
          <c:tx>
            <c:rich>
              <a:bodyPr/>
              <a:lstStyle/>
              <a:p>
                <a:pPr>
                  <a:defRPr/>
                </a:pPr>
                <a:r>
                  <a:rPr lang="en-US" dirty="0" smtClean="0"/>
                  <a:t>Region</a:t>
                </a:r>
                <a:endParaRPr lang="en-US" dirty="0"/>
              </a:p>
            </c:rich>
          </c:tx>
          <c:layout/>
          <c:overlay val="0"/>
        </c:title>
        <c:majorTickMark val="out"/>
        <c:minorTickMark val="none"/>
        <c:tickLblPos val="nextTo"/>
        <c:crossAx val="314750848"/>
        <c:crosses val="autoZero"/>
        <c:auto val="1"/>
        <c:lblAlgn val="ctr"/>
        <c:lblOffset val="100"/>
        <c:noMultiLvlLbl val="0"/>
      </c:catAx>
      <c:valAx>
        <c:axId val="314750848"/>
        <c:scaling>
          <c:orientation val="minMax"/>
          <c:max val="100"/>
          <c:min val="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314748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0158837903883"/>
          <c:y val="4.3681640204810461E-2"/>
          <c:w val="0.86289381391981179"/>
          <c:h val="0.53166688180370891"/>
        </c:manualLayout>
      </c:layout>
      <c:barChart>
        <c:barDir val="col"/>
        <c:grouping val="clustered"/>
        <c:varyColors val="0"/>
        <c:ser>
          <c:idx val="0"/>
          <c:order val="0"/>
          <c:tx>
            <c:strRef>
              <c:f>Sheet1!$B$1</c:f>
              <c:strCache>
                <c:ptCount val="1"/>
                <c:pt idx="0">
                  <c:v>Bachelor's degree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65</c:v>
                </c:pt>
                <c:pt idx="1">
                  <c:v>53</c:v>
                </c:pt>
                <c:pt idx="2">
                  <c:v>40</c:v>
                </c:pt>
              </c:numCache>
            </c:numRef>
          </c:val>
        </c:ser>
        <c:ser>
          <c:idx val="1"/>
          <c:order val="1"/>
          <c:tx>
            <c:strRef>
              <c:f>Sheet1!$C$1</c:f>
              <c:strCache>
                <c:ptCount val="1"/>
                <c:pt idx="0">
                  <c:v>Post-baccalaureate credentialing program (no master's)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11</c:v>
                </c:pt>
                <c:pt idx="1">
                  <c:v>20</c:v>
                </c:pt>
                <c:pt idx="2">
                  <c:v>25</c:v>
                </c:pt>
              </c:numCache>
            </c:numRef>
          </c:val>
        </c:ser>
        <c:ser>
          <c:idx val="2"/>
          <c:order val="2"/>
          <c:tx>
            <c:strRef>
              <c:f>Sheet1!$D$1</c:f>
              <c:strCache>
                <c:ptCount val="1"/>
                <c:pt idx="0">
                  <c:v>Master's program w/ teaching credential</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22</c:v>
                </c:pt>
                <c:pt idx="1">
                  <c:v>24</c:v>
                </c:pt>
                <c:pt idx="2">
                  <c:v>28</c:v>
                </c:pt>
              </c:numCache>
            </c:numRef>
          </c:val>
        </c:ser>
        <c:ser>
          <c:idx val="3"/>
          <c:order val="3"/>
          <c:tx>
            <c:strRef>
              <c:f>Sheet1!$E$1</c:f>
              <c:strCache>
                <c:ptCount val="1"/>
                <c:pt idx="0">
                  <c:v>No formal teacher preparation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Sheet1!$E$2:$E$4</c:f>
              <c:numCache>
                <c:formatCode>General</c:formatCode>
                <c:ptCount val="3"/>
                <c:pt idx="0">
                  <c:v>1</c:v>
                </c:pt>
                <c:pt idx="1">
                  <c:v>4</c:v>
                </c:pt>
                <c:pt idx="2">
                  <c:v>7</c:v>
                </c:pt>
              </c:numCache>
            </c:numRef>
          </c:val>
        </c:ser>
        <c:dLbls>
          <c:showLegendKey val="0"/>
          <c:showVal val="0"/>
          <c:showCatName val="0"/>
          <c:showSerName val="0"/>
          <c:showPercent val="0"/>
          <c:showBubbleSize val="0"/>
        </c:dLbls>
        <c:gapWidth val="151"/>
        <c:axId val="318694912"/>
        <c:axId val="318696448"/>
      </c:barChart>
      <c:catAx>
        <c:axId val="318694912"/>
        <c:scaling>
          <c:orientation val="minMax"/>
        </c:scaling>
        <c:delete val="0"/>
        <c:axPos val="b"/>
        <c:majorTickMark val="out"/>
        <c:minorTickMark val="none"/>
        <c:tickLblPos val="nextTo"/>
        <c:crossAx val="318696448"/>
        <c:crosses val="autoZero"/>
        <c:auto val="1"/>
        <c:lblAlgn val="ctr"/>
        <c:lblOffset val="100"/>
        <c:noMultiLvlLbl val="0"/>
      </c:catAx>
      <c:valAx>
        <c:axId val="318696448"/>
        <c:scaling>
          <c:orientation val="minMax"/>
          <c:min val="0"/>
        </c:scaling>
        <c:delete val="0"/>
        <c:axPos val="l"/>
        <c:title>
          <c:tx>
            <c:rich>
              <a:bodyPr rot="-5400000" vert="horz"/>
              <a:lstStyle/>
              <a:p>
                <a:pPr>
                  <a:defRPr/>
                </a:pPr>
                <a:r>
                  <a:rPr lang="en-US"/>
                  <a:t>Percent of Teachers</a:t>
                </a:r>
              </a:p>
            </c:rich>
          </c:tx>
          <c:layout>
            <c:manualLayout>
              <c:xMode val="edge"/>
              <c:yMode val="edge"/>
              <c:x val="2.1551724137931036E-2"/>
              <c:y val="0.10563529968589992"/>
            </c:manualLayout>
          </c:layout>
          <c:overlay val="0"/>
        </c:title>
        <c:numFmt formatCode="General" sourceLinked="1"/>
        <c:majorTickMark val="out"/>
        <c:minorTickMark val="none"/>
        <c:tickLblPos val="nextTo"/>
        <c:crossAx val="31869491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3840148270939816"/>
          <c:y val="3.0054644808743168E-2"/>
          <c:w val="0.5220352719068011"/>
          <c:h val="0.77356094832408229"/>
        </c:manualLayout>
      </c:layout>
      <c:barChart>
        <c:barDir val="bar"/>
        <c:grouping val="clustered"/>
        <c:varyColors val="0"/>
        <c:ser>
          <c:idx val="0"/>
          <c:order val="0"/>
          <c:tx>
            <c:strRef>
              <c:f>Sheet1!$B$1</c:f>
              <c:strCache>
                <c:ptCount val="1"/>
                <c:pt idx="0">
                  <c:v>Area of Certification</c:v>
                </c:pt>
              </c:strCache>
            </c:strRef>
          </c:tx>
          <c:invertIfNegative val="0"/>
          <c:dLbls>
            <c:showLegendKey val="0"/>
            <c:showVal val="1"/>
            <c:showCatName val="0"/>
            <c:showSerName val="0"/>
            <c:showPercent val="0"/>
            <c:showBubbleSize val="0"/>
            <c:showLeaderLines val="0"/>
          </c:dLbls>
          <c:cat>
            <c:strRef>
              <c:f>Sheet1!$A$2:$A$9</c:f>
              <c:strCache>
                <c:ptCount val="7"/>
                <c:pt idx="2">
                  <c:v>Ecology/Environmental Science</c:v>
                </c:pt>
                <c:pt idx="3">
                  <c:v>Physics</c:v>
                </c:pt>
                <c:pt idx="4">
                  <c:v>Earth/Space Science</c:v>
                </c:pt>
                <c:pt idx="5">
                  <c:v>Chemistry</c:v>
                </c:pt>
                <c:pt idx="6">
                  <c:v>Biology/Life Science</c:v>
                </c:pt>
              </c:strCache>
            </c:strRef>
          </c:cat>
          <c:val>
            <c:numRef>
              <c:f>Sheet1!$B$2:$B$9</c:f>
              <c:numCache>
                <c:formatCode>General</c:formatCode>
                <c:ptCount val="8"/>
                <c:pt idx="0">
                  <c:v>7</c:v>
                </c:pt>
                <c:pt idx="1">
                  <c:v>18</c:v>
                </c:pt>
                <c:pt idx="2">
                  <c:v>32</c:v>
                </c:pt>
                <c:pt idx="3">
                  <c:v>33</c:v>
                </c:pt>
                <c:pt idx="4">
                  <c:v>37</c:v>
                </c:pt>
                <c:pt idx="5">
                  <c:v>51</c:v>
                </c:pt>
                <c:pt idx="6">
                  <c:v>71</c:v>
                </c:pt>
                <c:pt idx="7">
                  <c:v>93</c:v>
                </c:pt>
              </c:numCache>
            </c:numRef>
          </c:val>
        </c:ser>
        <c:dLbls>
          <c:showLegendKey val="0"/>
          <c:showVal val="0"/>
          <c:showCatName val="0"/>
          <c:showSerName val="0"/>
          <c:showPercent val="0"/>
          <c:showBubbleSize val="0"/>
        </c:dLbls>
        <c:gapWidth val="150"/>
        <c:axId val="315960320"/>
        <c:axId val="316011264"/>
      </c:barChart>
      <c:catAx>
        <c:axId val="315960320"/>
        <c:scaling>
          <c:orientation val="minMax"/>
        </c:scaling>
        <c:delete val="0"/>
        <c:axPos val="l"/>
        <c:majorTickMark val="out"/>
        <c:minorTickMark val="none"/>
        <c:tickLblPos val="nextTo"/>
        <c:txPr>
          <a:bodyPr/>
          <a:lstStyle/>
          <a:p>
            <a:pPr>
              <a:defRPr sz="1700"/>
            </a:pPr>
            <a:endParaRPr lang="en-US"/>
          </a:p>
        </c:txPr>
        <c:crossAx val="316011264"/>
        <c:crosses val="autoZero"/>
        <c:auto val="1"/>
        <c:lblAlgn val="ctr"/>
        <c:lblOffset val="100"/>
        <c:noMultiLvlLbl val="0"/>
      </c:catAx>
      <c:valAx>
        <c:axId val="316011264"/>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159603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Teachers</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c:v>
                </c:pt>
                <c:pt idx="1">
                  <c:v>23</c:v>
                </c:pt>
                <c:pt idx="2">
                  <c:v>36</c:v>
                </c:pt>
              </c:numCache>
            </c:numRef>
          </c:val>
        </c:ser>
        <c:dLbls>
          <c:showLegendKey val="0"/>
          <c:showVal val="0"/>
          <c:showCatName val="0"/>
          <c:showSerName val="0"/>
          <c:showPercent val="0"/>
          <c:showBubbleSize val="0"/>
        </c:dLbls>
        <c:gapWidth val="150"/>
        <c:axId val="315737984"/>
        <c:axId val="315739520"/>
      </c:barChart>
      <c:catAx>
        <c:axId val="315737984"/>
        <c:scaling>
          <c:orientation val="minMax"/>
        </c:scaling>
        <c:delete val="0"/>
        <c:axPos val="b"/>
        <c:majorTickMark val="out"/>
        <c:minorTickMark val="none"/>
        <c:tickLblPos val="nextTo"/>
        <c:crossAx val="315739520"/>
        <c:crosses val="autoZero"/>
        <c:auto val="1"/>
        <c:lblAlgn val="ctr"/>
        <c:lblOffset val="100"/>
        <c:noMultiLvlLbl val="0"/>
      </c:catAx>
      <c:valAx>
        <c:axId val="315739520"/>
        <c:scaling>
          <c:orientation val="minMax"/>
          <c:max val="100"/>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3157379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665295744281962"/>
          <c:y val="2.7777777777777776E-2"/>
          <c:w val="0.47405019685039368"/>
          <c:h val="0.79324067446114688"/>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It is better for instruction to focus on ideas in depth, even if that means covering fewer topics</c:v>
                </c:pt>
                <c:pt idx="1">
                  <c:v>Most classes should provide opportunities for students to apply scientific ideas to real-world</c:v>
                </c:pt>
                <c:pt idx="2">
                  <c:v>Students should support their conclusions about a science concept with evidence</c:v>
                </c:pt>
                <c:pt idx="3">
                  <c:v>Students should learn science by doing science</c:v>
                </c:pt>
                <c:pt idx="4">
                  <c:v>Students learn best when instruction is connected to their everyday lives</c:v>
                </c:pt>
                <c:pt idx="5">
                  <c:v>Most classes should provide students opportunities to share thinking and reasoning</c:v>
                </c:pt>
              </c:strCache>
            </c:strRef>
          </c:cat>
          <c:val>
            <c:numRef>
              <c:f>Sheet1!$B$2:$B$7</c:f>
              <c:numCache>
                <c:formatCode>General</c:formatCode>
                <c:ptCount val="6"/>
                <c:pt idx="0">
                  <c:v>75</c:v>
                </c:pt>
                <c:pt idx="1">
                  <c:v>93</c:v>
                </c:pt>
                <c:pt idx="2">
                  <c:v>95</c:v>
                </c:pt>
                <c:pt idx="3">
                  <c:v>95</c:v>
                </c:pt>
                <c:pt idx="4">
                  <c:v>95</c:v>
                </c:pt>
                <c:pt idx="5">
                  <c:v>96</c:v>
                </c:pt>
              </c:numCache>
            </c:numRef>
          </c:val>
        </c:ser>
        <c:dLbls>
          <c:showLegendKey val="0"/>
          <c:showVal val="0"/>
          <c:showCatName val="0"/>
          <c:showSerName val="0"/>
          <c:showPercent val="0"/>
          <c:showBubbleSize val="0"/>
        </c:dLbls>
        <c:gapWidth val="150"/>
        <c:axId val="168941824"/>
        <c:axId val="174247936"/>
      </c:barChart>
      <c:catAx>
        <c:axId val="168941824"/>
        <c:scaling>
          <c:orientation val="minMax"/>
        </c:scaling>
        <c:delete val="0"/>
        <c:axPos val="l"/>
        <c:majorTickMark val="out"/>
        <c:minorTickMark val="none"/>
        <c:tickLblPos val="nextTo"/>
        <c:crossAx val="174247936"/>
        <c:crosses val="autoZero"/>
        <c:auto val="1"/>
        <c:lblAlgn val="ctr"/>
        <c:lblOffset val="100"/>
        <c:noMultiLvlLbl val="0"/>
      </c:catAx>
      <c:valAx>
        <c:axId val="174247936"/>
        <c:scaling>
          <c:orientation val="minMax"/>
          <c:max val="100"/>
          <c:min val="0"/>
        </c:scaling>
        <c:delete val="0"/>
        <c:axPos val="b"/>
        <c:title>
          <c:tx>
            <c:rich>
              <a:bodyPr rot="0" vert="horz"/>
              <a:lstStyle/>
              <a:p>
                <a:pPr>
                  <a:defRPr/>
                </a:pPr>
                <a:r>
                  <a:rPr lang="en-US"/>
                  <a:t>Percent of Teachers</a:t>
                </a:r>
              </a:p>
            </c:rich>
          </c:tx>
          <c:layout/>
          <c:overlay val="0"/>
        </c:title>
        <c:numFmt formatCode="General" sourceLinked="1"/>
        <c:majorTickMark val="out"/>
        <c:minorTickMark val="none"/>
        <c:tickLblPos val="nextTo"/>
        <c:crossAx val="168941824"/>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0–2 years</c:v>
                </c:pt>
              </c:strCache>
            </c:strRef>
          </c:tx>
          <c:invertIfNegative val="0"/>
          <c:cat>
            <c:strRef>
              <c:f>Sheet1!$A$2:$A$4</c:f>
              <c:strCache>
                <c:ptCount val="3"/>
                <c:pt idx="0">
                  <c:v>Elementary</c:v>
                </c:pt>
                <c:pt idx="1">
                  <c:v>Middle</c:v>
                </c:pt>
                <c:pt idx="2">
                  <c:v>High</c:v>
                </c:pt>
              </c:strCache>
            </c:strRef>
          </c:cat>
          <c:val>
            <c:numRef>
              <c:f>Sheet1!$B$2:$B$4</c:f>
              <c:numCache>
                <c:formatCode>General</c:formatCode>
                <c:ptCount val="3"/>
                <c:pt idx="0">
                  <c:v>15</c:v>
                </c:pt>
                <c:pt idx="1">
                  <c:v>21</c:v>
                </c:pt>
                <c:pt idx="2">
                  <c:v>15</c:v>
                </c:pt>
              </c:numCache>
            </c:numRef>
          </c:val>
        </c:ser>
        <c:ser>
          <c:idx val="1"/>
          <c:order val="1"/>
          <c:tx>
            <c:strRef>
              <c:f>Sheet1!$C$1</c:f>
              <c:strCache>
                <c:ptCount val="1"/>
                <c:pt idx="0">
                  <c:v>3–5 years</c:v>
                </c:pt>
              </c:strCache>
            </c:strRef>
          </c:tx>
          <c:invertIfNegative val="0"/>
          <c:cat>
            <c:strRef>
              <c:f>Sheet1!$A$2:$A$4</c:f>
              <c:strCache>
                <c:ptCount val="3"/>
                <c:pt idx="0">
                  <c:v>Elementary</c:v>
                </c:pt>
                <c:pt idx="1">
                  <c:v>Middle</c:v>
                </c:pt>
                <c:pt idx="2">
                  <c:v>High</c:v>
                </c:pt>
              </c:strCache>
            </c:strRef>
          </c:cat>
          <c:val>
            <c:numRef>
              <c:f>Sheet1!$C$2:$C$4</c:f>
              <c:numCache>
                <c:formatCode>General</c:formatCode>
                <c:ptCount val="3"/>
                <c:pt idx="0">
                  <c:v>19</c:v>
                </c:pt>
                <c:pt idx="1">
                  <c:v>15</c:v>
                </c:pt>
                <c:pt idx="2">
                  <c:v>13</c:v>
                </c:pt>
              </c:numCache>
            </c:numRef>
          </c:val>
        </c:ser>
        <c:ser>
          <c:idx val="2"/>
          <c:order val="2"/>
          <c:tx>
            <c:strRef>
              <c:f>Sheet1!$D$1</c:f>
              <c:strCache>
                <c:ptCount val="1"/>
                <c:pt idx="0">
                  <c:v>6–10 years</c:v>
                </c:pt>
              </c:strCache>
            </c:strRef>
          </c:tx>
          <c:invertIfNegative val="0"/>
          <c:cat>
            <c:strRef>
              <c:f>Sheet1!$A$2:$A$4</c:f>
              <c:strCache>
                <c:ptCount val="3"/>
                <c:pt idx="0">
                  <c:v>Elementary</c:v>
                </c:pt>
                <c:pt idx="1">
                  <c:v>Middle</c:v>
                </c:pt>
                <c:pt idx="2">
                  <c:v>High</c:v>
                </c:pt>
              </c:strCache>
            </c:strRef>
          </c:cat>
          <c:val>
            <c:numRef>
              <c:f>Sheet1!$D$2:$D$4</c:f>
              <c:numCache>
                <c:formatCode>General</c:formatCode>
                <c:ptCount val="3"/>
                <c:pt idx="0">
                  <c:v>19</c:v>
                </c:pt>
                <c:pt idx="1">
                  <c:v>18</c:v>
                </c:pt>
                <c:pt idx="2">
                  <c:v>17</c:v>
                </c:pt>
              </c:numCache>
            </c:numRef>
          </c:val>
        </c:ser>
        <c:ser>
          <c:idx val="3"/>
          <c:order val="3"/>
          <c:tx>
            <c:strRef>
              <c:f>Sheet1!$E$1</c:f>
              <c:strCache>
                <c:ptCount val="1"/>
                <c:pt idx="0">
                  <c:v>11–20 years</c:v>
                </c:pt>
              </c:strCache>
            </c:strRef>
          </c:tx>
          <c:invertIfNegative val="0"/>
          <c:cat>
            <c:strRef>
              <c:f>Sheet1!$A$2:$A$4</c:f>
              <c:strCache>
                <c:ptCount val="3"/>
                <c:pt idx="0">
                  <c:v>Elementary</c:v>
                </c:pt>
                <c:pt idx="1">
                  <c:v>Middle</c:v>
                </c:pt>
                <c:pt idx="2">
                  <c:v>High</c:v>
                </c:pt>
              </c:strCache>
            </c:strRef>
          </c:cat>
          <c:val>
            <c:numRef>
              <c:f>Sheet1!$E$2:$E$4</c:f>
              <c:numCache>
                <c:formatCode>General</c:formatCode>
                <c:ptCount val="3"/>
                <c:pt idx="0">
                  <c:v>31</c:v>
                </c:pt>
                <c:pt idx="1">
                  <c:v>34</c:v>
                </c:pt>
                <c:pt idx="2">
                  <c:v>35</c:v>
                </c:pt>
              </c:numCache>
            </c:numRef>
          </c:val>
        </c:ser>
        <c:ser>
          <c:idx val="4"/>
          <c:order val="4"/>
          <c:tx>
            <c:strRef>
              <c:f>Sheet1!$F$1</c:f>
              <c:strCache>
                <c:ptCount val="1"/>
                <c:pt idx="0">
                  <c:v>≥21 years</c:v>
                </c:pt>
              </c:strCache>
            </c:strRef>
          </c:tx>
          <c:invertIfNegative val="0"/>
          <c:cat>
            <c:strRef>
              <c:f>Sheet1!$A$2:$A$4</c:f>
              <c:strCache>
                <c:ptCount val="3"/>
                <c:pt idx="0">
                  <c:v>Elementary</c:v>
                </c:pt>
                <c:pt idx="1">
                  <c:v>Middle</c:v>
                </c:pt>
                <c:pt idx="2">
                  <c:v>High</c:v>
                </c:pt>
              </c:strCache>
            </c:strRef>
          </c:cat>
          <c:val>
            <c:numRef>
              <c:f>Sheet1!$F$2:$F$4</c:f>
              <c:numCache>
                <c:formatCode>General</c:formatCode>
                <c:ptCount val="3"/>
                <c:pt idx="0">
                  <c:v>16</c:v>
                </c:pt>
                <c:pt idx="1">
                  <c:v>12</c:v>
                </c:pt>
                <c:pt idx="2">
                  <c:v>20</c:v>
                </c:pt>
              </c:numCache>
            </c:numRef>
          </c:val>
        </c:ser>
        <c:dLbls>
          <c:showLegendKey val="0"/>
          <c:showVal val="1"/>
          <c:showCatName val="0"/>
          <c:showSerName val="0"/>
          <c:showPercent val="0"/>
          <c:showBubbleSize val="0"/>
        </c:dLbls>
        <c:gapWidth val="75"/>
        <c:axId val="133489792"/>
        <c:axId val="133491328"/>
      </c:barChart>
      <c:catAx>
        <c:axId val="133489792"/>
        <c:scaling>
          <c:orientation val="minMax"/>
        </c:scaling>
        <c:delete val="0"/>
        <c:axPos val="b"/>
        <c:majorTickMark val="out"/>
        <c:minorTickMark val="none"/>
        <c:tickLblPos val="nextTo"/>
        <c:crossAx val="133491328"/>
        <c:crosses val="autoZero"/>
        <c:auto val="1"/>
        <c:lblAlgn val="ctr"/>
        <c:lblOffset val="100"/>
        <c:noMultiLvlLbl val="0"/>
      </c:catAx>
      <c:valAx>
        <c:axId val="133491328"/>
        <c:scaling>
          <c:orientation val="minMax"/>
        </c:scaling>
        <c:delete val="0"/>
        <c:axPos val="l"/>
        <c:numFmt formatCode="General" sourceLinked="1"/>
        <c:majorTickMark val="out"/>
        <c:minorTickMark val="none"/>
        <c:tickLblPos val="nextTo"/>
        <c:crossAx val="13348979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Students learn science best in classes with students of similar abilities</c:v>
                </c:pt>
                <c:pt idx="1">
                  <c:v>Teachers should explain an idea to students before having them consider evidence that relates to the idea</c:v>
                </c:pt>
                <c:pt idx="2">
                  <c:v>Hands-on/‌laboratory activities should be used primarily to reinforce a science idea that the students have already learned</c:v>
                </c:pt>
                <c:pt idx="3">
                  <c:v>Students should be provided definitions for new vocabulary at beginning of instruction on an idea</c:v>
                </c:pt>
              </c:strCache>
            </c:strRef>
          </c:cat>
          <c:val>
            <c:numRef>
              <c:f>Sheet1!$B$2:$B$5</c:f>
              <c:numCache>
                <c:formatCode>General</c:formatCode>
                <c:ptCount val="4"/>
                <c:pt idx="0">
                  <c:v>25</c:v>
                </c:pt>
                <c:pt idx="1">
                  <c:v>33</c:v>
                </c:pt>
                <c:pt idx="2">
                  <c:v>56</c:v>
                </c:pt>
                <c:pt idx="3">
                  <c:v>77</c:v>
                </c:pt>
              </c:numCache>
            </c:numRef>
          </c:val>
        </c:ser>
        <c:dLbls>
          <c:showLegendKey val="0"/>
          <c:showVal val="0"/>
          <c:showCatName val="0"/>
          <c:showSerName val="0"/>
          <c:showPercent val="0"/>
          <c:showBubbleSize val="0"/>
        </c:dLbls>
        <c:gapWidth val="150"/>
        <c:axId val="267261056"/>
        <c:axId val="267325824"/>
      </c:barChart>
      <c:catAx>
        <c:axId val="267261056"/>
        <c:scaling>
          <c:orientation val="minMax"/>
        </c:scaling>
        <c:delete val="0"/>
        <c:axPos val="l"/>
        <c:majorTickMark val="out"/>
        <c:minorTickMark val="none"/>
        <c:tickLblPos val="nextTo"/>
        <c:txPr>
          <a:bodyPr/>
          <a:lstStyle/>
          <a:p>
            <a:pPr>
              <a:defRPr sz="1600"/>
            </a:pPr>
            <a:endParaRPr lang="en-US"/>
          </a:p>
        </c:txPr>
        <c:crossAx val="267325824"/>
        <c:crosses val="autoZero"/>
        <c:auto val="1"/>
        <c:lblAlgn val="ctr"/>
        <c:lblOffset val="100"/>
        <c:noMultiLvlLbl val="0"/>
      </c:catAx>
      <c:valAx>
        <c:axId val="267325824"/>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672610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8548283187475466"/>
          <c:y val="2.7777777777777776E-2"/>
          <c:w val="0.4878823284919297"/>
          <c:h val="0.80175443928063372"/>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It is better for instruction to focus on ideas in depth, even if that means covering fewer topics</c:v>
                </c:pt>
                <c:pt idx="1">
                  <c:v>Most classes should provide opportunities for students to apply scientific ideas to real-world</c:v>
                </c:pt>
                <c:pt idx="2">
                  <c:v>Most classes should provide students opportunities to share thinking and reasoning</c:v>
                </c:pt>
                <c:pt idx="3">
                  <c:v>Students should learn science by doing science</c:v>
                </c:pt>
                <c:pt idx="4">
                  <c:v>Students should support their conclusions about a science concept with evidence</c:v>
                </c:pt>
                <c:pt idx="5">
                  <c:v>Students learn best when instruction is connected to their everyday lives</c:v>
                </c:pt>
              </c:strCache>
            </c:strRef>
          </c:cat>
          <c:val>
            <c:numRef>
              <c:f>Sheet1!$B$2:$B$7</c:f>
              <c:numCache>
                <c:formatCode>General</c:formatCode>
                <c:ptCount val="6"/>
                <c:pt idx="0">
                  <c:v>74</c:v>
                </c:pt>
                <c:pt idx="1">
                  <c:v>90</c:v>
                </c:pt>
                <c:pt idx="2">
                  <c:v>92</c:v>
                </c:pt>
                <c:pt idx="3">
                  <c:v>93</c:v>
                </c:pt>
                <c:pt idx="4">
                  <c:v>97</c:v>
                </c:pt>
                <c:pt idx="5">
                  <c:v>97</c:v>
                </c:pt>
              </c:numCache>
            </c:numRef>
          </c:val>
        </c:ser>
        <c:dLbls>
          <c:showLegendKey val="0"/>
          <c:showVal val="0"/>
          <c:showCatName val="0"/>
          <c:showSerName val="0"/>
          <c:showPercent val="0"/>
          <c:showBubbleSize val="0"/>
        </c:dLbls>
        <c:gapWidth val="150"/>
        <c:axId val="303999616"/>
        <c:axId val="304335104"/>
      </c:barChart>
      <c:catAx>
        <c:axId val="303999616"/>
        <c:scaling>
          <c:orientation val="minMax"/>
        </c:scaling>
        <c:delete val="0"/>
        <c:axPos val="l"/>
        <c:majorTickMark val="out"/>
        <c:minorTickMark val="none"/>
        <c:tickLblPos val="nextTo"/>
        <c:txPr>
          <a:bodyPr/>
          <a:lstStyle/>
          <a:p>
            <a:pPr>
              <a:defRPr sz="1600"/>
            </a:pPr>
            <a:endParaRPr lang="en-US"/>
          </a:p>
        </c:txPr>
        <c:crossAx val="304335104"/>
        <c:crosses val="autoZero"/>
        <c:auto val="1"/>
        <c:lblAlgn val="ctr"/>
        <c:lblOffset val="100"/>
        <c:noMultiLvlLbl val="0"/>
      </c:catAx>
      <c:valAx>
        <c:axId val="304335104"/>
        <c:scaling>
          <c:orientation val="minMax"/>
          <c:max val="100"/>
          <c:min val="0"/>
        </c:scaling>
        <c:delete val="0"/>
        <c:axPos val="b"/>
        <c:title>
          <c:tx>
            <c:rich>
              <a:bodyPr rot="0" vert="horz"/>
              <a:lstStyle/>
              <a:p>
                <a:pPr>
                  <a:defRPr/>
                </a:pPr>
                <a:r>
                  <a:rPr lang="en-US"/>
                  <a:t>Percent of Teachers</a:t>
                </a:r>
              </a:p>
            </c:rich>
          </c:tx>
          <c:layout/>
          <c:overlay val="0"/>
        </c:title>
        <c:numFmt formatCode="General" sourceLinked="1"/>
        <c:majorTickMark val="out"/>
        <c:minorTickMark val="none"/>
        <c:tickLblPos val="nextTo"/>
        <c:crossAx val="303999616"/>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an idea to students before having them consider evidence that relates to the idea</c:v>
                </c:pt>
                <c:pt idx="1">
                  <c:v>Students learn science best in classes with students of similar abilities</c:v>
                </c:pt>
                <c:pt idx="2">
                  <c:v>Hands-on/‌laboratory activities should be used primarily to reinforce a science idea that the students have already learned</c:v>
                </c:pt>
                <c:pt idx="3">
                  <c:v>Students should be provided definitions for new vocabulary at beginning of instruction on an idea</c:v>
                </c:pt>
              </c:strCache>
            </c:strRef>
          </c:cat>
          <c:val>
            <c:numRef>
              <c:f>Sheet1!$B$2:$B$5</c:f>
              <c:numCache>
                <c:formatCode>General</c:formatCode>
                <c:ptCount val="4"/>
                <c:pt idx="0">
                  <c:v>30</c:v>
                </c:pt>
                <c:pt idx="1">
                  <c:v>48</c:v>
                </c:pt>
                <c:pt idx="2">
                  <c:v>57</c:v>
                </c:pt>
                <c:pt idx="3">
                  <c:v>72</c:v>
                </c:pt>
              </c:numCache>
            </c:numRef>
          </c:val>
        </c:ser>
        <c:dLbls>
          <c:showLegendKey val="0"/>
          <c:showVal val="0"/>
          <c:showCatName val="0"/>
          <c:showSerName val="0"/>
          <c:showPercent val="0"/>
          <c:showBubbleSize val="0"/>
        </c:dLbls>
        <c:gapWidth val="150"/>
        <c:axId val="227058432"/>
        <c:axId val="227059968"/>
      </c:barChart>
      <c:catAx>
        <c:axId val="227058432"/>
        <c:scaling>
          <c:orientation val="minMax"/>
        </c:scaling>
        <c:delete val="0"/>
        <c:axPos val="l"/>
        <c:majorTickMark val="out"/>
        <c:minorTickMark val="none"/>
        <c:tickLblPos val="nextTo"/>
        <c:txPr>
          <a:bodyPr/>
          <a:lstStyle/>
          <a:p>
            <a:pPr>
              <a:defRPr sz="1600"/>
            </a:pPr>
            <a:endParaRPr lang="en-US"/>
          </a:p>
        </c:txPr>
        <c:crossAx val="227059968"/>
        <c:crosses val="autoZero"/>
        <c:auto val="1"/>
        <c:lblAlgn val="ctr"/>
        <c:lblOffset val="100"/>
        <c:noMultiLvlLbl val="0"/>
      </c:catAx>
      <c:valAx>
        <c:axId val="22705996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705843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9665295744281962"/>
          <c:y val="2.7777777777777776E-2"/>
          <c:w val="0.47405019685039368"/>
          <c:h val="0.79324067446114688"/>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It is better for instruction to focus on ideas in depth, even if that means covering fewer topics</c:v>
                </c:pt>
                <c:pt idx="1">
                  <c:v>Most classes should provide students opportunities to share thinking and reasoning</c:v>
                </c:pt>
                <c:pt idx="2">
                  <c:v>Most classes should provide opportunities for students to apply scientific ideas to real-world</c:v>
                </c:pt>
                <c:pt idx="3">
                  <c:v>Students should learn science by doing science</c:v>
                </c:pt>
                <c:pt idx="4">
                  <c:v>Students learn best when instruction is connected to their everyday lives</c:v>
                </c:pt>
                <c:pt idx="5">
                  <c:v>Students should support their conclusions about a science concept with evidence</c:v>
                </c:pt>
              </c:strCache>
            </c:strRef>
          </c:cat>
          <c:val>
            <c:numRef>
              <c:f>Sheet1!$B$2:$B$7</c:f>
              <c:numCache>
                <c:formatCode>General</c:formatCode>
                <c:ptCount val="6"/>
                <c:pt idx="0">
                  <c:v>77</c:v>
                </c:pt>
                <c:pt idx="1">
                  <c:v>89</c:v>
                </c:pt>
                <c:pt idx="2">
                  <c:v>91</c:v>
                </c:pt>
                <c:pt idx="3">
                  <c:v>93</c:v>
                </c:pt>
                <c:pt idx="4">
                  <c:v>96</c:v>
                </c:pt>
                <c:pt idx="5">
                  <c:v>99</c:v>
                </c:pt>
              </c:numCache>
            </c:numRef>
          </c:val>
        </c:ser>
        <c:dLbls>
          <c:showLegendKey val="0"/>
          <c:showVal val="0"/>
          <c:showCatName val="0"/>
          <c:showSerName val="0"/>
          <c:showPercent val="0"/>
          <c:showBubbleSize val="0"/>
        </c:dLbls>
        <c:gapWidth val="150"/>
        <c:axId val="230678912"/>
        <c:axId val="230680448"/>
      </c:barChart>
      <c:catAx>
        <c:axId val="230678912"/>
        <c:scaling>
          <c:orientation val="minMax"/>
        </c:scaling>
        <c:delete val="0"/>
        <c:axPos val="l"/>
        <c:majorTickMark val="out"/>
        <c:minorTickMark val="none"/>
        <c:tickLblPos val="nextTo"/>
        <c:txPr>
          <a:bodyPr/>
          <a:lstStyle/>
          <a:p>
            <a:pPr>
              <a:defRPr sz="1600"/>
            </a:pPr>
            <a:endParaRPr lang="en-US"/>
          </a:p>
        </c:txPr>
        <c:crossAx val="230680448"/>
        <c:crosses val="autoZero"/>
        <c:auto val="1"/>
        <c:lblAlgn val="ctr"/>
        <c:lblOffset val="100"/>
        <c:noMultiLvlLbl val="0"/>
      </c:catAx>
      <c:valAx>
        <c:axId val="23068044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6789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Teachers should explain an idea to students before having them consider evidence that relates to the idea</c:v>
                </c:pt>
                <c:pt idx="1">
                  <c:v>Hands-on/‌laboratory activities should be used primarily to reinforce a science idea that the students have already learned</c:v>
                </c:pt>
                <c:pt idx="2">
                  <c:v>Students learn science best in classes with students of similar abilities</c:v>
                </c:pt>
                <c:pt idx="3">
                  <c:v>Students should be provided definitions for new vocabulary at beginning of instruction on an idea</c:v>
                </c:pt>
              </c:strCache>
            </c:strRef>
          </c:cat>
          <c:val>
            <c:numRef>
              <c:f>Sheet1!$B$2:$B$5</c:f>
              <c:numCache>
                <c:formatCode>General</c:formatCode>
                <c:ptCount val="4"/>
                <c:pt idx="0">
                  <c:v>37</c:v>
                </c:pt>
                <c:pt idx="1">
                  <c:v>52</c:v>
                </c:pt>
                <c:pt idx="2">
                  <c:v>60</c:v>
                </c:pt>
                <c:pt idx="3">
                  <c:v>66</c:v>
                </c:pt>
              </c:numCache>
            </c:numRef>
          </c:val>
        </c:ser>
        <c:dLbls>
          <c:showLegendKey val="0"/>
          <c:showVal val="0"/>
          <c:showCatName val="0"/>
          <c:showSerName val="0"/>
          <c:showPercent val="0"/>
          <c:showBubbleSize val="0"/>
        </c:dLbls>
        <c:gapWidth val="150"/>
        <c:axId val="231099776"/>
        <c:axId val="231195776"/>
      </c:barChart>
      <c:catAx>
        <c:axId val="231099776"/>
        <c:scaling>
          <c:orientation val="minMax"/>
        </c:scaling>
        <c:delete val="0"/>
        <c:axPos val="l"/>
        <c:majorTickMark val="out"/>
        <c:minorTickMark val="none"/>
        <c:tickLblPos val="nextTo"/>
        <c:txPr>
          <a:bodyPr/>
          <a:lstStyle/>
          <a:p>
            <a:pPr>
              <a:defRPr sz="1600"/>
            </a:pPr>
            <a:endParaRPr lang="en-US"/>
          </a:p>
        </c:txPr>
        <c:crossAx val="231195776"/>
        <c:crosses val="autoZero"/>
        <c:auto val="1"/>
        <c:lblAlgn val="ctr"/>
        <c:lblOffset val="100"/>
        <c:noMultiLvlLbl val="0"/>
      </c:catAx>
      <c:valAx>
        <c:axId val="23119577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1099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Traditional Teaching Beliefs</c:v>
                </c:pt>
              </c:strCache>
            </c:strRef>
          </c:tx>
          <c:invertIfNegative val="0"/>
          <c:cat>
            <c:strRef>
              <c:f>Sheet1!$A$2:$A$4</c:f>
              <c:strCache>
                <c:ptCount val="3"/>
                <c:pt idx="0">
                  <c:v>Elementary</c:v>
                </c:pt>
                <c:pt idx="1">
                  <c:v>Middle</c:v>
                </c:pt>
                <c:pt idx="2">
                  <c:v>High</c:v>
                </c:pt>
              </c:strCache>
            </c:strRef>
          </c:cat>
          <c:val>
            <c:numRef>
              <c:f>Sheet1!$B$2:$B$4</c:f>
              <c:numCache>
                <c:formatCode>General</c:formatCode>
                <c:ptCount val="3"/>
                <c:pt idx="0">
                  <c:v>55</c:v>
                </c:pt>
                <c:pt idx="1">
                  <c:v>57</c:v>
                </c:pt>
                <c:pt idx="2">
                  <c:v>59</c:v>
                </c:pt>
              </c:numCache>
            </c:numRef>
          </c:val>
        </c:ser>
        <c:ser>
          <c:idx val="1"/>
          <c:order val="1"/>
          <c:tx>
            <c:strRef>
              <c:f>Sheet1!$C$1</c:f>
              <c:strCache>
                <c:ptCount val="1"/>
                <c:pt idx="0">
                  <c:v>Reform-Oriented Teaching Beliefs</c:v>
                </c:pt>
              </c:strCache>
            </c:strRef>
          </c:tx>
          <c:invertIfNegative val="0"/>
          <c:cat>
            <c:strRef>
              <c:f>Sheet1!$A$2:$A$4</c:f>
              <c:strCache>
                <c:ptCount val="3"/>
                <c:pt idx="0">
                  <c:v>Elementary</c:v>
                </c:pt>
                <c:pt idx="1">
                  <c:v>Middle</c:v>
                </c:pt>
                <c:pt idx="2">
                  <c:v>High</c:v>
                </c:pt>
              </c:strCache>
            </c:strRef>
          </c:cat>
          <c:val>
            <c:numRef>
              <c:f>Sheet1!$C$2:$C$4</c:f>
              <c:numCache>
                <c:formatCode>General</c:formatCode>
                <c:ptCount val="3"/>
                <c:pt idx="0">
                  <c:v>86</c:v>
                </c:pt>
                <c:pt idx="1">
                  <c:v>87</c:v>
                </c:pt>
                <c:pt idx="2">
                  <c:v>85</c:v>
                </c:pt>
              </c:numCache>
            </c:numRef>
          </c:val>
        </c:ser>
        <c:dLbls>
          <c:showLegendKey val="0"/>
          <c:showVal val="1"/>
          <c:showCatName val="0"/>
          <c:showSerName val="0"/>
          <c:showPercent val="0"/>
          <c:showBubbleSize val="0"/>
        </c:dLbls>
        <c:gapWidth val="75"/>
        <c:axId val="251208832"/>
        <c:axId val="251211136"/>
      </c:barChart>
      <c:catAx>
        <c:axId val="251208832"/>
        <c:scaling>
          <c:orientation val="minMax"/>
        </c:scaling>
        <c:delete val="0"/>
        <c:axPos val="b"/>
        <c:majorTickMark val="out"/>
        <c:minorTickMark val="none"/>
        <c:tickLblPos val="nextTo"/>
        <c:crossAx val="251211136"/>
        <c:crosses val="autoZero"/>
        <c:auto val="1"/>
        <c:lblAlgn val="ctr"/>
        <c:lblOffset val="100"/>
        <c:noMultiLvlLbl val="0"/>
      </c:catAx>
      <c:valAx>
        <c:axId val="251211136"/>
        <c:scaling>
          <c:orientation val="minMax"/>
          <c:max val="100"/>
          <c:min val="0"/>
        </c:scaling>
        <c:delete val="0"/>
        <c:axPos val="l"/>
        <c:numFmt formatCode="General" sourceLinked="1"/>
        <c:majorTickMark val="out"/>
        <c:minorTickMark val="none"/>
        <c:tickLblPos val="nextTo"/>
        <c:crossAx val="25120883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High</c:v>
                </c:pt>
              </c:strCache>
            </c:strRef>
          </c:tx>
          <c:invertIfNegative val="0"/>
          <c:cat>
            <c:strRef>
              <c:f>Sheet1!$A$2:$A$3</c:f>
              <c:strCache>
                <c:ptCount val="2"/>
                <c:pt idx="0">
                  <c:v>Tradtional Beliefs</c:v>
                </c:pt>
                <c:pt idx="1">
                  <c:v>Reform-Oriented Beliefs</c:v>
                </c:pt>
              </c:strCache>
            </c:strRef>
          </c:cat>
          <c:val>
            <c:numRef>
              <c:f>Sheet1!$B$2:$B$3</c:f>
              <c:numCache>
                <c:formatCode>General</c:formatCode>
                <c:ptCount val="2"/>
                <c:pt idx="0">
                  <c:v>57</c:v>
                </c:pt>
                <c:pt idx="1">
                  <c:v>88</c:v>
                </c:pt>
              </c:numCache>
            </c:numRef>
          </c:val>
        </c:ser>
        <c:ser>
          <c:idx val="1"/>
          <c:order val="1"/>
          <c:tx>
            <c:strRef>
              <c:f>Sheet1!$C$1</c:f>
              <c:strCache>
                <c:ptCount val="1"/>
                <c:pt idx="0">
                  <c:v>Average/Mixed</c:v>
                </c:pt>
              </c:strCache>
            </c:strRef>
          </c:tx>
          <c:invertIfNegative val="0"/>
          <c:cat>
            <c:strRef>
              <c:f>Sheet1!$A$2:$A$3</c:f>
              <c:strCache>
                <c:ptCount val="2"/>
                <c:pt idx="0">
                  <c:v>Tradtional Beliefs</c:v>
                </c:pt>
                <c:pt idx="1">
                  <c:v>Reform-Oriented Beliefs</c:v>
                </c:pt>
              </c:strCache>
            </c:strRef>
          </c:cat>
          <c:val>
            <c:numRef>
              <c:f>Sheet1!$C$2:$C$3</c:f>
              <c:numCache>
                <c:formatCode>General</c:formatCode>
                <c:ptCount val="2"/>
                <c:pt idx="0">
                  <c:v>55</c:v>
                </c:pt>
                <c:pt idx="1">
                  <c:v>87</c:v>
                </c:pt>
              </c:numCache>
            </c:numRef>
          </c:val>
        </c:ser>
        <c:ser>
          <c:idx val="2"/>
          <c:order val="2"/>
          <c:tx>
            <c:strRef>
              <c:f>Sheet1!$D$1</c:f>
              <c:strCache>
                <c:ptCount val="1"/>
                <c:pt idx="0">
                  <c:v>Mostly Low</c:v>
                </c:pt>
              </c:strCache>
            </c:strRef>
          </c:tx>
          <c:invertIfNegative val="0"/>
          <c:cat>
            <c:strRef>
              <c:f>Sheet1!$A$2:$A$3</c:f>
              <c:strCache>
                <c:ptCount val="2"/>
                <c:pt idx="0">
                  <c:v>Tradtional Beliefs</c:v>
                </c:pt>
                <c:pt idx="1">
                  <c:v>Reform-Oriented Beliefs</c:v>
                </c:pt>
              </c:strCache>
            </c:strRef>
          </c:cat>
          <c:val>
            <c:numRef>
              <c:f>Sheet1!$D$2:$D$3</c:f>
              <c:numCache>
                <c:formatCode>General</c:formatCode>
                <c:ptCount val="2"/>
                <c:pt idx="0">
                  <c:v>61</c:v>
                </c:pt>
                <c:pt idx="1">
                  <c:v>84</c:v>
                </c:pt>
              </c:numCache>
            </c:numRef>
          </c:val>
        </c:ser>
        <c:dLbls>
          <c:showLegendKey val="0"/>
          <c:showVal val="1"/>
          <c:showCatName val="0"/>
          <c:showSerName val="0"/>
          <c:showPercent val="0"/>
          <c:showBubbleSize val="0"/>
        </c:dLbls>
        <c:gapWidth val="75"/>
        <c:axId val="224295552"/>
        <c:axId val="224297344"/>
      </c:barChart>
      <c:catAx>
        <c:axId val="224295552"/>
        <c:scaling>
          <c:orientation val="minMax"/>
        </c:scaling>
        <c:delete val="0"/>
        <c:axPos val="b"/>
        <c:majorTickMark val="out"/>
        <c:minorTickMark val="none"/>
        <c:tickLblPos val="nextTo"/>
        <c:crossAx val="224297344"/>
        <c:crosses val="autoZero"/>
        <c:auto val="1"/>
        <c:lblAlgn val="ctr"/>
        <c:lblOffset val="100"/>
        <c:noMultiLvlLbl val="0"/>
      </c:catAx>
      <c:valAx>
        <c:axId val="224297344"/>
        <c:scaling>
          <c:orientation val="minMax"/>
          <c:max val="100"/>
          <c:min val="0"/>
        </c:scaling>
        <c:delete val="0"/>
        <c:axPos val="l"/>
        <c:title>
          <c:tx>
            <c:rich>
              <a:bodyPr rot="-5400000" vert="horz"/>
              <a:lstStyle/>
              <a:p>
                <a:pPr>
                  <a:defRPr/>
                </a:pPr>
                <a:r>
                  <a:rPr lang="en-US" dirty="0" smtClean="0"/>
                  <a:t>Class Mean Score</a:t>
                </a:r>
                <a:endParaRPr lang="en-US" dirty="0"/>
              </a:p>
            </c:rich>
          </c:tx>
          <c:layout/>
          <c:overlay val="0"/>
        </c:title>
        <c:numFmt formatCode="General" sourceLinked="1"/>
        <c:majorTickMark val="out"/>
        <c:minorTickMark val="none"/>
        <c:tickLblPos val="nextTo"/>
        <c:crossAx val="224295552"/>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50540032053516"/>
          <c:y val="5.5516821760916255E-2"/>
          <c:w val="0.66341578984042926"/>
          <c:h val="0.70831734669529944"/>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Sheet1!$B$2:$B$3</c:f>
              <c:numCache>
                <c:formatCode>General</c:formatCode>
                <c:ptCount val="2"/>
                <c:pt idx="0">
                  <c:v>54</c:v>
                </c:pt>
                <c:pt idx="1">
                  <c:v>87</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Sheet1!$C$2:$C$3</c:f>
              <c:numCache>
                <c:formatCode>General</c:formatCode>
                <c:ptCount val="2"/>
                <c:pt idx="0">
                  <c:v>56</c:v>
                </c:pt>
                <c:pt idx="1">
                  <c:v>86</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Sheet1!$D$2:$D$3</c:f>
              <c:numCache>
                <c:formatCode>General</c:formatCode>
                <c:ptCount val="2"/>
                <c:pt idx="0">
                  <c:v>56</c:v>
                </c:pt>
                <c:pt idx="1">
                  <c:v>87</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Sheet1!$A$2:$A$3</c:f>
              <c:strCache>
                <c:ptCount val="2"/>
                <c:pt idx="0">
                  <c:v>Tradtional Beliefs</c:v>
                </c:pt>
                <c:pt idx="1">
                  <c:v>Reform-Oriented Beliefs</c:v>
                </c:pt>
              </c:strCache>
            </c:strRef>
          </c:cat>
          <c:val>
            <c:numRef>
              <c:f>Sheet1!$E$2:$E$3</c:f>
              <c:numCache>
                <c:formatCode>General</c:formatCode>
                <c:ptCount val="2"/>
                <c:pt idx="0">
                  <c:v>60</c:v>
                </c:pt>
                <c:pt idx="1">
                  <c:v>86</c:v>
                </c:pt>
              </c:numCache>
            </c:numRef>
          </c:val>
        </c:ser>
        <c:dLbls>
          <c:showLegendKey val="0"/>
          <c:showVal val="0"/>
          <c:showCatName val="0"/>
          <c:showSerName val="0"/>
          <c:showPercent val="0"/>
          <c:showBubbleSize val="0"/>
        </c:dLbls>
        <c:gapWidth val="100"/>
        <c:axId val="224512256"/>
        <c:axId val="224514048"/>
      </c:barChart>
      <c:catAx>
        <c:axId val="224512256"/>
        <c:scaling>
          <c:orientation val="minMax"/>
        </c:scaling>
        <c:delete val="0"/>
        <c:axPos val="b"/>
        <c:numFmt formatCode="General" sourceLinked="1"/>
        <c:majorTickMark val="out"/>
        <c:minorTickMark val="none"/>
        <c:tickLblPos val="nextTo"/>
        <c:crossAx val="224514048"/>
        <c:crosses val="autoZero"/>
        <c:auto val="1"/>
        <c:lblAlgn val="ctr"/>
        <c:lblOffset val="100"/>
        <c:noMultiLvlLbl val="0"/>
      </c:catAx>
      <c:valAx>
        <c:axId val="224514048"/>
        <c:scaling>
          <c:orientation val="minMax"/>
          <c:max val="100"/>
          <c:min val="0"/>
        </c:scaling>
        <c:delete val="0"/>
        <c:axPos val="l"/>
        <c:majorGridlines>
          <c:spPr>
            <a:ln>
              <a:noFill/>
            </a:ln>
          </c:spPr>
        </c:majorGridlines>
        <c:minorGridlines>
          <c:spPr>
            <a:ln>
              <a:noFill/>
            </a:ln>
          </c:spPr>
        </c:minorGridlines>
        <c:title>
          <c:tx>
            <c:rich>
              <a:bodyPr/>
              <a:lstStyle/>
              <a:p>
                <a:pPr>
                  <a:defRPr/>
                </a:pPr>
                <a:r>
                  <a:rPr lang="en-US" sz="1800" b="1" dirty="0" smtClean="0">
                    <a:effectLst/>
                  </a:rPr>
                  <a:t>Class Mean Score</a:t>
                </a:r>
                <a:endParaRPr lang="en-US" dirty="0">
                  <a:effectLst/>
                </a:endParaRPr>
              </a:p>
            </c:rich>
          </c:tx>
          <c:layout/>
          <c:overlay val="0"/>
        </c:title>
        <c:numFmt formatCode="General" sourceLinked="1"/>
        <c:majorTickMark val="out"/>
        <c:minorTickMark val="none"/>
        <c:tickLblPos val="nextTo"/>
        <c:crossAx val="22451225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31790207258578"/>
          <c:y val="8.1933006325029048E-2"/>
          <c:w val="0.56639548827948227"/>
          <c:h val="0.650559786584054"/>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Computer Science/Programming</c:v>
                </c:pt>
                <c:pt idx="1">
                  <c:v>Science</c:v>
                </c:pt>
                <c:pt idx="2">
                  <c:v>Social Studies</c:v>
                </c:pt>
                <c:pt idx="3">
                  <c:v>Mathematics</c:v>
                </c:pt>
                <c:pt idx="4">
                  <c:v>Reading/Language Arts</c:v>
                </c:pt>
              </c:strCache>
            </c:strRef>
          </c:cat>
          <c:val>
            <c:numRef>
              <c:f>Sheet1!$B$2:$B$6</c:f>
              <c:numCache>
                <c:formatCode>General</c:formatCode>
                <c:ptCount val="5"/>
                <c:pt idx="0">
                  <c:v>6</c:v>
                </c:pt>
                <c:pt idx="1">
                  <c:v>31</c:v>
                </c:pt>
                <c:pt idx="2">
                  <c:v>42</c:v>
                </c:pt>
                <c:pt idx="3">
                  <c:v>73</c:v>
                </c:pt>
                <c:pt idx="4">
                  <c:v>77</c:v>
                </c:pt>
              </c:numCache>
            </c:numRef>
          </c:val>
        </c:ser>
        <c:dLbls>
          <c:showLegendKey val="0"/>
          <c:showVal val="0"/>
          <c:showCatName val="0"/>
          <c:showSerName val="0"/>
          <c:showPercent val="0"/>
          <c:showBubbleSize val="0"/>
        </c:dLbls>
        <c:gapWidth val="151"/>
        <c:axId val="224539776"/>
        <c:axId val="224541312"/>
      </c:barChart>
      <c:catAx>
        <c:axId val="224539776"/>
        <c:scaling>
          <c:orientation val="minMax"/>
        </c:scaling>
        <c:delete val="0"/>
        <c:axPos val="l"/>
        <c:majorTickMark val="out"/>
        <c:minorTickMark val="none"/>
        <c:tickLblPos val="nextTo"/>
        <c:crossAx val="224541312"/>
        <c:crosses val="autoZero"/>
        <c:auto val="1"/>
        <c:lblAlgn val="ctr"/>
        <c:lblOffset val="100"/>
        <c:noMultiLvlLbl val="0"/>
      </c:catAx>
      <c:valAx>
        <c:axId val="224541312"/>
        <c:scaling>
          <c:orientation val="minMax"/>
        </c:scaling>
        <c:delete val="0"/>
        <c:axPos val="b"/>
        <c:numFmt formatCode="General" sourceLinked="1"/>
        <c:majorTickMark val="out"/>
        <c:minorTickMark val="none"/>
        <c:tickLblPos val="nextTo"/>
        <c:crossAx val="224539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Life Science</c:v>
                </c:pt>
                <c:pt idx="1">
                  <c:v>Earth Science</c:v>
                </c:pt>
                <c:pt idx="2">
                  <c:v>Physical Science</c:v>
                </c:pt>
                <c:pt idx="3">
                  <c:v>Engineering</c:v>
                </c:pt>
              </c:strCache>
            </c:strRef>
          </c:cat>
          <c:val>
            <c:numRef>
              <c:f>Sheet1!$B$2:$B$5</c:f>
              <c:numCache>
                <c:formatCode>General</c:formatCode>
                <c:ptCount val="4"/>
                <c:pt idx="0">
                  <c:v>24</c:v>
                </c:pt>
                <c:pt idx="1">
                  <c:v>20</c:v>
                </c:pt>
                <c:pt idx="2">
                  <c:v>13</c:v>
                </c:pt>
                <c:pt idx="3">
                  <c:v>3</c:v>
                </c:pt>
              </c:numCache>
            </c:numRef>
          </c:val>
        </c:ser>
        <c:dLbls>
          <c:showLegendKey val="0"/>
          <c:showVal val="0"/>
          <c:showCatName val="0"/>
          <c:showSerName val="0"/>
          <c:showPercent val="0"/>
          <c:showBubbleSize val="0"/>
        </c:dLbls>
        <c:gapWidth val="151"/>
        <c:axId val="224553216"/>
        <c:axId val="225247232"/>
      </c:barChart>
      <c:catAx>
        <c:axId val="224553216"/>
        <c:scaling>
          <c:orientation val="minMax"/>
        </c:scaling>
        <c:delete val="0"/>
        <c:axPos val="b"/>
        <c:majorTickMark val="out"/>
        <c:minorTickMark val="none"/>
        <c:tickLblPos val="nextTo"/>
        <c:crossAx val="225247232"/>
        <c:crosses val="autoZero"/>
        <c:auto val="1"/>
        <c:lblAlgn val="ctr"/>
        <c:lblOffset val="100"/>
        <c:noMultiLvlLbl val="0"/>
      </c:catAx>
      <c:valAx>
        <c:axId val="225247232"/>
        <c:scaling>
          <c:orientation val="minMax"/>
          <c:max val="100"/>
          <c:min val="0"/>
        </c:scaling>
        <c:delete val="0"/>
        <c:axPos val="l"/>
        <c:title>
          <c:tx>
            <c:rich>
              <a:bodyPr rot="-540000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4553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Proportion of Students FRL</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0</c:formatCode>
                <c:ptCount val="4"/>
                <c:pt idx="0">
                  <c:v>27</c:v>
                </c:pt>
                <c:pt idx="1">
                  <c:v>25.715</c:v>
                </c:pt>
                <c:pt idx="2">
                  <c:v>42.081000000000003</c:v>
                </c:pt>
                <c:pt idx="3">
                  <c:v>38.040999999999997</c:v>
                </c:pt>
              </c:numCache>
            </c:numRef>
          </c:val>
        </c:ser>
        <c:dLbls>
          <c:showLegendKey val="0"/>
          <c:showVal val="0"/>
          <c:showCatName val="0"/>
          <c:showSerName val="0"/>
          <c:showPercent val="0"/>
          <c:showBubbleSize val="0"/>
        </c:dLbls>
        <c:gapWidth val="150"/>
        <c:axId val="133172224"/>
        <c:axId val="133178496"/>
      </c:barChart>
      <c:catAx>
        <c:axId val="133172224"/>
        <c:scaling>
          <c:orientation val="minMax"/>
        </c:scaling>
        <c:delete val="0"/>
        <c:axPos val="b"/>
        <c:title>
          <c:tx>
            <c:rich>
              <a:bodyPr/>
              <a:lstStyle/>
              <a:p>
                <a:pPr algn="ctr">
                  <a:defRPr/>
                </a:pPr>
                <a:r>
                  <a:rPr lang="en-US" sz="1800" b="1" baseline="0" dirty="0" smtClean="0">
                    <a:effectLst/>
                    <a:latin typeface="+mn-lt"/>
                  </a:rPr>
                  <a:t>Percent of </a:t>
                </a:r>
                <a:r>
                  <a:rPr lang="en-US" sz="1800" b="1" dirty="0" smtClean="0">
                    <a:effectLst/>
                    <a:latin typeface="+mn-lt"/>
                  </a:rPr>
                  <a:t>Students Eligible</a:t>
                </a:r>
                <a:r>
                  <a:rPr lang="en-US" sz="1800" b="1" baseline="0" dirty="0" smtClean="0">
                    <a:effectLst/>
                    <a:latin typeface="+mn-lt"/>
                  </a:rPr>
                  <a:t> for Free/Reduced-Price Lunch</a:t>
                </a:r>
                <a:endParaRPr lang="en-US" b="1" dirty="0">
                  <a:effectLst/>
                  <a:latin typeface="+mn-lt"/>
                </a:endParaRPr>
              </a:p>
            </c:rich>
          </c:tx>
          <c:layout>
            <c:manualLayout>
              <c:xMode val="edge"/>
              <c:yMode val="edge"/>
              <c:x val="0.22164041994750652"/>
              <c:y val="0.92566952568428951"/>
            </c:manualLayout>
          </c:layout>
          <c:overlay val="0"/>
        </c:title>
        <c:majorTickMark val="out"/>
        <c:minorTickMark val="none"/>
        <c:tickLblPos val="nextTo"/>
        <c:crossAx val="133178496"/>
        <c:crosses val="autoZero"/>
        <c:auto val="1"/>
        <c:lblAlgn val="ctr"/>
        <c:lblOffset val="100"/>
        <c:noMultiLvlLbl val="0"/>
      </c:catAx>
      <c:valAx>
        <c:axId val="133178496"/>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0" sourceLinked="1"/>
        <c:majorTickMark val="out"/>
        <c:minorTickMark val="none"/>
        <c:tickLblPos val="nextTo"/>
        <c:crossAx val="1331722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Sheet1!$A$2:$A$4</c:f>
              <c:strCache>
                <c:ptCount val="3"/>
                <c:pt idx="0">
                  <c:v>Climate and weather</c:v>
                </c:pt>
                <c:pt idx="1">
                  <c:v>The solar system and universe</c:v>
                </c:pt>
                <c:pt idx="2">
                  <c:v>Earth's features and physical processes</c:v>
                </c:pt>
              </c:strCache>
            </c:strRef>
          </c:cat>
          <c:val>
            <c:numRef>
              <c:f>Sheet1!$B$2:$B$4</c:f>
              <c:numCache>
                <c:formatCode>General</c:formatCode>
                <c:ptCount val="3"/>
                <c:pt idx="0">
                  <c:v>31</c:v>
                </c:pt>
                <c:pt idx="1">
                  <c:v>32</c:v>
                </c:pt>
                <c:pt idx="2">
                  <c:v>42</c:v>
                </c:pt>
              </c:numCache>
            </c:numRef>
          </c:val>
        </c:ser>
        <c:dLbls>
          <c:showLegendKey val="0"/>
          <c:showVal val="0"/>
          <c:showCatName val="0"/>
          <c:showSerName val="0"/>
          <c:showPercent val="0"/>
          <c:showBubbleSize val="0"/>
        </c:dLbls>
        <c:gapWidth val="151"/>
        <c:axId val="225267712"/>
        <c:axId val="225269248"/>
      </c:barChart>
      <c:catAx>
        <c:axId val="225267712"/>
        <c:scaling>
          <c:orientation val="minMax"/>
        </c:scaling>
        <c:delete val="0"/>
        <c:axPos val="l"/>
        <c:majorTickMark val="out"/>
        <c:minorTickMark val="none"/>
        <c:tickLblPos val="nextTo"/>
        <c:crossAx val="225269248"/>
        <c:crosses val="autoZero"/>
        <c:auto val="1"/>
        <c:lblAlgn val="ctr"/>
        <c:lblOffset val="100"/>
        <c:noMultiLvlLbl val="0"/>
      </c:catAx>
      <c:valAx>
        <c:axId val="22526924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526771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Sheet1!$A$2:$A$4</c:f>
              <c:strCache>
                <c:ptCount val="3"/>
                <c:pt idx="0">
                  <c:v>The solar system and universe</c:v>
                </c:pt>
                <c:pt idx="1">
                  <c:v>Climate and weather</c:v>
                </c:pt>
                <c:pt idx="2">
                  <c:v>Earth's features and physical processes</c:v>
                </c:pt>
              </c:strCache>
            </c:strRef>
          </c:cat>
          <c:val>
            <c:numRef>
              <c:f>Sheet1!$B$2:$B$4</c:f>
              <c:numCache>
                <c:formatCode>General</c:formatCode>
                <c:ptCount val="3"/>
                <c:pt idx="0">
                  <c:v>60</c:v>
                </c:pt>
                <c:pt idx="1">
                  <c:v>60</c:v>
                </c:pt>
                <c:pt idx="2">
                  <c:v>64</c:v>
                </c:pt>
              </c:numCache>
            </c:numRef>
          </c:val>
        </c:ser>
        <c:dLbls>
          <c:showLegendKey val="0"/>
          <c:showVal val="0"/>
          <c:showCatName val="0"/>
          <c:showSerName val="0"/>
          <c:showPercent val="0"/>
          <c:showBubbleSize val="0"/>
        </c:dLbls>
        <c:gapWidth val="151"/>
        <c:axId val="225337344"/>
        <c:axId val="225338880"/>
      </c:barChart>
      <c:catAx>
        <c:axId val="225337344"/>
        <c:scaling>
          <c:orientation val="minMax"/>
        </c:scaling>
        <c:delete val="0"/>
        <c:axPos val="l"/>
        <c:majorTickMark val="out"/>
        <c:minorTickMark val="none"/>
        <c:tickLblPos val="nextTo"/>
        <c:crossAx val="225338880"/>
        <c:crosses val="autoZero"/>
        <c:auto val="1"/>
        <c:lblAlgn val="ctr"/>
        <c:lblOffset val="100"/>
        <c:noMultiLvlLbl val="0"/>
      </c:catAx>
      <c:valAx>
        <c:axId val="22533888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533734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Sheet1!$A$2:$A$6</c:f>
              <c:strCache>
                <c:ptCount val="5"/>
                <c:pt idx="0">
                  <c:v>Evolution</c:v>
                </c:pt>
                <c:pt idx="1">
                  <c:v>Genetics</c:v>
                </c:pt>
                <c:pt idx="2">
                  <c:v>Cell biology</c:v>
                </c:pt>
                <c:pt idx="3">
                  <c:v>Ecology/ecosystems</c:v>
                </c:pt>
                <c:pt idx="4">
                  <c:v>Structures and functions of organisms</c:v>
                </c:pt>
              </c:strCache>
            </c:strRef>
          </c:cat>
          <c:val>
            <c:numRef>
              <c:f>Sheet1!$B$2:$B$6</c:f>
              <c:numCache>
                <c:formatCode>General</c:formatCode>
                <c:ptCount val="5"/>
                <c:pt idx="0">
                  <c:v>40</c:v>
                </c:pt>
                <c:pt idx="1">
                  <c:v>46</c:v>
                </c:pt>
                <c:pt idx="2">
                  <c:v>50</c:v>
                </c:pt>
                <c:pt idx="3">
                  <c:v>52</c:v>
                </c:pt>
                <c:pt idx="4">
                  <c:v>55</c:v>
                </c:pt>
              </c:numCache>
            </c:numRef>
          </c:val>
        </c:ser>
        <c:dLbls>
          <c:showLegendKey val="0"/>
          <c:showVal val="0"/>
          <c:showCatName val="0"/>
          <c:showSerName val="0"/>
          <c:showPercent val="0"/>
          <c:showBubbleSize val="0"/>
        </c:dLbls>
        <c:gapWidth val="151"/>
        <c:axId val="225357184"/>
        <c:axId val="225358976"/>
      </c:barChart>
      <c:catAx>
        <c:axId val="225357184"/>
        <c:scaling>
          <c:orientation val="minMax"/>
        </c:scaling>
        <c:delete val="0"/>
        <c:axPos val="l"/>
        <c:majorTickMark val="out"/>
        <c:minorTickMark val="none"/>
        <c:tickLblPos val="nextTo"/>
        <c:crossAx val="225358976"/>
        <c:crosses val="autoZero"/>
        <c:auto val="1"/>
        <c:lblAlgn val="ctr"/>
        <c:lblOffset val="100"/>
        <c:noMultiLvlLbl val="0"/>
      </c:catAx>
      <c:valAx>
        <c:axId val="22535897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53571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Sheet1!$A$2:$A$6</c:f>
              <c:strCache>
                <c:ptCount val="5"/>
                <c:pt idx="0">
                  <c:v>Evolution</c:v>
                </c:pt>
                <c:pt idx="1">
                  <c:v>Ecology/ecosystems</c:v>
                </c:pt>
                <c:pt idx="2">
                  <c:v>Structures and functions of organisms</c:v>
                </c:pt>
                <c:pt idx="3">
                  <c:v>Genetics</c:v>
                </c:pt>
                <c:pt idx="4">
                  <c:v>Cell biology</c:v>
                </c:pt>
              </c:strCache>
            </c:strRef>
          </c:cat>
          <c:val>
            <c:numRef>
              <c:f>Sheet1!$B$2:$B$6</c:f>
              <c:numCache>
                <c:formatCode>General</c:formatCode>
                <c:ptCount val="5"/>
                <c:pt idx="0">
                  <c:v>63</c:v>
                </c:pt>
                <c:pt idx="1">
                  <c:v>65</c:v>
                </c:pt>
                <c:pt idx="2">
                  <c:v>70</c:v>
                </c:pt>
                <c:pt idx="3">
                  <c:v>70</c:v>
                </c:pt>
                <c:pt idx="4">
                  <c:v>74</c:v>
                </c:pt>
              </c:numCache>
            </c:numRef>
          </c:val>
        </c:ser>
        <c:dLbls>
          <c:showLegendKey val="0"/>
          <c:showVal val="0"/>
          <c:showCatName val="0"/>
          <c:showSerName val="0"/>
          <c:showPercent val="0"/>
          <c:showBubbleSize val="0"/>
        </c:dLbls>
        <c:gapWidth val="151"/>
        <c:axId val="225377280"/>
        <c:axId val="225432320"/>
      </c:barChart>
      <c:catAx>
        <c:axId val="225377280"/>
        <c:scaling>
          <c:orientation val="minMax"/>
        </c:scaling>
        <c:delete val="0"/>
        <c:axPos val="l"/>
        <c:majorTickMark val="out"/>
        <c:minorTickMark val="none"/>
        <c:tickLblPos val="nextTo"/>
        <c:crossAx val="225432320"/>
        <c:crosses val="autoZero"/>
        <c:auto val="1"/>
        <c:lblAlgn val="ctr"/>
        <c:lblOffset val="100"/>
        <c:noMultiLvlLbl val="0"/>
      </c:catAx>
      <c:valAx>
        <c:axId val="22543232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537728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Sheet1!$A$2:$A$7</c:f>
              <c:strCache>
                <c:ptCount val="6"/>
                <c:pt idx="0">
                  <c:v>Chemical bonding, equations, nomenclature, and reactions</c:v>
                </c:pt>
                <c:pt idx="1">
                  <c:v>Properties of solutions</c:v>
                </c:pt>
                <c:pt idx="2">
                  <c:v>Elements, compounds, and mixtures</c:v>
                </c:pt>
                <c:pt idx="3">
                  <c:v>Atomic Structure</c:v>
                </c:pt>
                <c:pt idx="4">
                  <c:v>The periodic table</c:v>
                </c:pt>
                <c:pt idx="5">
                  <c:v>States, classes, and properties of matter</c:v>
                </c:pt>
              </c:strCache>
            </c:strRef>
          </c:cat>
          <c:val>
            <c:numRef>
              <c:f>Sheet1!$B$2:$B$7</c:f>
              <c:numCache>
                <c:formatCode>General</c:formatCode>
                <c:ptCount val="6"/>
                <c:pt idx="0">
                  <c:v>28</c:v>
                </c:pt>
                <c:pt idx="1">
                  <c:v>30</c:v>
                </c:pt>
                <c:pt idx="2">
                  <c:v>45</c:v>
                </c:pt>
                <c:pt idx="3">
                  <c:v>46</c:v>
                </c:pt>
                <c:pt idx="4">
                  <c:v>47</c:v>
                </c:pt>
                <c:pt idx="5">
                  <c:v>55</c:v>
                </c:pt>
              </c:numCache>
            </c:numRef>
          </c:val>
        </c:ser>
        <c:dLbls>
          <c:showLegendKey val="0"/>
          <c:showVal val="0"/>
          <c:showCatName val="0"/>
          <c:showSerName val="0"/>
          <c:showPercent val="0"/>
          <c:showBubbleSize val="0"/>
        </c:dLbls>
        <c:gapWidth val="151"/>
        <c:axId val="225452416"/>
        <c:axId val="225453952"/>
      </c:barChart>
      <c:catAx>
        <c:axId val="225452416"/>
        <c:scaling>
          <c:orientation val="minMax"/>
        </c:scaling>
        <c:delete val="0"/>
        <c:axPos val="l"/>
        <c:majorTickMark val="out"/>
        <c:minorTickMark val="none"/>
        <c:tickLblPos val="nextTo"/>
        <c:crossAx val="225453952"/>
        <c:crosses val="autoZero"/>
        <c:auto val="1"/>
        <c:lblAlgn val="ctr"/>
        <c:lblOffset val="100"/>
        <c:noMultiLvlLbl val="0"/>
      </c:catAx>
      <c:valAx>
        <c:axId val="22545395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54524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5513836093764143"/>
          <c:y val="8.1967213114754092E-2"/>
          <c:w val="0.50939112136844966"/>
          <c:h val="0.72438062045522988"/>
        </c:manualLayout>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Sheet1!$A$2:$A$7</c:f>
              <c:strCache>
                <c:ptCount val="6"/>
                <c:pt idx="0">
                  <c:v>Properties of solutions</c:v>
                </c:pt>
                <c:pt idx="1">
                  <c:v>Chemical bonding, equations, nomenclature, and reactions</c:v>
                </c:pt>
                <c:pt idx="2">
                  <c:v>Elements, compounds, and mixtures</c:v>
                </c:pt>
                <c:pt idx="3">
                  <c:v>Atomic Structure</c:v>
                </c:pt>
                <c:pt idx="4">
                  <c:v>States, classes, and properties of matter</c:v>
                </c:pt>
                <c:pt idx="5">
                  <c:v>The periodic table</c:v>
                </c:pt>
              </c:strCache>
            </c:strRef>
          </c:cat>
          <c:val>
            <c:numRef>
              <c:f>Sheet1!$B$2:$B$7</c:f>
              <c:numCache>
                <c:formatCode>General</c:formatCode>
                <c:ptCount val="6"/>
                <c:pt idx="0">
                  <c:v>76</c:v>
                </c:pt>
                <c:pt idx="1">
                  <c:v>83</c:v>
                </c:pt>
                <c:pt idx="2">
                  <c:v>87</c:v>
                </c:pt>
                <c:pt idx="3">
                  <c:v>87</c:v>
                </c:pt>
                <c:pt idx="4">
                  <c:v>88</c:v>
                </c:pt>
                <c:pt idx="5">
                  <c:v>89</c:v>
                </c:pt>
              </c:numCache>
            </c:numRef>
          </c:val>
        </c:ser>
        <c:dLbls>
          <c:showLegendKey val="0"/>
          <c:showVal val="0"/>
          <c:showCatName val="0"/>
          <c:showSerName val="0"/>
          <c:showPercent val="0"/>
          <c:showBubbleSize val="0"/>
        </c:dLbls>
        <c:gapWidth val="151"/>
        <c:axId val="225570816"/>
        <c:axId val="225572352"/>
      </c:barChart>
      <c:catAx>
        <c:axId val="225570816"/>
        <c:scaling>
          <c:orientation val="minMax"/>
        </c:scaling>
        <c:delete val="0"/>
        <c:axPos val="l"/>
        <c:majorTickMark val="out"/>
        <c:minorTickMark val="none"/>
        <c:tickLblPos val="nextTo"/>
        <c:crossAx val="225572352"/>
        <c:crosses val="autoZero"/>
        <c:auto val="1"/>
        <c:lblAlgn val="ctr"/>
        <c:lblOffset val="100"/>
        <c:noMultiLvlLbl val="0"/>
      </c:catAx>
      <c:valAx>
        <c:axId val="225572352"/>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55708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4227215132591186"/>
          <c:y val="8.1967213114754092E-2"/>
          <c:w val="0.52225733098017924"/>
          <c:h val="0.72438062045522988"/>
        </c:manualLayout>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Sheet1!$A$2:$A$6</c:f>
              <c:strCache>
                <c:ptCount val="5"/>
                <c:pt idx="0">
                  <c:v>Modern physics (e.g., special relativity)</c:v>
                </c:pt>
                <c:pt idx="1">
                  <c:v>Electricity and magnetism</c:v>
                </c:pt>
                <c:pt idx="2">
                  <c:v>Properties and behaviors of waves</c:v>
                </c:pt>
                <c:pt idx="3">
                  <c:v>Energy transfers, transformations, and conservation</c:v>
                </c:pt>
                <c:pt idx="4">
                  <c:v>Forces and motion</c:v>
                </c:pt>
              </c:strCache>
            </c:strRef>
          </c:cat>
          <c:val>
            <c:numRef>
              <c:f>Sheet1!$B$2:$B$6</c:f>
              <c:numCache>
                <c:formatCode>General</c:formatCode>
                <c:ptCount val="5"/>
                <c:pt idx="0">
                  <c:v>7</c:v>
                </c:pt>
                <c:pt idx="1">
                  <c:v>19</c:v>
                </c:pt>
                <c:pt idx="2">
                  <c:v>21</c:v>
                </c:pt>
                <c:pt idx="3">
                  <c:v>39</c:v>
                </c:pt>
                <c:pt idx="4">
                  <c:v>44</c:v>
                </c:pt>
              </c:numCache>
            </c:numRef>
          </c:val>
        </c:ser>
        <c:dLbls>
          <c:showLegendKey val="0"/>
          <c:showVal val="0"/>
          <c:showCatName val="0"/>
          <c:showSerName val="0"/>
          <c:showPercent val="0"/>
          <c:showBubbleSize val="0"/>
        </c:dLbls>
        <c:gapWidth val="151"/>
        <c:axId val="225590656"/>
        <c:axId val="225592448"/>
      </c:barChart>
      <c:catAx>
        <c:axId val="225590656"/>
        <c:scaling>
          <c:orientation val="minMax"/>
        </c:scaling>
        <c:delete val="0"/>
        <c:axPos val="l"/>
        <c:majorTickMark val="out"/>
        <c:minorTickMark val="none"/>
        <c:tickLblPos val="nextTo"/>
        <c:crossAx val="225592448"/>
        <c:crosses val="autoZero"/>
        <c:auto val="1"/>
        <c:lblAlgn val="ctr"/>
        <c:lblOffset val="100"/>
        <c:noMultiLvlLbl val="0"/>
      </c:catAx>
      <c:valAx>
        <c:axId val="225592448"/>
        <c:scaling>
          <c:orientation val="minMax"/>
          <c:max val="100"/>
          <c:min val="0"/>
        </c:scaling>
        <c:delete val="0"/>
        <c:axPos val="b"/>
        <c:title>
          <c:tx>
            <c:rich>
              <a:bodyPr rot="0" vert="horz"/>
              <a:lstStyle/>
              <a:p>
                <a:pPr>
                  <a:defRPr/>
                </a:pPr>
                <a:r>
                  <a:rPr lang="en-US" dirty="0" smtClean="0"/>
                  <a:t>Percent of Teachers</a:t>
                </a:r>
                <a:endParaRPr lang="en-US" dirty="0"/>
              </a:p>
            </c:rich>
          </c:tx>
          <c:layout>
            <c:manualLayout>
              <c:xMode val="edge"/>
              <c:yMode val="edge"/>
              <c:x val="0.59475133496244004"/>
              <c:y val="0.91536874489049525"/>
            </c:manualLayout>
          </c:layout>
          <c:overlay val="0"/>
        </c:title>
        <c:numFmt formatCode="General" sourceLinked="1"/>
        <c:majorTickMark val="out"/>
        <c:minorTickMark val="none"/>
        <c:tickLblPos val="nextTo"/>
        <c:crossAx val="22559065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44227215132591186"/>
          <c:y val="6.5573770491803282E-2"/>
          <c:w val="0.52225733098017924"/>
          <c:h val="0.74077406307818072"/>
        </c:manualLayout>
      </c:layout>
      <c:barChart>
        <c:barDir val="bar"/>
        <c:grouping val="clustered"/>
        <c:varyColors val="0"/>
        <c:ser>
          <c:idx val="0"/>
          <c:order val="0"/>
          <c:tx>
            <c:strRef>
              <c:f>Sheet1!$B$1</c:f>
              <c:strCache>
                <c:ptCount val="1"/>
                <c:pt idx="0">
                  <c:v>High School</c:v>
                </c:pt>
              </c:strCache>
            </c:strRef>
          </c:tx>
          <c:invertIfNegative val="0"/>
          <c:dLbls>
            <c:showLegendKey val="0"/>
            <c:showVal val="1"/>
            <c:showCatName val="0"/>
            <c:showSerName val="0"/>
            <c:showPercent val="0"/>
            <c:showBubbleSize val="0"/>
            <c:showLeaderLines val="0"/>
          </c:dLbls>
          <c:cat>
            <c:strRef>
              <c:f>Sheet1!$A$2:$A$6</c:f>
              <c:strCache>
                <c:ptCount val="5"/>
                <c:pt idx="0">
                  <c:v>Modern physics (e.g., special relativity)</c:v>
                </c:pt>
                <c:pt idx="1">
                  <c:v>Electricity and magnetism</c:v>
                </c:pt>
                <c:pt idx="2">
                  <c:v>Properties and behaviors of waves</c:v>
                </c:pt>
                <c:pt idx="3">
                  <c:v>Energy transfers, transformations, and conservation</c:v>
                </c:pt>
                <c:pt idx="4">
                  <c:v>Forces and motion</c:v>
                </c:pt>
              </c:strCache>
            </c:strRef>
          </c:cat>
          <c:val>
            <c:numRef>
              <c:f>Sheet1!$B$2:$B$6</c:f>
              <c:numCache>
                <c:formatCode>General</c:formatCode>
                <c:ptCount val="5"/>
                <c:pt idx="0">
                  <c:v>19</c:v>
                </c:pt>
                <c:pt idx="1">
                  <c:v>45</c:v>
                </c:pt>
                <c:pt idx="2">
                  <c:v>57</c:v>
                </c:pt>
                <c:pt idx="3">
                  <c:v>72</c:v>
                </c:pt>
                <c:pt idx="4">
                  <c:v>79</c:v>
                </c:pt>
              </c:numCache>
            </c:numRef>
          </c:val>
        </c:ser>
        <c:dLbls>
          <c:showLegendKey val="0"/>
          <c:showVal val="0"/>
          <c:showCatName val="0"/>
          <c:showSerName val="0"/>
          <c:showPercent val="0"/>
          <c:showBubbleSize val="0"/>
        </c:dLbls>
        <c:gapWidth val="151"/>
        <c:axId val="225614848"/>
        <c:axId val="226280192"/>
      </c:barChart>
      <c:catAx>
        <c:axId val="225614848"/>
        <c:scaling>
          <c:orientation val="minMax"/>
        </c:scaling>
        <c:delete val="0"/>
        <c:axPos val="l"/>
        <c:majorTickMark val="out"/>
        <c:minorTickMark val="none"/>
        <c:tickLblPos val="nextTo"/>
        <c:crossAx val="226280192"/>
        <c:crosses val="autoZero"/>
        <c:auto val="1"/>
        <c:lblAlgn val="ctr"/>
        <c:lblOffset val="100"/>
        <c:noMultiLvlLbl val="0"/>
      </c:catAx>
      <c:valAx>
        <c:axId val="22628019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56148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c:f>
              <c:strCache>
                <c:ptCount val="1"/>
                <c:pt idx="0">
                  <c:v>Environmental and resource issues</c:v>
                </c:pt>
              </c:strCache>
            </c:strRef>
          </c:cat>
          <c:val>
            <c:numRef>
              <c:f>Sheet1!$B$2</c:f>
              <c:numCache>
                <c:formatCode>General</c:formatCode>
                <c:ptCount val="1"/>
                <c:pt idx="0">
                  <c:v>63</c:v>
                </c:pt>
              </c:numCache>
            </c:numRef>
          </c:val>
        </c:ser>
        <c:ser>
          <c:idx val="1"/>
          <c:order val="1"/>
          <c:tx>
            <c:strRef>
              <c:f>Sheet1!$C$1</c:f>
              <c:strCache>
                <c:ptCount val="1"/>
                <c:pt idx="0">
                  <c:v>Middle</c:v>
                </c:pt>
              </c:strCache>
            </c:strRef>
          </c:tx>
          <c:invertIfNegative val="0"/>
          <c:dLbls>
            <c:dLbl>
              <c:idx val="0"/>
              <c:layout/>
              <c:showLegendKey val="0"/>
              <c:showVal val="1"/>
              <c:showCatName val="0"/>
              <c:showSerName val="0"/>
              <c:showPercent val="0"/>
              <c:showBubbleSize val="0"/>
            </c:dLbl>
            <c:showLegendKey val="0"/>
            <c:showVal val="0"/>
            <c:showCatName val="0"/>
            <c:showSerName val="0"/>
            <c:showPercent val="0"/>
            <c:showBubbleSize val="0"/>
          </c:dLbls>
          <c:cat>
            <c:strRef>
              <c:f>Sheet1!$A$2</c:f>
              <c:strCache>
                <c:ptCount val="1"/>
                <c:pt idx="0">
                  <c:v>Environmental and resource issues</c:v>
                </c:pt>
              </c:strCache>
            </c:strRef>
          </c:cat>
          <c:val>
            <c:numRef>
              <c:f>Sheet1!$C$2</c:f>
              <c:numCache>
                <c:formatCode>General</c:formatCode>
                <c:ptCount val="1"/>
                <c:pt idx="0">
                  <c:v>31</c:v>
                </c:pt>
              </c:numCache>
            </c:numRef>
          </c:val>
        </c:ser>
        <c:dLbls>
          <c:showLegendKey val="0"/>
          <c:showVal val="0"/>
          <c:showCatName val="0"/>
          <c:showSerName val="0"/>
          <c:showPercent val="0"/>
          <c:showBubbleSize val="0"/>
        </c:dLbls>
        <c:gapWidth val="151"/>
        <c:axId val="226328960"/>
        <c:axId val="226330496"/>
      </c:barChart>
      <c:catAx>
        <c:axId val="226328960"/>
        <c:scaling>
          <c:orientation val="minMax"/>
        </c:scaling>
        <c:delete val="0"/>
        <c:axPos val="l"/>
        <c:majorTickMark val="out"/>
        <c:minorTickMark val="none"/>
        <c:tickLblPos val="nextTo"/>
        <c:crossAx val="226330496"/>
        <c:crosses val="autoZero"/>
        <c:auto val="1"/>
        <c:lblAlgn val="ctr"/>
        <c:lblOffset val="100"/>
        <c:noMultiLvlLbl val="0"/>
      </c:catAx>
      <c:valAx>
        <c:axId val="226330496"/>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6328960"/>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590653000271517"/>
          <c:y val="0.13111333419388149"/>
          <c:w val="0.82966818264096298"/>
          <c:h val="0.6942919839938041"/>
        </c:manualLayout>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50</c:v>
                </c:pt>
                <c:pt idx="1">
                  <c:v>71</c:v>
                </c:pt>
                <c:pt idx="2">
                  <c:v>88</c:v>
                </c:pt>
              </c:numCache>
            </c:numRef>
          </c:val>
        </c:ser>
        <c:dLbls>
          <c:showLegendKey val="0"/>
          <c:showVal val="0"/>
          <c:showCatName val="0"/>
          <c:showSerName val="0"/>
          <c:showPercent val="0"/>
          <c:showBubbleSize val="0"/>
        </c:dLbls>
        <c:gapWidth val="151"/>
        <c:axId val="229878016"/>
        <c:axId val="229879808"/>
      </c:barChart>
      <c:catAx>
        <c:axId val="229878016"/>
        <c:scaling>
          <c:orientation val="minMax"/>
        </c:scaling>
        <c:delete val="0"/>
        <c:axPos val="b"/>
        <c:majorTickMark val="out"/>
        <c:minorTickMark val="none"/>
        <c:tickLblPos val="nextTo"/>
        <c:crossAx val="229879808"/>
        <c:crosses val="autoZero"/>
        <c:auto val="1"/>
        <c:lblAlgn val="ctr"/>
        <c:lblOffset val="100"/>
        <c:noMultiLvlLbl val="0"/>
      </c:catAx>
      <c:valAx>
        <c:axId val="229879808"/>
        <c:scaling>
          <c:orientation val="minMax"/>
          <c:max val="100"/>
          <c:min val="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298780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Proportion Non-Asian Minority Students in Class</c:v>
                </c:pt>
              </c:strCache>
            </c:strRef>
          </c:tx>
          <c:invertIfNegative val="0"/>
          <c:dLbls>
            <c:showLegendKey val="0"/>
            <c:showVal val="1"/>
            <c:showCatName val="0"/>
            <c:showSerName val="0"/>
            <c:showPercent val="0"/>
            <c:showBubbleSize val="0"/>
            <c:showLeaderLines val="0"/>
          </c:dLbls>
          <c:cat>
            <c:strRef>
              <c:f>Sheet1!$A$2:$A$5</c:f>
              <c:strCache>
                <c:ptCount val="4"/>
                <c:pt idx="0">
                  <c:v>Lowest Quartile</c:v>
                </c:pt>
                <c:pt idx="1">
                  <c:v>Second Quartile</c:v>
                </c:pt>
                <c:pt idx="2">
                  <c:v>Third Quartile</c:v>
                </c:pt>
                <c:pt idx="3">
                  <c:v>Highest Quartile</c:v>
                </c:pt>
              </c:strCache>
            </c:strRef>
          </c:cat>
          <c:val>
            <c:numRef>
              <c:f>Sheet1!$B$2:$B$5</c:f>
              <c:numCache>
                <c:formatCode>General</c:formatCode>
                <c:ptCount val="4"/>
                <c:pt idx="0">
                  <c:v>2</c:v>
                </c:pt>
                <c:pt idx="1">
                  <c:v>6</c:v>
                </c:pt>
                <c:pt idx="2">
                  <c:v>13</c:v>
                </c:pt>
                <c:pt idx="3">
                  <c:v>42</c:v>
                </c:pt>
              </c:numCache>
            </c:numRef>
          </c:val>
        </c:ser>
        <c:dLbls>
          <c:showLegendKey val="0"/>
          <c:showVal val="0"/>
          <c:showCatName val="0"/>
          <c:showSerName val="0"/>
          <c:showPercent val="0"/>
          <c:showBubbleSize val="0"/>
        </c:dLbls>
        <c:gapWidth val="150"/>
        <c:axId val="133280896"/>
        <c:axId val="133282816"/>
      </c:barChart>
      <c:catAx>
        <c:axId val="133280896"/>
        <c:scaling>
          <c:orientation val="minMax"/>
        </c:scaling>
        <c:delete val="0"/>
        <c:axPos val="b"/>
        <c:title>
          <c:tx>
            <c:rich>
              <a:bodyPr/>
              <a:lstStyle/>
              <a:p>
                <a:pPr algn="ctr">
                  <a:defRPr/>
                </a:pPr>
                <a:r>
                  <a:rPr lang="en-US" sz="1800" b="1" i="0" baseline="0" dirty="0" smtClean="0">
                    <a:effectLst/>
                    <a:latin typeface="+mn-lt"/>
                  </a:rPr>
                  <a:t>Percent Historically Underrepresented Students in Class</a:t>
                </a:r>
                <a:endParaRPr lang="en-US" dirty="0">
                  <a:effectLst/>
                  <a:latin typeface="+mn-lt"/>
                </a:endParaRPr>
              </a:p>
            </c:rich>
          </c:tx>
          <c:layout>
            <c:manualLayout>
              <c:xMode val="edge"/>
              <c:yMode val="edge"/>
              <c:x val="0.25155506105215109"/>
              <c:y val="0.91257062146892653"/>
            </c:manualLayout>
          </c:layout>
          <c:overlay val="0"/>
        </c:title>
        <c:numFmt formatCode="General" sourceLinked="1"/>
        <c:majorTickMark val="out"/>
        <c:minorTickMark val="none"/>
        <c:tickLblPos val="nextTo"/>
        <c:crossAx val="133282816"/>
        <c:crosses val="autoZero"/>
        <c:auto val="1"/>
        <c:lblAlgn val="ctr"/>
        <c:lblOffset val="100"/>
        <c:noMultiLvlLbl val="0"/>
      </c:catAx>
      <c:valAx>
        <c:axId val="133282816"/>
        <c:scaling>
          <c:orientation val="minMax"/>
          <c:max val="100"/>
        </c:scaling>
        <c:delete val="0"/>
        <c:axPos val="l"/>
        <c:title>
          <c:tx>
            <c:rich>
              <a:bodyPr rot="-540000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13328089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3542185431949"/>
          <c:y val="4.5941035387817901E-2"/>
          <c:w val="0.83269107387217622"/>
          <c:h val="0.56417274229610193"/>
        </c:manualLayout>
      </c:layout>
      <c:barChart>
        <c:barDir val="col"/>
        <c:grouping val="clustered"/>
        <c:varyColors val="0"/>
        <c:ser>
          <c:idx val="0"/>
          <c:order val="0"/>
          <c:tx>
            <c:strRef>
              <c:f>Sheet1!$B$1</c:f>
              <c:strCache>
                <c:ptCount val="1"/>
                <c:pt idx="0">
                  <c:v>Not Adequately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Sheet1!$B$2:$B$4</c:f>
              <c:numCache>
                <c:formatCode>General</c:formatCode>
                <c:ptCount val="3"/>
                <c:pt idx="0">
                  <c:v>28</c:v>
                </c:pt>
                <c:pt idx="1">
                  <c:v>29</c:v>
                </c:pt>
                <c:pt idx="2">
                  <c:v>32</c:v>
                </c:pt>
              </c:numCache>
            </c:numRef>
          </c:val>
        </c:ser>
        <c:ser>
          <c:idx val="1"/>
          <c:order val="1"/>
          <c:tx>
            <c:strRef>
              <c:f>Sheet1!$C$1</c:f>
              <c:strCache>
                <c:ptCount val="1"/>
                <c:pt idx="0">
                  <c:v>Somewhat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Sheet1!$C$2:$C$4</c:f>
              <c:numCache>
                <c:formatCode>General</c:formatCode>
                <c:ptCount val="3"/>
                <c:pt idx="0">
                  <c:v>32</c:v>
                </c:pt>
                <c:pt idx="1">
                  <c:v>35</c:v>
                </c:pt>
                <c:pt idx="2">
                  <c:v>33</c:v>
                </c:pt>
              </c:numCache>
            </c:numRef>
          </c:val>
        </c:ser>
        <c:ser>
          <c:idx val="2"/>
          <c:order val="2"/>
          <c:tx>
            <c:strRef>
              <c:f>Sheet1!$D$1</c:f>
              <c:strCache>
                <c:ptCount val="1"/>
                <c:pt idx="0">
                  <c:v>Fairly Well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Sheet1!$D$2:$D$4</c:f>
              <c:numCache>
                <c:formatCode>General</c:formatCode>
                <c:ptCount val="3"/>
                <c:pt idx="0">
                  <c:v>26</c:v>
                </c:pt>
                <c:pt idx="1">
                  <c:v>24</c:v>
                </c:pt>
                <c:pt idx="2">
                  <c:v>24</c:v>
                </c:pt>
              </c:numCache>
            </c:numRef>
          </c:val>
        </c:ser>
        <c:ser>
          <c:idx val="3"/>
          <c:order val="3"/>
          <c:tx>
            <c:strRef>
              <c:f>Sheet1!$E$1</c:f>
              <c:strCache>
                <c:ptCount val="1"/>
                <c:pt idx="0">
                  <c:v>Very Well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Sheet1!$E$2:$E$4</c:f>
              <c:numCache>
                <c:formatCode>General</c:formatCode>
                <c:ptCount val="3"/>
                <c:pt idx="0">
                  <c:v>14</c:v>
                </c:pt>
                <c:pt idx="1">
                  <c:v>12</c:v>
                </c:pt>
                <c:pt idx="2">
                  <c:v>10</c:v>
                </c:pt>
              </c:numCache>
            </c:numRef>
          </c:val>
        </c:ser>
        <c:dLbls>
          <c:showLegendKey val="0"/>
          <c:showVal val="1"/>
          <c:showCatName val="0"/>
          <c:showSerName val="0"/>
          <c:showPercent val="0"/>
          <c:showBubbleSize val="0"/>
        </c:dLbls>
        <c:gapWidth val="75"/>
        <c:axId val="229961728"/>
        <c:axId val="229963264"/>
      </c:barChart>
      <c:catAx>
        <c:axId val="229961728"/>
        <c:scaling>
          <c:orientation val="minMax"/>
        </c:scaling>
        <c:delete val="0"/>
        <c:axPos val="b"/>
        <c:majorTickMark val="out"/>
        <c:minorTickMark val="none"/>
        <c:tickLblPos val="nextTo"/>
        <c:crossAx val="229963264"/>
        <c:crosses val="autoZero"/>
        <c:auto val="1"/>
        <c:lblAlgn val="ctr"/>
        <c:lblOffset val="100"/>
        <c:noMultiLvlLbl val="0"/>
      </c:catAx>
      <c:valAx>
        <c:axId val="229963264"/>
        <c:scaling>
          <c:orientation val="minMax"/>
          <c:max val="100"/>
          <c:min val="0"/>
        </c:scaling>
        <c:delete val="0"/>
        <c:axPos val="l"/>
        <c:numFmt formatCode="General" sourceLinked="1"/>
        <c:majorTickMark val="out"/>
        <c:minorTickMark val="none"/>
        <c:tickLblPos val="nextTo"/>
        <c:crossAx val="229961728"/>
        <c:crosses val="autoZero"/>
        <c:crossBetween val="between"/>
        <c:majorUnit val="20"/>
      </c:valAx>
    </c:plotArea>
    <c:legend>
      <c:legendPos val="b"/>
      <c:layout>
        <c:manualLayout>
          <c:xMode val="edge"/>
          <c:yMode val="edge"/>
          <c:x val="0.30204701976355519"/>
          <c:y val="0.8147827354913969"/>
          <c:w val="0.58963815420508336"/>
          <c:h val="0.16669874599008458"/>
        </c:manualLayout>
      </c:layout>
      <c:overlay val="0"/>
    </c:legend>
    <c:plotVisOnly val="1"/>
    <c:dispBlanksAs val="gap"/>
    <c:showDLblsOverMax val="0"/>
  </c:chart>
  <c:txPr>
    <a:bodyPr/>
    <a:lstStyle/>
    <a:p>
      <a:pPr>
        <a:defRPr sz="1800" b="0"/>
      </a:pPr>
      <a:endParaRPr lang="en-US"/>
    </a:p>
  </c:txPr>
  <c:externalData r:id="rId1">
    <c:autoUpdate val="0"/>
  </c:externalData>
  <c:userShapes r:id="rId2"/>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03542185431949"/>
          <c:y val="4.5941035387817901E-2"/>
          <c:w val="0.82414406532516771"/>
          <c:h val="0.57415150692370354"/>
        </c:manualLayout>
      </c:layout>
      <c:barChart>
        <c:barDir val="col"/>
        <c:grouping val="clustered"/>
        <c:varyColors val="0"/>
        <c:ser>
          <c:idx val="0"/>
          <c:order val="0"/>
          <c:tx>
            <c:strRef>
              <c:f>Sheet1!$B$1</c:f>
              <c:strCache>
                <c:ptCount val="1"/>
                <c:pt idx="0">
                  <c:v>Not Adequately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Sheet1!$B$2:$B$4</c:f>
              <c:numCache>
                <c:formatCode>General</c:formatCode>
                <c:ptCount val="3"/>
                <c:pt idx="0">
                  <c:v>34</c:v>
                </c:pt>
                <c:pt idx="1">
                  <c:v>38</c:v>
                </c:pt>
                <c:pt idx="2">
                  <c:v>42</c:v>
                </c:pt>
              </c:numCache>
            </c:numRef>
          </c:val>
        </c:ser>
        <c:ser>
          <c:idx val="1"/>
          <c:order val="1"/>
          <c:tx>
            <c:strRef>
              <c:f>Sheet1!$C$1</c:f>
              <c:strCache>
                <c:ptCount val="1"/>
                <c:pt idx="0">
                  <c:v>Somewhat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Sheet1!$C$2:$C$4</c:f>
              <c:numCache>
                <c:formatCode>General</c:formatCode>
                <c:ptCount val="3"/>
                <c:pt idx="0">
                  <c:v>36</c:v>
                </c:pt>
                <c:pt idx="1">
                  <c:v>38</c:v>
                </c:pt>
                <c:pt idx="2">
                  <c:v>36</c:v>
                </c:pt>
              </c:numCache>
            </c:numRef>
          </c:val>
        </c:ser>
        <c:ser>
          <c:idx val="2"/>
          <c:order val="2"/>
          <c:tx>
            <c:strRef>
              <c:f>Sheet1!$D$1</c:f>
              <c:strCache>
                <c:ptCount val="1"/>
                <c:pt idx="0">
                  <c:v>Fairly Well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Sheet1!$D$2:$D$4</c:f>
              <c:numCache>
                <c:formatCode>General</c:formatCode>
                <c:ptCount val="3"/>
                <c:pt idx="0">
                  <c:v>22</c:v>
                </c:pt>
                <c:pt idx="1">
                  <c:v>18</c:v>
                </c:pt>
                <c:pt idx="2">
                  <c:v>16</c:v>
                </c:pt>
              </c:numCache>
            </c:numRef>
          </c:val>
        </c:ser>
        <c:ser>
          <c:idx val="3"/>
          <c:order val="3"/>
          <c:tx>
            <c:strRef>
              <c:f>Sheet1!$E$1</c:f>
              <c:strCache>
                <c:ptCount val="1"/>
                <c:pt idx="0">
                  <c:v>Very Well prepared</c:v>
                </c:pt>
              </c:strCache>
            </c:strRef>
          </c:tx>
          <c:invertIfNegative val="0"/>
          <c:cat>
            <c:strRef>
              <c:f>Sheet1!$A$2:$A$4</c:f>
              <c:strCache>
                <c:ptCount val="3"/>
                <c:pt idx="0">
                  <c:v>Developing possible solutions</c:v>
                </c:pt>
                <c:pt idx="1">
                  <c:v>Defining engineering problems</c:v>
                </c:pt>
                <c:pt idx="2">
                  <c:v>Optimizing a design solution</c:v>
                </c:pt>
              </c:strCache>
            </c:strRef>
          </c:cat>
          <c:val>
            <c:numRef>
              <c:f>Sheet1!$E$2:$E$4</c:f>
              <c:numCache>
                <c:formatCode>General</c:formatCode>
                <c:ptCount val="3"/>
                <c:pt idx="0">
                  <c:v>8</c:v>
                </c:pt>
                <c:pt idx="1">
                  <c:v>7</c:v>
                </c:pt>
                <c:pt idx="2">
                  <c:v>6</c:v>
                </c:pt>
              </c:numCache>
            </c:numRef>
          </c:val>
        </c:ser>
        <c:dLbls>
          <c:showLegendKey val="0"/>
          <c:showVal val="1"/>
          <c:showCatName val="0"/>
          <c:showSerName val="0"/>
          <c:showPercent val="0"/>
          <c:showBubbleSize val="0"/>
        </c:dLbls>
        <c:gapWidth val="75"/>
        <c:axId val="230080512"/>
        <c:axId val="230082048"/>
      </c:barChart>
      <c:catAx>
        <c:axId val="230080512"/>
        <c:scaling>
          <c:orientation val="minMax"/>
        </c:scaling>
        <c:delete val="0"/>
        <c:axPos val="b"/>
        <c:majorTickMark val="out"/>
        <c:minorTickMark val="none"/>
        <c:tickLblPos val="nextTo"/>
        <c:crossAx val="230082048"/>
        <c:crosses val="autoZero"/>
        <c:auto val="1"/>
        <c:lblAlgn val="ctr"/>
        <c:lblOffset val="100"/>
        <c:noMultiLvlLbl val="0"/>
      </c:catAx>
      <c:valAx>
        <c:axId val="230082048"/>
        <c:scaling>
          <c:orientation val="minMax"/>
          <c:max val="100"/>
          <c:min val="0"/>
        </c:scaling>
        <c:delete val="0"/>
        <c:axPos val="l"/>
        <c:numFmt formatCode="General" sourceLinked="1"/>
        <c:majorTickMark val="out"/>
        <c:minorTickMark val="none"/>
        <c:tickLblPos val="nextTo"/>
        <c:crossAx val="230080512"/>
        <c:crosses val="autoZero"/>
        <c:crossBetween val="between"/>
        <c:majorUnit val="20"/>
      </c:valAx>
    </c:plotArea>
    <c:legend>
      <c:legendPos val="b"/>
      <c:layout>
        <c:manualLayout>
          <c:xMode val="edge"/>
          <c:yMode val="edge"/>
          <c:x val="0.29492451264104808"/>
          <c:y val="0.83042990315865695"/>
          <c:w val="0.58678915135608045"/>
          <c:h val="0.15520228074938908"/>
        </c:manualLayout>
      </c:layout>
      <c:overlay val="0"/>
    </c:legend>
    <c:plotVisOnly val="1"/>
    <c:dispBlanksAs val="gap"/>
    <c:showDLblsOverMax val="0"/>
  </c:chart>
  <c:txPr>
    <a:bodyPr/>
    <a:lstStyle/>
    <a:p>
      <a:pPr>
        <a:defRPr sz="1800" b="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2381497289474331"/>
          <c:y val="0.11471989157093068"/>
          <c:w val="0.6296332818210808"/>
          <c:h val="0.76035362767154102"/>
        </c:manualLayout>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Sheet1!$A$2:$A$3</c:f>
              <c:strCache>
                <c:ptCount val="2"/>
                <c:pt idx="0">
                  <c:v>Middle</c:v>
                </c:pt>
                <c:pt idx="1">
                  <c:v>High</c:v>
                </c:pt>
              </c:strCache>
            </c:strRef>
          </c:cat>
          <c:val>
            <c:numRef>
              <c:f>Sheet1!$B$2:$B$3</c:f>
              <c:numCache>
                <c:formatCode>General</c:formatCode>
                <c:ptCount val="2"/>
                <c:pt idx="0">
                  <c:v>43</c:v>
                </c:pt>
                <c:pt idx="1">
                  <c:v>33</c:v>
                </c:pt>
              </c:numCache>
            </c:numRef>
          </c:val>
        </c:ser>
        <c:dLbls>
          <c:showLegendKey val="0"/>
          <c:showVal val="0"/>
          <c:showCatName val="0"/>
          <c:showSerName val="0"/>
          <c:showPercent val="0"/>
          <c:showBubbleSize val="0"/>
        </c:dLbls>
        <c:gapWidth val="150"/>
        <c:axId val="230143872"/>
        <c:axId val="230145408"/>
      </c:barChart>
      <c:catAx>
        <c:axId val="230143872"/>
        <c:scaling>
          <c:orientation val="minMax"/>
        </c:scaling>
        <c:delete val="0"/>
        <c:axPos val="b"/>
        <c:majorTickMark val="out"/>
        <c:minorTickMark val="none"/>
        <c:tickLblPos val="nextTo"/>
        <c:crossAx val="230145408"/>
        <c:crosses val="autoZero"/>
        <c:auto val="1"/>
        <c:lblAlgn val="ctr"/>
        <c:lblOffset val="100"/>
        <c:noMultiLvlLbl val="0"/>
      </c:catAx>
      <c:valAx>
        <c:axId val="230145408"/>
        <c:scaling>
          <c:orientation val="minMax"/>
          <c:max val="100"/>
          <c:min val="0"/>
        </c:scaling>
        <c:delete val="0"/>
        <c:axPos val="l"/>
        <c:title>
          <c:tx>
            <c:rich>
              <a:bodyPr rot="-5400000" vert="horz"/>
              <a:lstStyle/>
              <a:p>
                <a:pPr>
                  <a:defRPr/>
                </a:pPr>
                <a:r>
                  <a:rPr lang="en-US" dirty="0" smtClean="0"/>
                  <a:t>Teacher Mean Score</a:t>
                </a:r>
                <a:endParaRPr lang="en-US" dirty="0"/>
              </a:p>
            </c:rich>
          </c:tx>
          <c:layout>
            <c:manualLayout>
              <c:xMode val="edge"/>
              <c:yMode val="edge"/>
              <c:x val="9.7808521598351614E-2"/>
              <c:y val="0.24832747469066366"/>
            </c:manualLayout>
          </c:layout>
          <c:overlay val="0"/>
        </c:title>
        <c:numFmt formatCode="General" sourceLinked="1"/>
        <c:majorTickMark val="out"/>
        <c:minorTickMark val="none"/>
        <c:tickLblPos val="nextTo"/>
        <c:crossAx val="2301438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Sheet1!$A$2:$A$6</c:f>
              <c:strCache>
                <c:ptCount val="5"/>
                <c:pt idx="0">
                  <c:v>Differentiate science instruction to meet the needs of diverse learners</c:v>
                </c:pt>
                <c:pt idx="1">
                  <c:v>Develop students’ conceptual understanding </c:v>
                </c:pt>
                <c:pt idx="2">
                  <c:v>Encourage students’ interest in science and/‌or engineering</c:v>
                </c:pt>
                <c:pt idx="3">
                  <c:v>Use formative assessment to monitor student learning</c:v>
                </c:pt>
                <c:pt idx="4">
                  <c:v>Encourage participation of all students in science and/‌or engineering</c:v>
                </c:pt>
              </c:strCache>
            </c:strRef>
          </c:cat>
          <c:val>
            <c:numRef>
              <c:f>Sheet1!$B$2:$B$6</c:f>
              <c:numCache>
                <c:formatCode>General</c:formatCode>
                <c:ptCount val="5"/>
                <c:pt idx="0">
                  <c:v>19</c:v>
                </c:pt>
                <c:pt idx="1">
                  <c:v>23</c:v>
                </c:pt>
                <c:pt idx="2">
                  <c:v>26</c:v>
                </c:pt>
                <c:pt idx="3">
                  <c:v>28</c:v>
                </c:pt>
                <c:pt idx="4">
                  <c:v>31</c:v>
                </c:pt>
              </c:numCache>
            </c:numRef>
          </c:val>
        </c:ser>
        <c:dLbls>
          <c:showLegendKey val="0"/>
          <c:showVal val="0"/>
          <c:showCatName val="0"/>
          <c:showSerName val="0"/>
          <c:showPercent val="0"/>
          <c:showBubbleSize val="0"/>
        </c:dLbls>
        <c:gapWidth val="150"/>
        <c:axId val="230280576"/>
        <c:axId val="230495360"/>
      </c:barChart>
      <c:catAx>
        <c:axId val="230280576"/>
        <c:scaling>
          <c:orientation val="minMax"/>
        </c:scaling>
        <c:delete val="0"/>
        <c:axPos val="l"/>
        <c:majorTickMark val="out"/>
        <c:minorTickMark val="none"/>
        <c:tickLblPos val="nextTo"/>
        <c:txPr>
          <a:bodyPr/>
          <a:lstStyle/>
          <a:p>
            <a:pPr>
              <a:defRPr sz="1800"/>
            </a:pPr>
            <a:endParaRPr lang="en-US"/>
          </a:p>
        </c:txPr>
        <c:crossAx val="230495360"/>
        <c:crosses val="autoZero"/>
        <c:auto val="1"/>
        <c:lblAlgn val="ctr"/>
        <c:lblOffset val="100"/>
        <c:noMultiLvlLbl val="0"/>
      </c:catAx>
      <c:valAx>
        <c:axId val="230495360"/>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2805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0575271841019875"/>
          <c:y val="2.7777777777777776E-2"/>
          <c:w val="0.45750995969253849"/>
          <c:h val="0.79324067446114688"/>
        </c:manualLayout>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Sheet1!$A$2:$A$5</c:f>
              <c:strCache>
                <c:ptCount val="4"/>
                <c:pt idx="0">
                  <c:v>Develop students’ awareness of STEM careers</c:v>
                </c:pt>
                <c:pt idx="1">
                  <c:v>Incorporate students’ cultural backgrounds into science instruction</c:v>
                </c:pt>
                <c:pt idx="2">
                  <c:v>Provide science instruction that is based on students’ ideas</c:v>
                </c:pt>
                <c:pt idx="3">
                  <c:v>Develop students’ abilities to do science</c:v>
                </c:pt>
              </c:strCache>
            </c:strRef>
          </c:cat>
          <c:val>
            <c:numRef>
              <c:f>Sheet1!$B$2:$B$5</c:f>
              <c:numCache>
                <c:formatCode>General</c:formatCode>
                <c:ptCount val="4"/>
                <c:pt idx="0">
                  <c:v>9</c:v>
                </c:pt>
                <c:pt idx="1">
                  <c:v>11</c:v>
                </c:pt>
                <c:pt idx="2">
                  <c:v>12</c:v>
                </c:pt>
                <c:pt idx="3">
                  <c:v>17</c:v>
                </c:pt>
              </c:numCache>
            </c:numRef>
          </c:val>
        </c:ser>
        <c:dLbls>
          <c:showLegendKey val="0"/>
          <c:showVal val="0"/>
          <c:showCatName val="0"/>
          <c:showSerName val="0"/>
          <c:showPercent val="0"/>
          <c:showBubbleSize val="0"/>
        </c:dLbls>
        <c:gapWidth val="150"/>
        <c:axId val="230538240"/>
        <c:axId val="230544128"/>
      </c:barChart>
      <c:catAx>
        <c:axId val="230538240"/>
        <c:scaling>
          <c:orientation val="minMax"/>
        </c:scaling>
        <c:delete val="0"/>
        <c:axPos val="l"/>
        <c:majorTickMark val="out"/>
        <c:minorTickMark val="none"/>
        <c:tickLblPos val="nextTo"/>
        <c:txPr>
          <a:bodyPr/>
          <a:lstStyle/>
          <a:p>
            <a:pPr>
              <a:defRPr sz="1800"/>
            </a:pPr>
            <a:endParaRPr lang="en-US"/>
          </a:p>
        </c:txPr>
        <c:crossAx val="230544128"/>
        <c:crosses val="autoZero"/>
        <c:auto val="1"/>
        <c:lblAlgn val="ctr"/>
        <c:lblOffset val="100"/>
        <c:noMultiLvlLbl val="0"/>
      </c:catAx>
      <c:valAx>
        <c:axId val="23054412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5382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Develop students’ abilities to do science</c:v>
                </c:pt>
                <c:pt idx="1">
                  <c:v>Encourage students’ interest in science and/‌or engineering</c:v>
                </c:pt>
                <c:pt idx="2">
                  <c:v>Develop students’ conceptual understanding </c:v>
                </c:pt>
                <c:pt idx="3">
                  <c:v>Encourage participation of all students in science and/‌or engineering</c:v>
                </c:pt>
                <c:pt idx="4">
                  <c:v>Use formative assessment to monitor student learning</c:v>
                </c:pt>
              </c:strCache>
            </c:strRef>
          </c:cat>
          <c:val>
            <c:numRef>
              <c:f>Sheet1!$B$2:$B$6</c:f>
              <c:numCache>
                <c:formatCode>General</c:formatCode>
                <c:ptCount val="5"/>
                <c:pt idx="0">
                  <c:v>38</c:v>
                </c:pt>
                <c:pt idx="1">
                  <c:v>42</c:v>
                </c:pt>
                <c:pt idx="2">
                  <c:v>42</c:v>
                </c:pt>
                <c:pt idx="3">
                  <c:v>44</c:v>
                </c:pt>
                <c:pt idx="4">
                  <c:v>48</c:v>
                </c:pt>
              </c:numCache>
            </c:numRef>
          </c:val>
        </c:ser>
        <c:dLbls>
          <c:showLegendKey val="0"/>
          <c:showVal val="0"/>
          <c:showCatName val="0"/>
          <c:showSerName val="0"/>
          <c:showPercent val="0"/>
          <c:showBubbleSize val="0"/>
        </c:dLbls>
        <c:gapWidth val="150"/>
        <c:axId val="230619776"/>
        <c:axId val="230637952"/>
      </c:barChart>
      <c:catAx>
        <c:axId val="230619776"/>
        <c:scaling>
          <c:orientation val="minMax"/>
        </c:scaling>
        <c:delete val="0"/>
        <c:axPos val="l"/>
        <c:majorTickMark val="out"/>
        <c:minorTickMark val="none"/>
        <c:tickLblPos val="nextTo"/>
        <c:txPr>
          <a:bodyPr/>
          <a:lstStyle/>
          <a:p>
            <a:pPr>
              <a:defRPr sz="1800"/>
            </a:pPr>
            <a:endParaRPr lang="en-US"/>
          </a:p>
        </c:txPr>
        <c:crossAx val="230637952"/>
        <c:crosses val="autoZero"/>
        <c:auto val="1"/>
        <c:lblAlgn val="ctr"/>
        <c:lblOffset val="100"/>
        <c:noMultiLvlLbl val="0"/>
      </c:catAx>
      <c:valAx>
        <c:axId val="23063795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61977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Sheet1!$A$2:$A$5</c:f>
              <c:strCache>
                <c:ptCount val="4"/>
                <c:pt idx="0">
                  <c:v>Incorporate students’ cultural backgrounds into science instruction</c:v>
                </c:pt>
                <c:pt idx="1">
                  <c:v>Provide science instruction that is based on students’ ideas</c:v>
                </c:pt>
                <c:pt idx="2">
                  <c:v>Develop students’ awareness of STEM careers</c:v>
                </c:pt>
                <c:pt idx="3">
                  <c:v>Differentiate science instruction to meet the needs of diverse learners</c:v>
                </c:pt>
              </c:strCache>
            </c:strRef>
          </c:cat>
          <c:val>
            <c:numRef>
              <c:f>Sheet1!$B$2:$B$5</c:f>
              <c:numCache>
                <c:formatCode>General</c:formatCode>
                <c:ptCount val="4"/>
                <c:pt idx="0">
                  <c:v>15</c:v>
                </c:pt>
                <c:pt idx="1">
                  <c:v>21</c:v>
                </c:pt>
                <c:pt idx="2">
                  <c:v>21</c:v>
                </c:pt>
                <c:pt idx="3">
                  <c:v>33</c:v>
                </c:pt>
              </c:numCache>
            </c:numRef>
          </c:val>
        </c:ser>
        <c:dLbls>
          <c:showLegendKey val="0"/>
          <c:showVal val="0"/>
          <c:showCatName val="0"/>
          <c:showSerName val="0"/>
          <c:showPercent val="0"/>
          <c:showBubbleSize val="0"/>
        </c:dLbls>
        <c:gapWidth val="150"/>
        <c:axId val="230823808"/>
        <c:axId val="230825344"/>
      </c:barChart>
      <c:catAx>
        <c:axId val="230823808"/>
        <c:scaling>
          <c:orientation val="minMax"/>
        </c:scaling>
        <c:delete val="0"/>
        <c:axPos val="l"/>
        <c:majorTickMark val="out"/>
        <c:minorTickMark val="none"/>
        <c:tickLblPos val="nextTo"/>
        <c:txPr>
          <a:bodyPr/>
          <a:lstStyle/>
          <a:p>
            <a:pPr>
              <a:defRPr sz="1800"/>
            </a:pPr>
            <a:endParaRPr lang="en-US"/>
          </a:p>
        </c:txPr>
        <c:crossAx val="230825344"/>
        <c:crosses val="autoZero"/>
        <c:auto val="1"/>
        <c:lblAlgn val="ctr"/>
        <c:lblOffset val="100"/>
        <c:noMultiLvlLbl val="0"/>
      </c:catAx>
      <c:valAx>
        <c:axId val="230825344"/>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08238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Encourage participation of all students in science and/‌or engineering</c:v>
                </c:pt>
                <c:pt idx="1">
                  <c:v>Encourage students’ interest in science and/‌or engineering</c:v>
                </c:pt>
                <c:pt idx="2">
                  <c:v>Develop students’ abilities to do science</c:v>
                </c:pt>
                <c:pt idx="3">
                  <c:v>Use formative assessment to monitor student learning</c:v>
                </c:pt>
                <c:pt idx="4">
                  <c:v>Develop students’ conceptual understanding </c:v>
                </c:pt>
              </c:strCache>
            </c:strRef>
          </c:cat>
          <c:val>
            <c:numRef>
              <c:f>Sheet1!$B$2:$B$6</c:f>
              <c:numCache>
                <c:formatCode>General</c:formatCode>
                <c:ptCount val="5"/>
                <c:pt idx="0">
                  <c:v>43</c:v>
                </c:pt>
                <c:pt idx="1">
                  <c:v>44</c:v>
                </c:pt>
                <c:pt idx="2">
                  <c:v>46</c:v>
                </c:pt>
                <c:pt idx="3">
                  <c:v>52</c:v>
                </c:pt>
                <c:pt idx="4">
                  <c:v>58</c:v>
                </c:pt>
              </c:numCache>
            </c:numRef>
          </c:val>
        </c:ser>
        <c:dLbls>
          <c:showLegendKey val="0"/>
          <c:showVal val="0"/>
          <c:showCatName val="0"/>
          <c:showSerName val="0"/>
          <c:showPercent val="0"/>
          <c:showBubbleSize val="0"/>
        </c:dLbls>
        <c:gapWidth val="150"/>
        <c:axId val="231163392"/>
        <c:axId val="231164928"/>
      </c:barChart>
      <c:catAx>
        <c:axId val="231163392"/>
        <c:scaling>
          <c:orientation val="minMax"/>
        </c:scaling>
        <c:delete val="0"/>
        <c:axPos val="l"/>
        <c:majorTickMark val="out"/>
        <c:minorTickMark val="none"/>
        <c:tickLblPos val="nextTo"/>
        <c:txPr>
          <a:bodyPr/>
          <a:lstStyle/>
          <a:p>
            <a:pPr>
              <a:defRPr sz="1800"/>
            </a:pPr>
            <a:endParaRPr lang="en-US"/>
          </a:p>
        </c:txPr>
        <c:crossAx val="231164928"/>
        <c:crosses val="autoZero"/>
        <c:auto val="1"/>
        <c:lblAlgn val="ctr"/>
        <c:lblOffset val="100"/>
        <c:noMultiLvlLbl val="0"/>
      </c:catAx>
      <c:valAx>
        <c:axId val="23116492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116339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Sheet1!$A$2:$A$5</c:f>
              <c:strCache>
                <c:ptCount val="4"/>
                <c:pt idx="0">
                  <c:v>Incorporate students’ cultural backgrounds into science instruction</c:v>
                </c:pt>
                <c:pt idx="1">
                  <c:v>Develop students’ awareness of STEM careers</c:v>
                </c:pt>
                <c:pt idx="2">
                  <c:v>Provide science instruction that is based on students’ ideas</c:v>
                </c:pt>
                <c:pt idx="3">
                  <c:v>Differentiate science instruction to meet the needs of diverse learners</c:v>
                </c:pt>
              </c:strCache>
            </c:strRef>
          </c:cat>
          <c:val>
            <c:numRef>
              <c:f>Sheet1!$B$2:$B$5</c:f>
              <c:numCache>
                <c:formatCode>General</c:formatCode>
                <c:ptCount val="4"/>
                <c:pt idx="0">
                  <c:v>18</c:v>
                </c:pt>
                <c:pt idx="1">
                  <c:v>21</c:v>
                </c:pt>
                <c:pt idx="2">
                  <c:v>25</c:v>
                </c:pt>
                <c:pt idx="3">
                  <c:v>35</c:v>
                </c:pt>
              </c:numCache>
            </c:numRef>
          </c:val>
        </c:ser>
        <c:dLbls>
          <c:showLegendKey val="0"/>
          <c:showVal val="0"/>
          <c:showCatName val="0"/>
          <c:showSerName val="0"/>
          <c:showPercent val="0"/>
          <c:showBubbleSize val="0"/>
        </c:dLbls>
        <c:gapWidth val="150"/>
        <c:axId val="231257216"/>
        <c:axId val="231258752"/>
      </c:barChart>
      <c:catAx>
        <c:axId val="231257216"/>
        <c:scaling>
          <c:orientation val="minMax"/>
        </c:scaling>
        <c:delete val="0"/>
        <c:axPos val="l"/>
        <c:majorTickMark val="out"/>
        <c:minorTickMark val="none"/>
        <c:tickLblPos val="nextTo"/>
        <c:txPr>
          <a:bodyPr/>
          <a:lstStyle/>
          <a:p>
            <a:pPr>
              <a:defRPr sz="1800"/>
            </a:pPr>
            <a:endParaRPr lang="en-US"/>
          </a:p>
        </c:txPr>
        <c:crossAx val="231258752"/>
        <c:crosses val="autoZero"/>
        <c:auto val="1"/>
        <c:lblAlgn val="ctr"/>
        <c:lblOffset val="100"/>
        <c:noMultiLvlLbl val="0"/>
      </c:catAx>
      <c:valAx>
        <c:axId val="23125875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3125721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545272196578876"/>
          <c:y val="6.5539563702078224E-2"/>
          <c:w val="0.74346128608923889"/>
          <c:h val="0.82543952497741058"/>
        </c:manualLayout>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57</c:v>
                </c:pt>
                <c:pt idx="1">
                  <c:v>58</c:v>
                </c:pt>
                <c:pt idx="2">
                  <c:v>71</c:v>
                </c:pt>
              </c:numCache>
            </c:numRef>
          </c:val>
        </c:ser>
        <c:dLbls>
          <c:showLegendKey val="0"/>
          <c:showVal val="0"/>
          <c:showCatName val="0"/>
          <c:showSerName val="0"/>
          <c:showPercent val="0"/>
          <c:showBubbleSize val="0"/>
        </c:dLbls>
        <c:gapWidth val="151"/>
        <c:axId val="251212928"/>
        <c:axId val="251214464"/>
      </c:barChart>
      <c:catAx>
        <c:axId val="251212928"/>
        <c:scaling>
          <c:orientation val="minMax"/>
        </c:scaling>
        <c:delete val="0"/>
        <c:axPos val="b"/>
        <c:majorTickMark val="out"/>
        <c:minorTickMark val="none"/>
        <c:tickLblPos val="nextTo"/>
        <c:crossAx val="251214464"/>
        <c:crosses val="autoZero"/>
        <c:auto val="1"/>
        <c:lblAlgn val="ctr"/>
        <c:lblOffset val="100"/>
        <c:noMultiLvlLbl val="0"/>
      </c:catAx>
      <c:valAx>
        <c:axId val="251214464"/>
        <c:scaling>
          <c:orientation val="minMax"/>
          <c:max val="100"/>
          <c:min val="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5121292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Science/Engineering</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3</c:v>
                </c:pt>
                <c:pt idx="1">
                  <c:v>42</c:v>
                </c:pt>
                <c:pt idx="2">
                  <c:v>79</c:v>
                </c:pt>
              </c:numCache>
            </c:numRef>
          </c:val>
        </c:ser>
        <c:ser>
          <c:idx val="1"/>
          <c:order val="1"/>
          <c:tx>
            <c:strRef>
              <c:f>Sheet1!$C$1</c:f>
              <c:strCache>
                <c:ptCount val="1"/>
                <c:pt idx="0">
                  <c:v>Science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Sheet1!$C$2:$C$4</c:f>
              <c:numCache>
                <c:formatCode>General</c:formatCode>
                <c:ptCount val="3"/>
                <c:pt idx="0">
                  <c:v>1</c:v>
                </c:pt>
                <c:pt idx="1">
                  <c:v>36</c:v>
                </c:pt>
                <c:pt idx="2">
                  <c:v>57</c:v>
                </c:pt>
              </c:numCache>
            </c:numRef>
          </c:val>
        </c:ser>
        <c:ser>
          <c:idx val="2"/>
          <c:order val="2"/>
          <c:tx>
            <c:strRef>
              <c:f>Sheet1!$D$1</c:f>
              <c:strCache>
                <c:ptCount val="1"/>
                <c:pt idx="0">
                  <c:v>Science/Engineering or Science Education</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Sheet1!$D$2:$D$4</c:f>
              <c:numCache>
                <c:formatCode>General</c:formatCode>
                <c:ptCount val="3"/>
                <c:pt idx="0">
                  <c:v>3</c:v>
                </c:pt>
                <c:pt idx="1">
                  <c:v>54</c:v>
                </c:pt>
                <c:pt idx="2">
                  <c:v>91</c:v>
                </c:pt>
              </c:numCache>
            </c:numRef>
          </c:val>
        </c:ser>
        <c:dLbls>
          <c:showLegendKey val="0"/>
          <c:showVal val="0"/>
          <c:showCatName val="0"/>
          <c:showSerName val="0"/>
          <c:showPercent val="0"/>
          <c:showBubbleSize val="0"/>
        </c:dLbls>
        <c:gapWidth val="150"/>
        <c:axId val="133364736"/>
        <c:axId val="133374720"/>
      </c:barChart>
      <c:catAx>
        <c:axId val="133364736"/>
        <c:scaling>
          <c:orientation val="minMax"/>
        </c:scaling>
        <c:delete val="0"/>
        <c:axPos val="b"/>
        <c:majorTickMark val="out"/>
        <c:minorTickMark val="none"/>
        <c:tickLblPos val="nextTo"/>
        <c:crossAx val="133374720"/>
        <c:crosses val="autoZero"/>
        <c:auto val="1"/>
        <c:lblAlgn val="ctr"/>
        <c:lblOffset val="100"/>
        <c:noMultiLvlLbl val="0"/>
      </c:catAx>
      <c:valAx>
        <c:axId val="133374720"/>
        <c:scaling>
          <c:orientation val="minMax"/>
        </c:scaling>
        <c:delete val="0"/>
        <c:axPos val="l"/>
        <c:title>
          <c:tx>
            <c:rich>
              <a:bodyPr rot="-5400000" vert="horz"/>
              <a:lstStyle/>
              <a:p>
                <a:pPr>
                  <a:defRPr/>
                </a:pPr>
                <a:r>
                  <a:rPr lang="en-US"/>
                  <a:t>Percent of Teachers</a:t>
                </a:r>
              </a:p>
            </c:rich>
          </c:tx>
          <c:layout/>
          <c:overlay val="0"/>
        </c:title>
        <c:numFmt formatCode="General" sourceLinked="1"/>
        <c:majorTickMark val="out"/>
        <c:minorTickMark val="none"/>
        <c:tickLblPos val="nextTo"/>
        <c:crossAx val="13336473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Anticipate student difficulties with science ideas/procedures</c:v>
                </c:pt>
                <c:pt idx="1">
                  <c:v>Find out what students thought or already knew about the key science ideas</c:v>
                </c:pt>
                <c:pt idx="2">
                  <c:v>Implement the instructional materials to be used during the unit</c:v>
                </c:pt>
                <c:pt idx="3">
                  <c:v>Assess student understanding at the conclusion of the unit</c:v>
                </c:pt>
                <c:pt idx="4">
                  <c:v>Monitor student understanding</c:v>
                </c:pt>
              </c:strCache>
            </c:strRef>
          </c:cat>
          <c:val>
            <c:numRef>
              <c:f>Sheet1!$B$2:$B$6</c:f>
              <c:numCache>
                <c:formatCode>General</c:formatCode>
                <c:ptCount val="5"/>
                <c:pt idx="0">
                  <c:v>22</c:v>
                </c:pt>
                <c:pt idx="1">
                  <c:v>31</c:v>
                </c:pt>
                <c:pt idx="2">
                  <c:v>32</c:v>
                </c:pt>
                <c:pt idx="3">
                  <c:v>32</c:v>
                </c:pt>
                <c:pt idx="4">
                  <c:v>33</c:v>
                </c:pt>
              </c:numCache>
            </c:numRef>
          </c:val>
        </c:ser>
        <c:dLbls>
          <c:showLegendKey val="0"/>
          <c:showVal val="0"/>
          <c:showCatName val="0"/>
          <c:showSerName val="0"/>
          <c:showPercent val="0"/>
          <c:showBubbleSize val="0"/>
        </c:dLbls>
        <c:gapWidth val="150"/>
        <c:axId val="251562624"/>
        <c:axId val="256901504"/>
      </c:barChart>
      <c:catAx>
        <c:axId val="251562624"/>
        <c:scaling>
          <c:orientation val="minMax"/>
        </c:scaling>
        <c:delete val="0"/>
        <c:axPos val="l"/>
        <c:majorTickMark val="out"/>
        <c:minorTickMark val="none"/>
        <c:tickLblPos val="nextTo"/>
        <c:txPr>
          <a:bodyPr/>
          <a:lstStyle/>
          <a:p>
            <a:pPr>
              <a:defRPr sz="1800"/>
            </a:pPr>
            <a:endParaRPr lang="en-US"/>
          </a:p>
        </c:txPr>
        <c:crossAx val="256901504"/>
        <c:crosses val="autoZero"/>
        <c:auto val="1"/>
        <c:lblAlgn val="ctr"/>
        <c:lblOffset val="100"/>
        <c:noMultiLvlLbl val="0"/>
      </c:catAx>
      <c:valAx>
        <c:axId val="256901504"/>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5156262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Middle</c:v>
                </c:pt>
              </c:strCache>
            </c:strRef>
          </c:tx>
          <c:invertIfNegative val="0"/>
          <c:dLbls>
            <c:showLegendKey val="0"/>
            <c:showVal val="1"/>
            <c:showCatName val="0"/>
            <c:showSerName val="0"/>
            <c:showPercent val="0"/>
            <c:showBubbleSize val="0"/>
            <c:showLeaderLines val="0"/>
          </c:dLbls>
          <c:cat>
            <c:strRef>
              <c:f>Sheet1!$A$2:$A$6</c:f>
              <c:strCache>
                <c:ptCount val="5"/>
                <c:pt idx="0">
                  <c:v>Anticipate student difficulties with science ideas/procedures</c:v>
                </c:pt>
                <c:pt idx="1">
                  <c:v>Find out what students thought or already knew about the key science ideas</c:v>
                </c:pt>
                <c:pt idx="2">
                  <c:v>Implement the instructional materials to be used during the unit</c:v>
                </c:pt>
                <c:pt idx="3">
                  <c:v>Monitor student understanding</c:v>
                </c:pt>
                <c:pt idx="4">
                  <c:v>Assess student understanding at the conclusion of the unit</c:v>
                </c:pt>
              </c:strCache>
            </c:strRef>
          </c:cat>
          <c:val>
            <c:numRef>
              <c:f>Sheet1!$B$2:$B$6</c:f>
              <c:numCache>
                <c:formatCode>General</c:formatCode>
                <c:ptCount val="5"/>
                <c:pt idx="0">
                  <c:v>37</c:v>
                </c:pt>
                <c:pt idx="1">
                  <c:v>39</c:v>
                </c:pt>
                <c:pt idx="2">
                  <c:v>45</c:v>
                </c:pt>
                <c:pt idx="3">
                  <c:v>51</c:v>
                </c:pt>
                <c:pt idx="4">
                  <c:v>58</c:v>
                </c:pt>
              </c:numCache>
            </c:numRef>
          </c:val>
        </c:ser>
        <c:dLbls>
          <c:showLegendKey val="0"/>
          <c:showVal val="0"/>
          <c:showCatName val="0"/>
          <c:showSerName val="0"/>
          <c:showPercent val="0"/>
          <c:showBubbleSize val="0"/>
        </c:dLbls>
        <c:gapWidth val="150"/>
        <c:axId val="256981248"/>
        <c:axId val="256983040"/>
      </c:barChart>
      <c:catAx>
        <c:axId val="256981248"/>
        <c:scaling>
          <c:orientation val="minMax"/>
        </c:scaling>
        <c:delete val="0"/>
        <c:axPos val="l"/>
        <c:majorTickMark val="out"/>
        <c:minorTickMark val="none"/>
        <c:tickLblPos val="nextTo"/>
        <c:txPr>
          <a:bodyPr/>
          <a:lstStyle/>
          <a:p>
            <a:pPr>
              <a:defRPr sz="1800"/>
            </a:pPr>
            <a:endParaRPr lang="en-US"/>
          </a:p>
        </c:txPr>
        <c:crossAx val="256983040"/>
        <c:crosses val="autoZero"/>
        <c:auto val="1"/>
        <c:lblAlgn val="ctr"/>
        <c:lblOffset val="100"/>
        <c:noMultiLvlLbl val="0"/>
      </c:catAx>
      <c:valAx>
        <c:axId val="256983040"/>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5698124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High</c:v>
                </c:pt>
              </c:strCache>
            </c:strRef>
          </c:tx>
          <c:invertIfNegative val="0"/>
          <c:dLbls>
            <c:showLegendKey val="0"/>
            <c:showVal val="1"/>
            <c:showCatName val="0"/>
            <c:showSerName val="0"/>
            <c:showPercent val="0"/>
            <c:showBubbleSize val="0"/>
            <c:showLeaderLines val="0"/>
          </c:dLbls>
          <c:cat>
            <c:strRef>
              <c:f>Sheet1!$A$2:$A$6</c:f>
              <c:strCache>
                <c:ptCount val="5"/>
                <c:pt idx="0">
                  <c:v>Find out what students thought or already knew about the key science ideas</c:v>
                </c:pt>
                <c:pt idx="1">
                  <c:v>Anticipate student difficulties with science ideas/procedures</c:v>
                </c:pt>
                <c:pt idx="2">
                  <c:v>Monitor student understanding</c:v>
                </c:pt>
                <c:pt idx="3">
                  <c:v>Implement the instructional materials to be used during the unit</c:v>
                </c:pt>
                <c:pt idx="4">
                  <c:v>Assess student understanding at the conclusion of the unit</c:v>
                </c:pt>
              </c:strCache>
            </c:strRef>
          </c:cat>
          <c:val>
            <c:numRef>
              <c:f>Sheet1!$B$2:$B$6</c:f>
              <c:numCache>
                <c:formatCode>General</c:formatCode>
                <c:ptCount val="5"/>
                <c:pt idx="0">
                  <c:v>38</c:v>
                </c:pt>
                <c:pt idx="1">
                  <c:v>45</c:v>
                </c:pt>
                <c:pt idx="2">
                  <c:v>53</c:v>
                </c:pt>
                <c:pt idx="3">
                  <c:v>53</c:v>
                </c:pt>
                <c:pt idx="4">
                  <c:v>59</c:v>
                </c:pt>
              </c:numCache>
            </c:numRef>
          </c:val>
        </c:ser>
        <c:dLbls>
          <c:showLegendKey val="0"/>
          <c:showVal val="0"/>
          <c:showCatName val="0"/>
          <c:showSerName val="0"/>
          <c:showPercent val="0"/>
          <c:showBubbleSize val="0"/>
        </c:dLbls>
        <c:gapWidth val="150"/>
        <c:axId val="257025920"/>
        <c:axId val="257027456"/>
      </c:barChart>
      <c:catAx>
        <c:axId val="257025920"/>
        <c:scaling>
          <c:orientation val="minMax"/>
        </c:scaling>
        <c:delete val="0"/>
        <c:axPos val="l"/>
        <c:majorTickMark val="out"/>
        <c:minorTickMark val="none"/>
        <c:tickLblPos val="nextTo"/>
        <c:txPr>
          <a:bodyPr/>
          <a:lstStyle/>
          <a:p>
            <a:pPr>
              <a:defRPr sz="1800"/>
            </a:pPr>
            <a:endParaRPr lang="en-US"/>
          </a:p>
        </c:txPr>
        <c:crossAx val="257027456"/>
        <c:crosses val="autoZero"/>
        <c:auto val="1"/>
        <c:lblAlgn val="ctr"/>
        <c:lblOffset val="100"/>
        <c:noMultiLvlLbl val="0"/>
      </c:catAx>
      <c:valAx>
        <c:axId val="257027456"/>
        <c:scaling>
          <c:orientation val="minMax"/>
          <c:max val="100"/>
          <c:min val="0"/>
        </c:scaling>
        <c:delete val="0"/>
        <c:axPos val="b"/>
        <c:title>
          <c:tx>
            <c:rich>
              <a:bodyPr rot="0" vert="horz"/>
              <a:lstStyle/>
              <a:p>
                <a:pPr>
                  <a:defRPr/>
                </a:pPr>
                <a:r>
                  <a:rPr lang="en-US" dirty="0" smtClean="0"/>
                  <a:t>Percent of Classes</a:t>
                </a:r>
                <a:endParaRPr lang="en-US" dirty="0"/>
              </a:p>
            </c:rich>
          </c:tx>
          <c:layout/>
          <c:overlay val="0"/>
        </c:title>
        <c:numFmt formatCode="General" sourceLinked="1"/>
        <c:majorTickMark val="out"/>
        <c:minorTickMark val="none"/>
        <c:tickLblPos val="nextTo"/>
        <c:crossAx val="25702592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641469816272966"/>
          <c:y val="5.0275095330064877E-2"/>
          <c:w val="0.86778077082469951"/>
          <c:h val="0.78022284950230281"/>
        </c:manualLayout>
      </c:layout>
      <c:barChart>
        <c:barDir val="col"/>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Sheet1!$A$2:$A$4</c:f>
              <c:strCache>
                <c:ptCount val="3"/>
                <c:pt idx="0">
                  <c:v>Elementary</c:v>
                </c:pt>
                <c:pt idx="1">
                  <c:v>Middle</c:v>
                </c:pt>
                <c:pt idx="2">
                  <c:v>High</c:v>
                </c:pt>
              </c:strCache>
            </c:strRef>
          </c:cat>
          <c:val>
            <c:numRef>
              <c:f>Sheet1!$B$2:$B$4</c:f>
              <c:numCache>
                <c:formatCode>General</c:formatCode>
                <c:ptCount val="3"/>
                <c:pt idx="0">
                  <c:v>68</c:v>
                </c:pt>
                <c:pt idx="1">
                  <c:v>77</c:v>
                </c:pt>
                <c:pt idx="2">
                  <c:v>80</c:v>
                </c:pt>
              </c:numCache>
            </c:numRef>
          </c:val>
        </c:ser>
        <c:dLbls>
          <c:showLegendKey val="0"/>
          <c:showVal val="0"/>
          <c:showCatName val="0"/>
          <c:showSerName val="0"/>
          <c:showPercent val="0"/>
          <c:showBubbleSize val="0"/>
        </c:dLbls>
        <c:gapWidth val="151"/>
        <c:axId val="257203584"/>
        <c:axId val="257217664"/>
      </c:barChart>
      <c:catAx>
        <c:axId val="257203584"/>
        <c:scaling>
          <c:orientation val="minMax"/>
        </c:scaling>
        <c:delete val="0"/>
        <c:axPos val="b"/>
        <c:majorTickMark val="out"/>
        <c:minorTickMark val="none"/>
        <c:tickLblPos val="nextTo"/>
        <c:crossAx val="257217664"/>
        <c:crosses val="autoZero"/>
        <c:auto val="1"/>
        <c:lblAlgn val="ctr"/>
        <c:lblOffset val="100"/>
        <c:noMultiLvlLbl val="0"/>
      </c:catAx>
      <c:valAx>
        <c:axId val="257217664"/>
        <c:scaling>
          <c:orientation val="minMax"/>
          <c:max val="100"/>
          <c:min val="0"/>
        </c:scaling>
        <c:delete val="0"/>
        <c:axPos val="l"/>
        <c:title>
          <c:tx>
            <c:rich>
              <a:bodyPr rot="-5400000" vert="horz"/>
              <a:lstStyle/>
              <a:p>
                <a:pPr>
                  <a:defRPr/>
                </a:pPr>
                <a:r>
                  <a:rPr lang="en-US" dirty="0" smtClean="0"/>
                  <a:t>Teacher Mean Score</a:t>
                </a:r>
                <a:endParaRPr lang="en-US" dirty="0"/>
              </a:p>
            </c:rich>
          </c:tx>
          <c:layout/>
          <c:overlay val="0"/>
        </c:title>
        <c:numFmt formatCode="General" sourceLinked="1"/>
        <c:majorTickMark val="out"/>
        <c:minorTickMark val="none"/>
        <c:tickLblPos val="nextTo"/>
        <c:crossAx val="25720358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8564575979727"/>
          <c:y val="3.8901725399079212E-2"/>
          <c:w val="0.86678172232781248"/>
          <c:h val="0.56733014930510739"/>
        </c:manualLayout>
      </c:layout>
      <c:barChart>
        <c:barDir val="col"/>
        <c:grouping val="clustered"/>
        <c:varyColors val="0"/>
        <c:ser>
          <c:idx val="0"/>
          <c:order val="0"/>
          <c:tx>
            <c:strRef>
              <c:f>Sheet1!$B$1</c:f>
              <c:strCache>
                <c:ptCount val="1"/>
                <c:pt idx="0">
                  <c:v>Mostly High Achievers</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Sheet1!$B$2:$B$5</c:f>
              <c:numCache>
                <c:formatCode>General</c:formatCode>
                <c:ptCount val="4"/>
                <c:pt idx="0">
                  <c:v>81</c:v>
                </c:pt>
                <c:pt idx="1">
                  <c:v>38</c:v>
                </c:pt>
                <c:pt idx="2">
                  <c:v>72</c:v>
                </c:pt>
                <c:pt idx="3">
                  <c:v>82</c:v>
                </c:pt>
              </c:numCache>
            </c:numRef>
          </c:val>
        </c:ser>
        <c:ser>
          <c:idx val="1"/>
          <c:order val="1"/>
          <c:tx>
            <c:strRef>
              <c:f>Sheet1!$C$1</c:f>
              <c:strCache>
                <c:ptCount val="1"/>
                <c:pt idx="0">
                  <c:v>Average/Mixed Achievers</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Sheet1!$C$2:$C$5</c:f>
              <c:numCache>
                <c:formatCode>General</c:formatCode>
                <c:ptCount val="4"/>
                <c:pt idx="0">
                  <c:v>62</c:v>
                </c:pt>
                <c:pt idx="1">
                  <c:v>38</c:v>
                </c:pt>
                <c:pt idx="2">
                  <c:v>63</c:v>
                </c:pt>
                <c:pt idx="3">
                  <c:v>73</c:v>
                </c:pt>
              </c:numCache>
            </c:numRef>
          </c:val>
        </c:ser>
        <c:ser>
          <c:idx val="2"/>
          <c:order val="2"/>
          <c:tx>
            <c:strRef>
              <c:f>Sheet1!$D$1</c:f>
              <c:strCache>
                <c:ptCount val="1"/>
                <c:pt idx="0">
                  <c:v>Mostly Low Achievers</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Sheet1!$D$2:$D$5</c:f>
              <c:numCache>
                <c:formatCode>General</c:formatCode>
                <c:ptCount val="4"/>
                <c:pt idx="0">
                  <c:v>61</c:v>
                </c:pt>
                <c:pt idx="1">
                  <c:v>33</c:v>
                </c:pt>
                <c:pt idx="2">
                  <c:v>60</c:v>
                </c:pt>
                <c:pt idx="3">
                  <c:v>69</c:v>
                </c:pt>
              </c:numCache>
            </c:numRef>
          </c:val>
        </c:ser>
        <c:dLbls>
          <c:showLegendKey val="0"/>
          <c:showVal val="0"/>
          <c:showCatName val="0"/>
          <c:showSerName val="0"/>
          <c:showPercent val="0"/>
          <c:showBubbleSize val="0"/>
        </c:dLbls>
        <c:gapWidth val="150"/>
        <c:axId val="257744256"/>
        <c:axId val="257754240"/>
      </c:barChart>
      <c:catAx>
        <c:axId val="257744256"/>
        <c:scaling>
          <c:orientation val="minMax"/>
        </c:scaling>
        <c:delete val="0"/>
        <c:axPos val="b"/>
        <c:majorTickMark val="out"/>
        <c:minorTickMark val="none"/>
        <c:tickLblPos val="nextTo"/>
        <c:txPr>
          <a:bodyPr rot="0" vert="horz"/>
          <a:lstStyle/>
          <a:p>
            <a:pPr>
              <a:defRPr/>
            </a:pPr>
            <a:endParaRPr lang="en-US"/>
          </a:p>
        </c:txPr>
        <c:crossAx val="257754240"/>
        <c:crosses val="autoZero"/>
        <c:auto val="1"/>
        <c:lblAlgn val="ctr"/>
        <c:lblOffset val="100"/>
        <c:noMultiLvlLbl val="0"/>
      </c:catAx>
      <c:valAx>
        <c:axId val="257754240"/>
        <c:scaling>
          <c:orientation val="minMax"/>
          <c:max val="100"/>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257744256"/>
        <c:crosses val="autoZero"/>
        <c:crossBetween val="between"/>
        <c:majorUnit val="20"/>
      </c:valAx>
    </c:plotArea>
    <c:legend>
      <c:legendPos val="b"/>
      <c:layout>
        <c:manualLayout>
          <c:xMode val="edge"/>
          <c:yMode val="edge"/>
          <c:x val="6.0911734093583129E-2"/>
          <c:y val="0.92036315132739555"/>
          <c:w val="0.9"/>
          <c:h val="6.5975639763779528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Sheet1!$B$2:$B$5</c:f>
              <c:numCache>
                <c:formatCode>General</c:formatCode>
                <c:ptCount val="4"/>
                <c:pt idx="0">
                  <c:v>67</c:v>
                </c:pt>
                <c:pt idx="1">
                  <c:v>38</c:v>
                </c:pt>
                <c:pt idx="2">
                  <c:v>64</c:v>
                </c:pt>
                <c:pt idx="3">
                  <c:v>75</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Sheet1!$C$2:$C$5</c:f>
              <c:numCache>
                <c:formatCode>General</c:formatCode>
                <c:ptCount val="4"/>
                <c:pt idx="0">
                  <c:v>66</c:v>
                </c:pt>
                <c:pt idx="1">
                  <c:v>37</c:v>
                </c:pt>
                <c:pt idx="2">
                  <c:v>65</c:v>
                </c:pt>
                <c:pt idx="3">
                  <c:v>77</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Sheet1!$D$2:$D$5</c:f>
              <c:numCache>
                <c:formatCode>General</c:formatCode>
                <c:ptCount val="4"/>
                <c:pt idx="0">
                  <c:v>63</c:v>
                </c:pt>
                <c:pt idx="1">
                  <c:v>39</c:v>
                </c:pt>
                <c:pt idx="2">
                  <c:v>64</c:v>
                </c:pt>
                <c:pt idx="3">
                  <c:v>74</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Sheet1!$E$2:$E$5</c:f>
              <c:numCache>
                <c:formatCode>General</c:formatCode>
                <c:ptCount val="4"/>
                <c:pt idx="0">
                  <c:v>62</c:v>
                </c:pt>
                <c:pt idx="1">
                  <c:v>35</c:v>
                </c:pt>
                <c:pt idx="2">
                  <c:v>62</c:v>
                </c:pt>
                <c:pt idx="3">
                  <c:v>70</c:v>
                </c:pt>
              </c:numCache>
            </c:numRef>
          </c:val>
        </c:ser>
        <c:dLbls>
          <c:showLegendKey val="0"/>
          <c:showVal val="0"/>
          <c:showCatName val="0"/>
          <c:showSerName val="0"/>
          <c:showPercent val="0"/>
          <c:showBubbleSize val="0"/>
        </c:dLbls>
        <c:gapWidth val="150"/>
        <c:axId val="257862656"/>
        <c:axId val="258212608"/>
      </c:barChart>
      <c:catAx>
        <c:axId val="257862656"/>
        <c:scaling>
          <c:orientation val="minMax"/>
        </c:scaling>
        <c:delete val="0"/>
        <c:axPos val="b"/>
        <c:majorTickMark val="out"/>
        <c:minorTickMark val="none"/>
        <c:tickLblPos val="nextTo"/>
        <c:crossAx val="258212608"/>
        <c:crosses val="autoZero"/>
        <c:auto val="1"/>
        <c:lblAlgn val="ctr"/>
        <c:lblOffset val="100"/>
        <c:noMultiLvlLbl val="0"/>
      </c:catAx>
      <c:valAx>
        <c:axId val="258212608"/>
        <c:scaling>
          <c:orientation val="minMax"/>
          <c:max val="100"/>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257862656"/>
        <c:crosses val="autoZero"/>
        <c:crossBetween val="between"/>
        <c:majorUnit val="20"/>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45929820072343"/>
          <c:y val="4.2977097620861909E-2"/>
          <c:w val="0.8632925481803696"/>
          <c:h val="0.55492083650833968"/>
        </c:manualLayout>
      </c:layout>
      <c:barChart>
        <c:barDir val="col"/>
        <c:grouping val="clustered"/>
        <c:varyColors val="0"/>
        <c:ser>
          <c:idx val="0"/>
          <c:order val="0"/>
          <c:tx>
            <c:strRef>
              <c:f>Sheet1!$B$1</c:f>
              <c:strCache>
                <c:ptCount val="1"/>
                <c:pt idx="0">
                  <c:v>Lowest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Sheet1!$B$2:$B$5</c:f>
              <c:numCache>
                <c:formatCode>General</c:formatCode>
                <c:ptCount val="4"/>
                <c:pt idx="0">
                  <c:v>68</c:v>
                </c:pt>
                <c:pt idx="1">
                  <c:v>38</c:v>
                </c:pt>
                <c:pt idx="2">
                  <c:v>64</c:v>
                </c:pt>
                <c:pt idx="3">
                  <c:v>78</c:v>
                </c:pt>
              </c:numCache>
            </c:numRef>
          </c:val>
        </c:ser>
        <c:ser>
          <c:idx val="1"/>
          <c:order val="1"/>
          <c:tx>
            <c:strRef>
              <c:f>Sheet1!$C$1</c:f>
              <c:strCache>
                <c:ptCount val="1"/>
                <c:pt idx="0">
                  <c:v>Second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Sheet1!$C$2:$C$5</c:f>
              <c:numCache>
                <c:formatCode>General</c:formatCode>
                <c:ptCount val="4"/>
                <c:pt idx="0">
                  <c:v>65</c:v>
                </c:pt>
                <c:pt idx="1">
                  <c:v>39</c:v>
                </c:pt>
                <c:pt idx="2">
                  <c:v>65</c:v>
                </c:pt>
                <c:pt idx="3">
                  <c:v>75</c:v>
                </c:pt>
              </c:numCache>
            </c:numRef>
          </c:val>
        </c:ser>
        <c:ser>
          <c:idx val="2"/>
          <c:order val="2"/>
          <c:tx>
            <c:strRef>
              <c:f>Sheet1!$D$1</c:f>
              <c:strCache>
                <c:ptCount val="1"/>
                <c:pt idx="0">
                  <c:v>Third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Sheet1!$D$2:$D$5</c:f>
              <c:numCache>
                <c:formatCode>General</c:formatCode>
                <c:ptCount val="4"/>
                <c:pt idx="0">
                  <c:v>63</c:v>
                </c:pt>
                <c:pt idx="1">
                  <c:v>35</c:v>
                </c:pt>
                <c:pt idx="2">
                  <c:v>63</c:v>
                </c:pt>
                <c:pt idx="3">
                  <c:v>73</c:v>
                </c:pt>
              </c:numCache>
            </c:numRef>
          </c:val>
        </c:ser>
        <c:ser>
          <c:idx val="3"/>
          <c:order val="3"/>
          <c:tx>
            <c:strRef>
              <c:f>Sheet1!$E$1</c:f>
              <c:strCache>
                <c:ptCount val="1"/>
                <c:pt idx="0">
                  <c:v>Highest Quartile</c:v>
                </c:pt>
              </c:strCache>
            </c:strRef>
          </c:tx>
          <c:invertIfNegative val="0"/>
          <c:dLbls>
            <c:showLegendKey val="0"/>
            <c:showVal val="1"/>
            <c:showCatName val="0"/>
            <c:showSerName val="0"/>
            <c:showPercent val="0"/>
            <c:showBubbleSize val="0"/>
            <c:showLeaderLines val="0"/>
          </c:dLbls>
          <c:cat>
            <c:strRef>
              <c:f>Sheet1!$A$2:$A$5</c:f>
              <c:strCache>
                <c:ptCount val="4"/>
                <c:pt idx="0">
                  <c:v>Science Content Preparedness</c:v>
                </c:pt>
                <c:pt idx="1">
                  <c:v>Preparedness to Teach Engineering</c:v>
                </c:pt>
                <c:pt idx="2">
                  <c:v>Pedagogical Preparedness</c:v>
                </c:pt>
                <c:pt idx="3">
                  <c:v>Preparedness to Implement Instruction in Particular Unit</c:v>
                </c:pt>
              </c:strCache>
            </c:strRef>
          </c:cat>
          <c:val>
            <c:numRef>
              <c:f>Sheet1!$E$2:$E$5</c:f>
              <c:numCache>
                <c:formatCode>General</c:formatCode>
                <c:ptCount val="4"/>
                <c:pt idx="0">
                  <c:v>62</c:v>
                </c:pt>
                <c:pt idx="1">
                  <c:v>37</c:v>
                </c:pt>
                <c:pt idx="2">
                  <c:v>63</c:v>
                </c:pt>
                <c:pt idx="3">
                  <c:v>71</c:v>
                </c:pt>
              </c:numCache>
            </c:numRef>
          </c:val>
        </c:ser>
        <c:dLbls>
          <c:showLegendKey val="0"/>
          <c:showVal val="0"/>
          <c:showCatName val="0"/>
          <c:showSerName val="0"/>
          <c:showPercent val="0"/>
          <c:showBubbleSize val="0"/>
        </c:dLbls>
        <c:gapWidth val="150"/>
        <c:axId val="258255488"/>
        <c:axId val="258310528"/>
      </c:barChart>
      <c:catAx>
        <c:axId val="258255488"/>
        <c:scaling>
          <c:orientation val="minMax"/>
        </c:scaling>
        <c:delete val="0"/>
        <c:axPos val="b"/>
        <c:majorTickMark val="out"/>
        <c:minorTickMark val="none"/>
        <c:tickLblPos val="nextTo"/>
        <c:crossAx val="258310528"/>
        <c:crosses val="autoZero"/>
        <c:auto val="1"/>
        <c:lblAlgn val="ctr"/>
        <c:lblOffset val="100"/>
        <c:noMultiLvlLbl val="0"/>
      </c:catAx>
      <c:valAx>
        <c:axId val="258310528"/>
        <c:scaling>
          <c:orientation val="minMax"/>
          <c:max val="100"/>
        </c:scaling>
        <c:delete val="0"/>
        <c:axPos val="l"/>
        <c:title>
          <c:tx>
            <c:rich>
              <a:bodyPr rot="-5400000" vert="horz"/>
              <a:lstStyle/>
              <a:p>
                <a:pPr>
                  <a:defRPr/>
                </a:pPr>
                <a:r>
                  <a:rPr lang="en-US"/>
                  <a:t>Class Mean Score</a:t>
                </a:r>
              </a:p>
            </c:rich>
          </c:tx>
          <c:layout/>
          <c:overlay val="0"/>
        </c:title>
        <c:numFmt formatCode="General" sourceLinked="1"/>
        <c:majorTickMark val="out"/>
        <c:minorTickMark val="none"/>
        <c:tickLblPos val="nextTo"/>
        <c:crossAx val="258255488"/>
        <c:crosses val="autoZero"/>
        <c:crossBetween val="between"/>
        <c:majorUnit val="20"/>
      </c:valAx>
    </c:plotArea>
    <c:legend>
      <c:legendPos val="b"/>
      <c:layout>
        <c:manualLayout>
          <c:xMode val="edge"/>
          <c:yMode val="edge"/>
          <c:x val="3.3614836180927893E-2"/>
          <c:y val="0.90319786639573274"/>
          <c:w val="0.94458716663371278"/>
          <c:h val="8.067310134620268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4358674993212053"/>
          <c:y val="3.0054644808743168E-2"/>
          <c:w val="0.40513813467282106"/>
          <c:h val="0.78722215050987465"/>
        </c:manualLayout>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Sheet1!$A$2:$A$8</c:f>
              <c:strCache>
                <c:ptCount val="7"/>
                <c:pt idx="0">
                  <c:v>Served as a formal mentor or coach</c:v>
                </c:pt>
                <c:pt idx="1">
                  <c:v>Taught a science lesson for others to observe</c:v>
                </c:pt>
                <c:pt idx="2">
                  <c:v>Led or co-led a workshop or professional learning community</c:v>
                </c:pt>
                <c:pt idx="3">
                  <c:v>Observed another teacher’s science lesson for the purpose of giving him/‌her feedback</c:v>
                </c:pt>
                <c:pt idx="4">
                  <c:v>Served as a lead teacher or department chair in science</c:v>
                </c:pt>
                <c:pt idx="5">
                  <c:v>Served on a school or district-wide science committee</c:v>
                </c:pt>
                <c:pt idx="6">
                  <c:v>Supervised a student teacher in their classroom</c:v>
                </c:pt>
              </c:strCache>
            </c:strRef>
          </c:cat>
          <c:val>
            <c:numRef>
              <c:f>Sheet1!$B$2:$B$8</c:f>
              <c:numCache>
                <c:formatCode>General</c:formatCode>
                <c:ptCount val="7"/>
                <c:pt idx="0">
                  <c:v>4</c:v>
                </c:pt>
                <c:pt idx="1">
                  <c:v>8</c:v>
                </c:pt>
                <c:pt idx="2">
                  <c:v>8</c:v>
                </c:pt>
                <c:pt idx="3">
                  <c:v>11</c:v>
                </c:pt>
                <c:pt idx="4">
                  <c:v>14</c:v>
                </c:pt>
                <c:pt idx="5">
                  <c:v>22</c:v>
                </c:pt>
                <c:pt idx="6">
                  <c:v>30</c:v>
                </c:pt>
              </c:numCache>
            </c:numRef>
          </c:val>
        </c:ser>
        <c:dLbls>
          <c:showLegendKey val="0"/>
          <c:showVal val="0"/>
          <c:showCatName val="0"/>
          <c:showSerName val="0"/>
          <c:showPercent val="0"/>
          <c:showBubbleSize val="0"/>
        </c:dLbls>
        <c:gapWidth val="151"/>
        <c:axId val="258426752"/>
        <c:axId val="258428288"/>
      </c:barChart>
      <c:catAx>
        <c:axId val="258426752"/>
        <c:scaling>
          <c:orientation val="minMax"/>
        </c:scaling>
        <c:delete val="0"/>
        <c:axPos val="l"/>
        <c:majorTickMark val="out"/>
        <c:minorTickMark val="none"/>
        <c:tickLblPos val="nextTo"/>
        <c:txPr>
          <a:bodyPr/>
          <a:lstStyle/>
          <a:p>
            <a:pPr>
              <a:defRPr sz="1600"/>
            </a:pPr>
            <a:endParaRPr lang="en-US"/>
          </a:p>
        </c:txPr>
        <c:crossAx val="258428288"/>
        <c:crosses val="autoZero"/>
        <c:auto val="1"/>
        <c:lblAlgn val="ctr"/>
        <c:lblOffset val="100"/>
        <c:noMultiLvlLbl val="0"/>
      </c:catAx>
      <c:valAx>
        <c:axId val="258428288"/>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842675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4358674993212053"/>
          <c:y val="3.0054644808743168E-2"/>
          <c:w val="0.40513813467282106"/>
          <c:h val="0.78722215050987465"/>
        </c:manualLayout>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Sheet1!$A$2:$A$8</c:f>
              <c:strCache>
                <c:ptCount val="7"/>
                <c:pt idx="0">
                  <c:v>Served as a formal mentor or coach</c:v>
                </c:pt>
                <c:pt idx="1">
                  <c:v>Supervised a student teacher in their classroom</c:v>
                </c:pt>
                <c:pt idx="2">
                  <c:v>Led or co-led a workshop or professional learning community</c:v>
                </c:pt>
                <c:pt idx="3">
                  <c:v>Taught a science lesson for others to observe</c:v>
                </c:pt>
                <c:pt idx="4">
                  <c:v>Served as a lead teacher or department chair in science</c:v>
                </c:pt>
                <c:pt idx="5">
                  <c:v>Served on a school or district-wide science committee</c:v>
                </c:pt>
                <c:pt idx="6">
                  <c:v>Observed another teacher’s science lesson for the purpose of giving him/‌her feedback</c:v>
                </c:pt>
              </c:strCache>
            </c:strRef>
          </c:cat>
          <c:val>
            <c:numRef>
              <c:f>Sheet1!$B$2:$B$8</c:f>
              <c:numCache>
                <c:formatCode>General</c:formatCode>
                <c:ptCount val="7"/>
                <c:pt idx="0">
                  <c:v>21</c:v>
                </c:pt>
                <c:pt idx="1">
                  <c:v>22</c:v>
                </c:pt>
                <c:pt idx="2">
                  <c:v>22</c:v>
                </c:pt>
                <c:pt idx="3">
                  <c:v>37</c:v>
                </c:pt>
                <c:pt idx="4">
                  <c:v>37</c:v>
                </c:pt>
                <c:pt idx="5">
                  <c:v>44</c:v>
                </c:pt>
                <c:pt idx="6">
                  <c:v>44</c:v>
                </c:pt>
              </c:numCache>
            </c:numRef>
          </c:val>
        </c:ser>
        <c:dLbls>
          <c:showLegendKey val="0"/>
          <c:showVal val="0"/>
          <c:showCatName val="0"/>
          <c:showSerName val="0"/>
          <c:showPercent val="0"/>
          <c:showBubbleSize val="0"/>
        </c:dLbls>
        <c:gapWidth val="151"/>
        <c:axId val="258868736"/>
        <c:axId val="258870272"/>
      </c:barChart>
      <c:catAx>
        <c:axId val="258868736"/>
        <c:scaling>
          <c:orientation val="minMax"/>
        </c:scaling>
        <c:delete val="0"/>
        <c:axPos val="l"/>
        <c:majorTickMark val="out"/>
        <c:minorTickMark val="none"/>
        <c:tickLblPos val="nextTo"/>
        <c:txPr>
          <a:bodyPr/>
          <a:lstStyle/>
          <a:p>
            <a:pPr>
              <a:defRPr sz="1600"/>
            </a:pPr>
            <a:endParaRPr lang="en-US"/>
          </a:p>
        </c:txPr>
        <c:crossAx val="258870272"/>
        <c:crosses val="autoZero"/>
        <c:auto val="1"/>
        <c:lblAlgn val="ctr"/>
        <c:lblOffset val="100"/>
        <c:noMultiLvlLbl val="0"/>
      </c:catAx>
      <c:valAx>
        <c:axId val="258870272"/>
        <c:scaling>
          <c:orientation val="minMax"/>
          <c:max val="100"/>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58868736"/>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54358674993212053"/>
          <c:y val="3.0054644808743168E-2"/>
          <c:w val="0.40513813467282106"/>
          <c:h val="0.78722215050987465"/>
        </c:manualLayout>
      </c:layout>
      <c:barChart>
        <c:barDir val="bar"/>
        <c:grouping val="clustered"/>
        <c:varyColors val="0"/>
        <c:ser>
          <c:idx val="0"/>
          <c:order val="0"/>
          <c:tx>
            <c:strRef>
              <c:f>Sheet1!$B$1</c:f>
              <c:strCache>
                <c:ptCount val="1"/>
                <c:pt idx="0">
                  <c:v>Middle School</c:v>
                </c:pt>
              </c:strCache>
            </c:strRef>
          </c:tx>
          <c:invertIfNegative val="0"/>
          <c:dLbls>
            <c:showLegendKey val="0"/>
            <c:showVal val="1"/>
            <c:showCatName val="0"/>
            <c:showSerName val="0"/>
            <c:showPercent val="0"/>
            <c:showBubbleSize val="0"/>
            <c:showLeaderLines val="0"/>
          </c:dLbls>
          <c:cat>
            <c:strRef>
              <c:f>Sheet1!$A$2:$A$8</c:f>
              <c:strCache>
                <c:ptCount val="7"/>
                <c:pt idx="0">
                  <c:v>Supervised a student teacher in their classroom</c:v>
                </c:pt>
                <c:pt idx="1">
                  <c:v>Served as a formal mentor or coach</c:v>
                </c:pt>
                <c:pt idx="2">
                  <c:v>Led or co-led a workshop or professional learning community</c:v>
                </c:pt>
                <c:pt idx="3">
                  <c:v>Served as a lead teacher or department chair in science</c:v>
                </c:pt>
                <c:pt idx="4">
                  <c:v>Taught a science lesson for others to observe</c:v>
                </c:pt>
                <c:pt idx="5">
                  <c:v>Observed another teacher’s science lesson for the purpose of giving him/‌her feedback</c:v>
                </c:pt>
                <c:pt idx="6">
                  <c:v>Served on a school or district-wide science committee</c:v>
                </c:pt>
              </c:strCache>
            </c:strRef>
          </c:cat>
          <c:val>
            <c:numRef>
              <c:f>Sheet1!$B$2:$B$8</c:f>
              <c:numCache>
                <c:formatCode>General</c:formatCode>
                <c:ptCount val="7"/>
                <c:pt idx="0">
                  <c:v>22</c:v>
                </c:pt>
                <c:pt idx="1">
                  <c:v>27</c:v>
                </c:pt>
                <c:pt idx="2">
                  <c:v>28</c:v>
                </c:pt>
                <c:pt idx="3">
                  <c:v>33</c:v>
                </c:pt>
                <c:pt idx="4">
                  <c:v>38</c:v>
                </c:pt>
                <c:pt idx="5">
                  <c:v>50</c:v>
                </c:pt>
                <c:pt idx="6">
                  <c:v>51</c:v>
                </c:pt>
              </c:numCache>
            </c:numRef>
          </c:val>
        </c:ser>
        <c:dLbls>
          <c:showLegendKey val="0"/>
          <c:showVal val="0"/>
          <c:showCatName val="0"/>
          <c:showSerName val="0"/>
          <c:showPercent val="0"/>
          <c:showBubbleSize val="0"/>
        </c:dLbls>
        <c:gapWidth val="151"/>
        <c:axId val="258909312"/>
        <c:axId val="258910848"/>
      </c:barChart>
      <c:catAx>
        <c:axId val="258909312"/>
        <c:scaling>
          <c:orientation val="minMax"/>
        </c:scaling>
        <c:delete val="0"/>
        <c:axPos val="l"/>
        <c:majorTickMark val="out"/>
        <c:minorTickMark val="none"/>
        <c:tickLblPos val="nextTo"/>
        <c:crossAx val="258910848"/>
        <c:crosses val="autoZero"/>
        <c:auto val="1"/>
        <c:lblAlgn val="ctr"/>
        <c:lblOffset val="100"/>
        <c:noMultiLvlLbl val="0"/>
      </c:catAx>
      <c:valAx>
        <c:axId val="258910848"/>
        <c:scaling>
          <c:orientation val="minMax"/>
          <c:max val="100"/>
          <c:min val="0"/>
        </c:scaling>
        <c:delete val="0"/>
        <c:axPos val="b"/>
        <c:title>
          <c:tx>
            <c:rich>
              <a:bodyPr rot="0" vert="horz"/>
              <a:lstStyle/>
              <a:p>
                <a:pPr>
                  <a:defRPr/>
                </a:pPr>
                <a:r>
                  <a:rPr lang="en-US"/>
                  <a:t>Percent of Teachers</a:t>
                </a:r>
              </a:p>
            </c:rich>
          </c:tx>
          <c:layout/>
          <c:overlay val="0"/>
        </c:title>
        <c:numFmt formatCode="General" sourceLinked="1"/>
        <c:majorTickMark val="out"/>
        <c:minorTickMark val="none"/>
        <c:tickLblPos val="nextTo"/>
        <c:crossAx val="258909312"/>
        <c:crosses val="autoZero"/>
        <c:crossBetween val="between"/>
        <c:majorUnit val="20"/>
      </c:valAx>
    </c:plotArea>
    <c:plotVisOnly val="1"/>
    <c:dispBlanksAs val="gap"/>
    <c:showDLblsOverMax val="0"/>
  </c:chart>
  <c:txPr>
    <a:bodyPr/>
    <a:lstStyle/>
    <a:p>
      <a:pPr>
        <a:defRPr sz="16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Engineering</c:v>
                </c:pt>
                <c:pt idx="1">
                  <c:v>Physics</c:v>
                </c:pt>
                <c:pt idx="2">
                  <c:v>Environmental Science</c:v>
                </c:pt>
                <c:pt idx="3">
                  <c:v>Chemistry</c:v>
                </c:pt>
                <c:pt idx="4">
                  <c:v>Earth/Space Science</c:v>
                </c:pt>
                <c:pt idx="5">
                  <c:v>Biology/Life Science</c:v>
                </c:pt>
              </c:strCache>
            </c:strRef>
          </c:cat>
          <c:val>
            <c:numRef>
              <c:f>Sheet1!$B$2:$B$7</c:f>
              <c:numCache>
                <c:formatCode>General</c:formatCode>
                <c:ptCount val="6"/>
                <c:pt idx="0">
                  <c:v>3</c:v>
                </c:pt>
                <c:pt idx="1">
                  <c:v>31</c:v>
                </c:pt>
                <c:pt idx="2">
                  <c:v>40</c:v>
                </c:pt>
                <c:pt idx="3">
                  <c:v>45</c:v>
                </c:pt>
                <c:pt idx="4">
                  <c:v>66</c:v>
                </c:pt>
                <c:pt idx="5">
                  <c:v>89</c:v>
                </c:pt>
              </c:numCache>
            </c:numRef>
          </c:val>
        </c:ser>
        <c:dLbls>
          <c:showLegendKey val="0"/>
          <c:showVal val="0"/>
          <c:showCatName val="0"/>
          <c:showSerName val="0"/>
          <c:showPercent val="0"/>
          <c:showBubbleSize val="0"/>
        </c:dLbls>
        <c:gapWidth val="150"/>
        <c:axId val="227583104"/>
        <c:axId val="227584640"/>
      </c:barChart>
      <c:catAx>
        <c:axId val="227583104"/>
        <c:scaling>
          <c:orientation val="minMax"/>
        </c:scaling>
        <c:delete val="0"/>
        <c:axPos val="l"/>
        <c:majorTickMark val="out"/>
        <c:minorTickMark val="none"/>
        <c:tickLblPos val="nextTo"/>
        <c:crossAx val="227584640"/>
        <c:crosses val="autoZero"/>
        <c:auto val="1"/>
        <c:lblAlgn val="ctr"/>
        <c:lblOffset val="100"/>
        <c:noMultiLvlLbl val="0"/>
      </c:catAx>
      <c:valAx>
        <c:axId val="227584640"/>
        <c:scaling>
          <c:orientation val="minMax"/>
          <c:min val="0"/>
        </c:scaling>
        <c:delete val="0"/>
        <c:axPos val="b"/>
        <c:title>
          <c:tx>
            <c:rich>
              <a:bodyPr rot="0" vert="horz"/>
              <a:lstStyle/>
              <a:p>
                <a:pPr>
                  <a:defRPr/>
                </a:pPr>
                <a:r>
                  <a:rPr lang="en-US"/>
                  <a:t>Percent of Teachers</a:t>
                </a:r>
              </a:p>
            </c:rich>
          </c:tx>
          <c:layout/>
          <c:overlay val="0"/>
        </c:title>
        <c:numFmt formatCode="General" sourceLinked="1"/>
        <c:majorTickMark val="out"/>
        <c:minorTickMark val="none"/>
        <c:tickLblPos val="nextTo"/>
        <c:crossAx val="227583104"/>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Sheet1!$B$1</c:f>
              <c:strCache>
                <c:ptCount val="1"/>
                <c:pt idx="0">
                  <c:v>Elementary</c:v>
                </c:pt>
              </c:strCache>
            </c:strRef>
          </c:tx>
          <c:invertIfNegative val="0"/>
          <c:dLbls>
            <c:showLegendKey val="0"/>
            <c:showVal val="1"/>
            <c:showCatName val="0"/>
            <c:showSerName val="0"/>
            <c:showPercent val="0"/>
            <c:showBubbleSize val="0"/>
            <c:showLeaderLines val="0"/>
          </c:dLbls>
          <c:cat>
            <c:strRef>
              <c:f>Sheet1!$A$2:$A$7</c:f>
              <c:strCache>
                <c:ptCount val="6"/>
                <c:pt idx="0">
                  <c:v>Engineering</c:v>
                </c:pt>
                <c:pt idx="1">
                  <c:v>Environmental Science</c:v>
                </c:pt>
                <c:pt idx="2">
                  <c:v>Physics</c:v>
                </c:pt>
                <c:pt idx="3">
                  <c:v>Earth/Space Science</c:v>
                </c:pt>
                <c:pt idx="4">
                  <c:v>Chemistry</c:v>
                </c:pt>
                <c:pt idx="5">
                  <c:v>Biology/Life Science</c:v>
                </c:pt>
              </c:strCache>
            </c:strRef>
          </c:cat>
          <c:val>
            <c:numRef>
              <c:f>Sheet1!$B$2:$B$7</c:f>
              <c:numCache>
                <c:formatCode>General</c:formatCode>
                <c:ptCount val="6"/>
                <c:pt idx="0">
                  <c:v>10</c:v>
                </c:pt>
                <c:pt idx="1">
                  <c:v>58</c:v>
                </c:pt>
                <c:pt idx="2">
                  <c:v>69</c:v>
                </c:pt>
                <c:pt idx="3">
                  <c:v>72</c:v>
                </c:pt>
                <c:pt idx="4">
                  <c:v>80</c:v>
                </c:pt>
                <c:pt idx="5">
                  <c:v>91</c:v>
                </c:pt>
              </c:numCache>
            </c:numRef>
          </c:val>
        </c:ser>
        <c:dLbls>
          <c:showLegendKey val="0"/>
          <c:showVal val="0"/>
          <c:showCatName val="0"/>
          <c:showSerName val="0"/>
          <c:showPercent val="0"/>
          <c:showBubbleSize val="0"/>
        </c:dLbls>
        <c:gapWidth val="150"/>
        <c:axId val="227923072"/>
        <c:axId val="227924608"/>
      </c:barChart>
      <c:catAx>
        <c:axId val="227923072"/>
        <c:scaling>
          <c:orientation val="minMax"/>
        </c:scaling>
        <c:delete val="0"/>
        <c:axPos val="l"/>
        <c:majorTickMark val="out"/>
        <c:minorTickMark val="none"/>
        <c:tickLblPos val="nextTo"/>
        <c:crossAx val="227924608"/>
        <c:crosses val="autoZero"/>
        <c:auto val="1"/>
        <c:lblAlgn val="ctr"/>
        <c:lblOffset val="100"/>
        <c:noMultiLvlLbl val="0"/>
      </c:catAx>
      <c:valAx>
        <c:axId val="227924608"/>
        <c:scaling>
          <c:orientation val="minMax"/>
          <c:min val="0"/>
        </c:scaling>
        <c:delete val="0"/>
        <c:axPos val="b"/>
        <c:title>
          <c:tx>
            <c:rich>
              <a:bodyPr rot="0" vert="horz"/>
              <a:lstStyle/>
              <a:p>
                <a:pPr>
                  <a:defRPr/>
                </a:pPr>
                <a:r>
                  <a:rPr lang="en-US" dirty="0" smtClean="0"/>
                  <a:t>Percent of Teachers</a:t>
                </a:r>
                <a:endParaRPr lang="en-US" dirty="0"/>
              </a:p>
            </c:rich>
          </c:tx>
          <c:layout/>
          <c:overlay val="0"/>
        </c:title>
        <c:numFmt formatCode="General" sourceLinked="1"/>
        <c:majorTickMark val="out"/>
        <c:minorTickMark val="none"/>
        <c:tickLblPos val="nextTo"/>
        <c:crossAx val="227923072"/>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0.13158</cdr:x>
      <cdr:y>0.03448</cdr:y>
    </cdr:from>
    <cdr:to>
      <cdr:x>0.49123</cdr:x>
      <cdr:y>0.10345</cdr:y>
    </cdr:to>
    <cdr:sp macro="" textlink="">
      <cdr:nvSpPr>
        <cdr:cNvPr id="2" name="TextBox 1"/>
        <cdr:cNvSpPr txBox="1"/>
      </cdr:nvSpPr>
      <cdr:spPr>
        <a:xfrm xmlns:a="http://schemas.openxmlformats.org/drawingml/2006/main">
          <a:off x="1143000" y="152400"/>
          <a:ext cx="3124200" cy="304800"/>
        </a:xfrm>
        <a:prstGeom xmlns:a="http://schemas.openxmlformats.org/drawingml/2006/main" prst="rect">
          <a:avLst/>
        </a:prstGeom>
      </cdr:spPr>
      <cdr:txBody>
        <a:bodyPr xmlns:a="http://schemas.openxmlformats.org/drawingml/2006/main" vertOverflow="clip" wrap="square" tIns="0" bIns="91440" rtlCol="0"/>
        <a:lstStyle xmlns:a="http://schemas.openxmlformats.org/drawingml/2006/main"/>
        <a:p xmlns:a="http://schemas.openxmlformats.org/drawingml/2006/main">
          <a:pPr algn="r"/>
          <a:r>
            <a:rPr lang="en-US" sz="1600" b="1" dirty="0" smtClean="0"/>
            <a:t>Introductory Biology/Life Science</a:t>
          </a:r>
          <a:endParaRPr lang="en-US" sz="1600" b="1" dirty="0"/>
        </a:p>
      </cdr:txBody>
    </cdr:sp>
  </cdr:relSizeAnchor>
  <cdr:relSizeAnchor xmlns:cdr="http://schemas.openxmlformats.org/drawingml/2006/chartDrawing">
    <cdr:from>
      <cdr:x>0.04386</cdr:x>
      <cdr:y>0.08621</cdr:y>
    </cdr:from>
    <cdr:to>
      <cdr:x>0.49123</cdr:x>
      <cdr:y>0.15517</cdr:y>
    </cdr:to>
    <cdr:sp macro="" textlink="">
      <cdr:nvSpPr>
        <cdr:cNvPr id="3" name="TextBox 1"/>
        <cdr:cNvSpPr txBox="1"/>
      </cdr:nvSpPr>
      <cdr:spPr>
        <a:xfrm xmlns:a="http://schemas.openxmlformats.org/drawingml/2006/main">
          <a:off x="381000" y="381000"/>
          <a:ext cx="3886200" cy="304800"/>
        </a:xfrm>
        <a:prstGeom xmlns:a="http://schemas.openxmlformats.org/drawingml/2006/main" prst="rect">
          <a:avLst/>
        </a:prstGeom>
      </cdr:spPr>
      <cdr:txBody>
        <a:bodyPr xmlns:a="http://schemas.openxmlformats.org/drawingml/2006/main" wrap="square"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0.00877</cdr:x>
      <cdr:y>0.72414</cdr:y>
    </cdr:from>
    <cdr:to>
      <cdr:x>0.49123</cdr:x>
      <cdr:y>0.7931</cdr:y>
    </cdr:to>
    <cdr:sp macro="" textlink="">
      <cdr:nvSpPr>
        <cdr:cNvPr id="4" name="TextBox 1"/>
        <cdr:cNvSpPr txBox="1"/>
      </cdr:nvSpPr>
      <cdr:spPr>
        <a:xfrm xmlns:a="http://schemas.openxmlformats.org/drawingml/2006/main">
          <a:off x="76200" y="3200400"/>
          <a:ext cx="4191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Biology/Life Science Teaching Methods Course</a:t>
          </a:r>
          <a:endParaRPr lang="en-US" sz="1600" b="1" dirty="0"/>
        </a:p>
      </cdr:txBody>
    </cdr:sp>
  </cdr:relSizeAnchor>
</c:userShapes>
</file>

<file path=ppt/drawings/drawing10.xml><?xml version="1.0" encoding="utf-8"?>
<c:userShapes xmlns:c="http://schemas.openxmlformats.org/drawingml/2006/chart">
  <cdr:relSizeAnchor xmlns:cdr="http://schemas.openxmlformats.org/drawingml/2006/chartDrawing">
    <cdr:from>
      <cdr:x>0.05263</cdr:x>
      <cdr:y>0.11401</cdr:y>
    </cdr:from>
    <cdr:to>
      <cdr:x>0.5</cdr:x>
      <cdr:y>0.17917</cdr:y>
    </cdr:to>
    <cdr:sp macro="" textlink="">
      <cdr:nvSpPr>
        <cdr:cNvPr id="2" name="TextBox 1"/>
        <cdr:cNvSpPr txBox="1"/>
      </cdr:nvSpPr>
      <cdr:spPr>
        <a:xfrm xmlns:a="http://schemas.openxmlformats.org/drawingml/2006/main">
          <a:off x="457200" y="5334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0.05263</cdr:x>
      <cdr:y>0.04886</cdr:y>
    </cdr:from>
    <cdr:to>
      <cdr:x>0.5</cdr:x>
      <cdr:y>0.11402</cdr:y>
    </cdr:to>
    <cdr:sp macro="" textlink="">
      <cdr:nvSpPr>
        <cdr:cNvPr id="3" name="TextBox 1"/>
        <cdr:cNvSpPr txBox="1"/>
      </cdr:nvSpPr>
      <cdr:spPr>
        <a:xfrm xmlns:a="http://schemas.openxmlformats.org/drawingml/2006/main">
          <a:off x="457200" y="2286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Environmental Science</a:t>
          </a:r>
          <a:endParaRPr lang="en-US" sz="1600" b="1" dirty="0"/>
        </a:p>
      </cdr:txBody>
    </cdr:sp>
  </cdr:relSizeAnchor>
  <cdr:relSizeAnchor xmlns:cdr="http://schemas.openxmlformats.org/drawingml/2006/chartDrawing">
    <cdr:from>
      <cdr:x>0</cdr:x>
      <cdr:y>0.73295</cdr:y>
    </cdr:from>
    <cdr:to>
      <cdr:x>0.5</cdr:x>
      <cdr:y>0.7981</cdr:y>
    </cdr:to>
    <cdr:sp macro="" textlink="">
      <cdr:nvSpPr>
        <cdr:cNvPr id="4" name="TextBox 1"/>
        <cdr:cNvSpPr txBox="1"/>
      </cdr:nvSpPr>
      <cdr:spPr>
        <a:xfrm xmlns:a="http://schemas.openxmlformats.org/drawingml/2006/main">
          <a:off x="0" y="3429000"/>
          <a:ext cx="43434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Environmental Science Teaching Methods Course</a:t>
          </a:r>
          <a:endParaRPr lang="en-US" sz="1600" b="1" dirty="0"/>
        </a:p>
      </cdr:txBody>
    </cdr:sp>
  </cdr:relSizeAnchor>
</c:userShapes>
</file>

<file path=ppt/drawings/drawing11.xml><?xml version="1.0" encoding="utf-8"?>
<c:userShapes xmlns:c="http://schemas.openxmlformats.org/drawingml/2006/chart">
  <cdr:relSizeAnchor xmlns:cdr="http://schemas.openxmlformats.org/drawingml/2006/chartDrawing">
    <cdr:from>
      <cdr:x>0.00855</cdr:x>
      <cdr:y>0.04918</cdr:y>
    </cdr:from>
    <cdr:to>
      <cdr:x>0.42721</cdr:x>
      <cdr:y>0.11475</cdr:y>
    </cdr:to>
    <cdr:sp macro="" textlink="">
      <cdr:nvSpPr>
        <cdr:cNvPr id="3" name="TextBox 2"/>
        <cdr:cNvSpPr txBox="1"/>
      </cdr:nvSpPr>
      <cdr:spPr>
        <a:xfrm xmlns:a="http://schemas.openxmlformats.org/drawingml/2006/main">
          <a:off x="76200" y="228600"/>
          <a:ext cx="3732566"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700" b="1" dirty="0"/>
            <a:t>Certified in One or More Science Areas</a:t>
          </a:r>
        </a:p>
      </cdr:txBody>
    </cdr:sp>
  </cdr:relSizeAnchor>
  <cdr:relSizeAnchor xmlns:cdr="http://schemas.openxmlformats.org/drawingml/2006/chartDrawing">
    <cdr:from>
      <cdr:x>0.01118</cdr:x>
      <cdr:y>0.72131</cdr:y>
    </cdr:from>
    <cdr:to>
      <cdr:x>0.42984</cdr:x>
      <cdr:y>0.78689</cdr:y>
    </cdr:to>
    <cdr:sp macro="" textlink="">
      <cdr:nvSpPr>
        <cdr:cNvPr id="4" name="TextBox 1"/>
        <cdr:cNvSpPr txBox="1"/>
      </cdr:nvSpPr>
      <cdr:spPr>
        <a:xfrm xmlns:a="http://schemas.openxmlformats.org/drawingml/2006/main">
          <a:off x="99646" y="3352800"/>
          <a:ext cx="3732566"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700" b="1" dirty="0" smtClean="0"/>
            <a:t>Not Certified </a:t>
          </a:r>
          <a:r>
            <a:rPr lang="en-US" sz="1700" b="1" dirty="0"/>
            <a:t>in </a:t>
          </a:r>
          <a:r>
            <a:rPr lang="en-US" sz="1700" b="1" dirty="0" smtClean="0"/>
            <a:t>Any Science Area</a:t>
          </a:r>
          <a:endParaRPr lang="en-US" sz="1700" b="1" dirty="0"/>
        </a:p>
      </cdr:txBody>
    </cdr:sp>
  </cdr:relSizeAnchor>
  <cdr:relSizeAnchor xmlns:cdr="http://schemas.openxmlformats.org/drawingml/2006/chartDrawing">
    <cdr:from>
      <cdr:x>0.01118</cdr:x>
      <cdr:y>0.62295</cdr:y>
    </cdr:from>
    <cdr:to>
      <cdr:x>0.42984</cdr:x>
      <cdr:y>0.68852</cdr:y>
    </cdr:to>
    <cdr:sp macro="" textlink="">
      <cdr:nvSpPr>
        <cdr:cNvPr id="5" name="TextBox 1"/>
        <cdr:cNvSpPr txBox="1"/>
      </cdr:nvSpPr>
      <cdr:spPr>
        <a:xfrm xmlns:a="http://schemas.openxmlformats.org/drawingml/2006/main">
          <a:off x="99646" y="2895600"/>
          <a:ext cx="3732566"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700" b="1" dirty="0"/>
            <a:t>Certified in </a:t>
          </a:r>
          <a:r>
            <a:rPr lang="en-US" sz="1700" b="1" dirty="0" smtClean="0"/>
            <a:t>All </a:t>
          </a:r>
          <a:r>
            <a:rPr lang="en-US" sz="1700" b="1" dirty="0"/>
            <a:t>Science Areas</a:t>
          </a:r>
        </a:p>
      </cdr:txBody>
    </cdr:sp>
  </cdr:relSizeAnchor>
</c:userShapes>
</file>

<file path=ppt/drawings/drawing12.xml><?xml version="1.0" encoding="utf-8"?>
<c:userShapes xmlns:c="http://schemas.openxmlformats.org/drawingml/2006/chart">
  <cdr:relSizeAnchor xmlns:cdr="http://schemas.openxmlformats.org/drawingml/2006/chartDrawing">
    <cdr:from>
      <cdr:x>0.56897</cdr:x>
      <cdr:y>0.85246</cdr:y>
    </cdr:from>
    <cdr:to>
      <cdr:x>0.83621</cdr:x>
      <cdr:y>0.91803</cdr:y>
    </cdr:to>
    <cdr:sp macro="" textlink="">
      <cdr:nvSpPr>
        <cdr:cNvPr id="2" name="TextBox 1"/>
        <cdr:cNvSpPr txBox="1"/>
      </cdr:nvSpPr>
      <cdr:spPr>
        <a:xfrm xmlns:a="http://schemas.openxmlformats.org/drawingml/2006/main">
          <a:off x="5029200" y="3962400"/>
          <a:ext cx="2362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Percent of Teachers</a:t>
          </a:r>
          <a:endParaRPr lang="en-US" sz="1800" b="1" dirty="0"/>
        </a:p>
      </cdr:txBody>
    </cdr:sp>
  </cdr:relSizeAnchor>
</c:userShapes>
</file>

<file path=ppt/drawings/drawing13.xml><?xml version="1.0" encoding="utf-8"?>
<c:userShapes xmlns:c="http://schemas.openxmlformats.org/drawingml/2006/chart">
  <cdr:relSizeAnchor xmlns:cdr="http://schemas.openxmlformats.org/drawingml/2006/chartDrawing">
    <cdr:from>
      <cdr:x>0.04274</cdr:x>
      <cdr:y>0.48276</cdr:y>
    </cdr:from>
    <cdr:to>
      <cdr:x>0.29915</cdr:x>
      <cdr:y>0.58621</cdr:y>
    </cdr:to>
    <cdr:sp macro="" textlink="">
      <cdr:nvSpPr>
        <cdr:cNvPr id="4" name="TextBox 3"/>
        <cdr:cNvSpPr txBox="1"/>
      </cdr:nvSpPr>
      <cdr:spPr>
        <a:xfrm xmlns:a="http://schemas.openxmlformats.org/drawingml/2006/main">
          <a:off x="381000" y="2133600"/>
          <a:ext cx="2286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0.04701</cdr:x>
      <cdr:y>0.03448</cdr:y>
    </cdr:from>
    <cdr:to>
      <cdr:x>0.08974</cdr:x>
      <cdr:y>0.58621</cdr:y>
    </cdr:to>
    <cdr:sp macro="" textlink="">
      <cdr:nvSpPr>
        <cdr:cNvPr id="5" name="TextBox 4"/>
        <cdr:cNvSpPr txBox="1"/>
      </cdr:nvSpPr>
      <cdr:spPr>
        <a:xfrm xmlns:a="http://schemas.openxmlformats.org/drawingml/2006/main" rot="16200000">
          <a:off x="-609600" y="1181100"/>
          <a:ext cx="2438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Percent of Teachers</a:t>
          </a:r>
          <a:endParaRPr lang="en-US" sz="1800" b="1" dirty="0"/>
        </a:p>
      </cdr:txBody>
    </cdr:sp>
  </cdr:relSizeAnchor>
</c:userShapes>
</file>

<file path=ppt/drawings/drawing14.xml><?xml version="1.0" encoding="utf-8"?>
<c:userShapes xmlns:c="http://schemas.openxmlformats.org/drawingml/2006/chart">
  <cdr:relSizeAnchor xmlns:cdr="http://schemas.openxmlformats.org/drawingml/2006/chartDrawing">
    <cdr:from>
      <cdr:x>0.04274</cdr:x>
      <cdr:y>0.48276</cdr:y>
    </cdr:from>
    <cdr:to>
      <cdr:x>0.29915</cdr:x>
      <cdr:y>0.58621</cdr:y>
    </cdr:to>
    <cdr:sp macro="" textlink="">
      <cdr:nvSpPr>
        <cdr:cNvPr id="4" name="TextBox 3"/>
        <cdr:cNvSpPr txBox="1"/>
      </cdr:nvSpPr>
      <cdr:spPr>
        <a:xfrm xmlns:a="http://schemas.openxmlformats.org/drawingml/2006/main">
          <a:off x="381000" y="2133600"/>
          <a:ext cx="22860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0.04701</cdr:x>
      <cdr:y>0.03448</cdr:y>
    </cdr:from>
    <cdr:to>
      <cdr:x>0.08974</cdr:x>
      <cdr:y>0.58621</cdr:y>
    </cdr:to>
    <cdr:sp macro="" textlink="">
      <cdr:nvSpPr>
        <cdr:cNvPr id="5" name="TextBox 4"/>
        <cdr:cNvSpPr txBox="1"/>
      </cdr:nvSpPr>
      <cdr:spPr>
        <a:xfrm xmlns:a="http://schemas.openxmlformats.org/drawingml/2006/main" rot="16200000">
          <a:off x="-609600" y="1181100"/>
          <a:ext cx="2438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Percent of Teachers</a:t>
          </a:r>
          <a:endParaRPr lang="en-US" sz="18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0.13158</cdr:x>
      <cdr:y>0.03448</cdr:y>
    </cdr:from>
    <cdr:to>
      <cdr:x>0.49123</cdr:x>
      <cdr:y>0.10345</cdr:y>
    </cdr:to>
    <cdr:sp macro="" textlink="">
      <cdr:nvSpPr>
        <cdr:cNvPr id="2" name="TextBox 1"/>
        <cdr:cNvSpPr txBox="1"/>
      </cdr:nvSpPr>
      <cdr:spPr>
        <a:xfrm xmlns:a="http://schemas.openxmlformats.org/drawingml/2006/main">
          <a:off x="1143000" y="152400"/>
          <a:ext cx="3124200" cy="304800"/>
        </a:xfrm>
        <a:prstGeom xmlns:a="http://schemas.openxmlformats.org/drawingml/2006/main" prst="rect">
          <a:avLst/>
        </a:prstGeom>
      </cdr:spPr>
      <cdr:txBody>
        <a:bodyPr xmlns:a="http://schemas.openxmlformats.org/drawingml/2006/main" vertOverflow="clip" wrap="square" tIns="0" bIns="91440" rtlCol="0"/>
        <a:lstStyle xmlns:a="http://schemas.openxmlformats.org/drawingml/2006/main"/>
        <a:p xmlns:a="http://schemas.openxmlformats.org/drawingml/2006/main">
          <a:pPr algn="r"/>
          <a:r>
            <a:rPr lang="en-US" sz="1600" b="1" dirty="0" smtClean="0"/>
            <a:t>Introductory Biology/Life Science</a:t>
          </a:r>
          <a:endParaRPr lang="en-US" sz="1600" b="1" dirty="0"/>
        </a:p>
      </cdr:txBody>
    </cdr:sp>
  </cdr:relSizeAnchor>
  <cdr:relSizeAnchor xmlns:cdr="http://schemas.openxmlformats.org/drawingml/2006/chartDrawing">
    <cdr:from>
      <cdr:x>0.04386</cdr:x>
      <cdr:y>0.08621</cdr:y>
    </cdr:from>
    <cdr:to>
      <cdr:x>0.49123</cdr:x>
      <cdr:y>0.15517</cdr:y>
    </cdr:to>
    <cdr:sp macro="" textlink="">
      <cdr:nvSpPr>
        <cdr:cNvPr id="3" name="TextBox 1"/>
        <cdr:cNvSpPr txBox="1"/>
      </cdr:nvSpPr>
      <cdr:spPr>
        <a:xfrm xmlns:a="http://schemas.openxmlformats.org/drawingml/2006/main">
          <a:off x="381000" y="381000"/>
          <a:ext cx="3886200" cy="304800"/>
        </a:xfrm>
        <a:prstGeom xmlns:a="http://schemas.openxmlformats.org/drawingml/2006/main" prst="rect">
          <a:avLst/>
        </a:prstGeom>
      </cdr:spPr>
      <cdr:txBody>
        <a:bodyPr xmlns:a="http://schemas.openxmlformats.org/drawingml/2006/main" wrap="square"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0.00877</cdr:x>
      <cdr:y>0.72414</cdr:y>
    </cdr:from>
    <cdr:to>
      <cdr:x>0.49123</cdr:x>
      <cdr:y>0.7931</cdr:y>
    </cdr:to>
    <cdr:sp macro="" textlink="">
      <cdr:nvSpPr>
        <cdr:cNvPr id="4" name="TextBox 1"/>
        <cdr:cNvSpPr txBox="1"/>
      </cdr:nvSpPr>
      <cdr:spPr>
        <a:xfrm xmlns:a="http://schemas.openxmlformats.org/drawingml/2006/main">
          <a:off x="76200" y="3200400"/>
          <a:ext cx="4191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Biology/Life Science Teaching Methods Course</a:t>
          </a:r>
          <a:endParaRPr lang="en-US" sz="16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0.11404</cdr:x>
      <cdr:y>0.04918</cdr:y>
    </cdr:from>
    <cdr:to>
      <cdr:x>0.45614</cdr:x>
      <cdr:y>0.11476</cdr:y>
    </cdr:to>
    <cdr:sp macro="" textlink="">
      <cdr:nvSpPr>
        <cdr:cNvPr id="2" name="TextBox 1"/>
        <cdr:cNvSpPr txBox="1"/>
      </cdr:nvSpPr>
      <cdr:spPr>
        <a:xfrm xmlns:a="http://schemas.openxmlformats.org/drawingml/2006/main">
          <a:off x="990600" y="228600"/>
          <a:ext cx="29718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Chemistry</a:t>
          </a:r>
          <a:endParaRPr lang="en-US" sz="1600" b="1" dirty="0"/>
        </a:p>
      </cdr:txBody>
    </cdr:sp>
  </cdr:relSizeAnchor>
  <cdr:relSizeAnchor xmlns:cdr="http://schemas.openxmlformats.org/drawingml/2006/chartDrawing">
    <cdr:from>
      <cdr:x>0.00877</cdr:x>
      <cdr:y>0.11475</cdr:y>
    </cdr:from>
    <cdr:to>
      <cdr:x>0.45614</cdr:x>
      <cdr:y>0.18033</cdr:y>
    </cdr:to>
    <cdr:sp macro="" textlink="">
      <cdr:nvSpPr>
        <cdr:cNvPr id="3" name="TextBox 1"/>
        <cdr:cNvSpPr txBox="1"/>
      </cdr:nvSpPr>
      <cdr:spPr>
        <a:xfrm xmlns:a="http://schemas.openxmlformats.org/drawingml/2006/main">
          <a:off x="76200" y="5334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0.00877</cdr:x>
      <cdr:y>0.7377</cdr:y>
    </cdr:from>
    <cdr:to>
      <cdr:x>0.45614</cdr:x>
      <cdr:y>0.80328</cdr:y>
    </cdr:to>
    <cdr:sp macro="" textlink="">
      <cdr:nvSpPr>
        <cdr:cNvPr id="4" name="TextBox 1"/>
        <cdr:cNvSpPr txBox="1"/>
      </cdr:nvSpPr>
      <cdr:spPr>
        <a:xfrm xmlns:a="http://schemas.openxmlformats.org/drawingml/2006/main">
          <a:off x="76200" y="34290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Chemistry Teaching Methods Course</a:t>
          </a:r>
          <a:endParaRPr lang="en-US" sz="16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0.00893</cdr:x>
      <cdr:y>0.75</cdr:y>
    </cdr:from>
    <cdr:to>
      <cdr:x>0.46429</cdr:x>
      <cdr:y>0.81667</cdr:y>
    </cdr:to>
    <cdr:sp macro="" textlink="">
      <cdr:nvSpPr>
        <cdr:cNvPr id="2" name="TextBox 1"/>
        <cdr:cNvSpPr txBox="1"/>
      </cdr:nvSpPr>
      <cdr:spPr>
        <a:xfrm xmlns:a="http://schemas.openxmlformats.org/drawingml/2006/main">
          <a:off x="76200" y="34290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Chemistry Teaching Methods Course</a:t>
          </a:r>
          <a:endParaRPr lang="en-US" sz="1600" b="1" dirty="0"/>
        </a:p>
      </cdr:txBody>
    </cdr:sp>
  </cdr:relSizeAnchor>
  <cdr:relSizeAnchor xmlns:cdr="http://schemas.openxmlformats.org/drawingml/2006/chartDrawing">
    <cdr:from>
      <cdr:x>0</cdr:x>
      <cdr:y>0.03333</cdr:y>
    </cdr:from>
    <cdr:to>
      <cdr:x>0.45536</cdr:x>
      <cdr:y>0.1</cdr:y>
    </cdr:to>
    <cdr:sp macro="" textlink="">
      <cdr:nvSpPr>
        <cdr:cNvPr id="3" name="TextBox 1"/>
        <cdr:cNvSpPr txBox="1"/>
      </cdr:nvSpPr>
      <cdr:spPr>
        <a:xfrm xmlns:a="http://schemas.openxmlformats.org/drawingml/2006/main">
          <a:off x="-304800" y="1524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Chemistry</a:t>
          </a:r>
          <a:endParaRPr lang="en-US" sz="1600" b="1" dirty="0"/>
        </a:p>
      </cdr:txBody>
    </cdr:sp>
  </cdr:relSizeAnchor>
  <cdr:relSizeAnchor xmlns:cdr="http://schemas.openxmlformats.org/drawingml/2006/chartDrawing">
    <cdr:from>
      <cdr:x>0</cdr:x>
      <cdr:y>0.11667</cdr:y>
    </cdr:from>
    <cdr:to>
      <cdr:x>0.45536</cdr:x>
      <cdr:y>0.18334</cdr:y>
    </cdr:to>
    <cdr:sp macro="" textlink="">
      <cdr:nvSpPr>
        <cdr:cNvPr id="4" name="TextBox 1"/>
        <cdr:cNvSpPr txBox="1"/>
      </cdr:nvSpPr>
      <cdr:spPr>
        <a:xfrm xmlns:a="http://schemas.openxmlformats.org/drawingml/2006/main">
          <a:off x="0" y="5334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0.04386</cdr:x>
      <cdr:y>0.04839</cdr:y>
    </cdr:from>
    <cdr:to>
      <cdr:x>0.49123</cdr:x>
      <cdr:y>0.11291</cdr:y>
    </cdr:to>
    <cdr:sp macro="" textlink="">
      <cdr:nvSpPr>
        <cdr:cNvPr id="2" name="TextBox 1"/>
        <cdr:cNvSpPr txBox="1"/>
      </cdr:nvSpPr>
      <cdr:spPr>
        <a:xfrm xmlns:a="http://schemas.openxmlformats.org/drawingml/2006/main">
          <a:off x="381000" y="228600"/>
          <a:ext cx="3886208" cy="304820"/>
        </a:xfrm>
        <a:prstGeom xmlns:a="http://schemas.openxmlformats.org/drawingml/2006/main" prst="rect">
          <a:avLst/>
        </a:prstGeom>
      </cdr:spPr>
      <cdr:txBody>
        <a:bodyPr xmlns:a="http://schemas.openxmlformats.org/drawingml/2006/main" wrap="square" tIns="0" bIns="4572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Physics</a:t>
          </a:r>
          <a:endParaRPr lang="en-US" sz="1600" b="1" dirty="0"/>
        </a:p>
      </cdr:txBody>
    </cdr:sp>
  </cdr:relSizeAnchor>
  <cdr:relSizeAnchor xmlns:cdr="http://schemas.openxmlformats.org/drawingml/2006/chartDrawing">
    <cdr:from>
      <cdr:x>0.04386</cdr:x>
      <cdr:y>0.1129</cdr:y>
    </cdr:from>
    <cdr:to>
      <cdr:x>0.49123</cdr:x>
      <cdr:y>0.17742</cdr:y>
    </cdr:to>
    <cdr:sp macro="" textlink="">
      <cdr:nvSpPr>
        <cdr:cNvPr id="3" name="TextBox 1"/>
        <cdr:cNvSpPr txBox="1"/>
      </cdr:nvSpPr>
      <cdr:spPr>
        <a:xfrm xmlns:a="http://schemas.openxmlformats.org/drawingml/2006/main">
          <a:off x="381000" y="5334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0.04386</cdr:x>
      <cdr:y>0.74194</cdr:y>
    </cdr:from>
    <cdr:to>
      <cdr:x>0.49123</cdr:x>
      <cdr:y>0.80646</cdr:y>
    </cdr:to>
    <cdr:sp macro="" textlink="">
      <cdr:nvSpPr>
        <cdr:cNvPr id="4" name="TextBox 1"/>
        <cdr:cNvSpPr txBox="1"/>
      </cdr:nvSpPr>
      <cdr:spPr>
        <a:xfrm xmlns:a="http://schemas.openxmlformats.org/drawingml/2006/main">
          <a:off x="381000" y="35052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Physics Teaching Methods Course</a:t>
          </a:r>
          <a:endParaRPr lang="en-US" sz="1600" b="1" dirty="0"/>
        </a:p>
      </cdr:txBody>
    </cdr:sp>
  </cdr:relSizeAnchor>
</c:userShapes>
</file>

<file path=ppt/drawings/drawing6.xml><?xml version="1.0" encoding="utf-8"?>
<c:userShapes xmlns:c="http://schemas.openxmlformats.org/drawingml/2006/chart">
  <cdr:relSizeAnchor xmlns:cdr="http://schemas.openxmlformats.org/drawingml/2006/chartDrawing">
    <cdr:from>
      <cdr:x>0.04386</cdr:x>
      <cdr:y>0.12069</cdr:y>
    </cdr:from>
    <cdr:to>
      <cdr:x>0.49123</cdr:x>
      <cdr:y>0.18966</cdr:y>
    </cdr:to>
    <cdr:sp macro="" textlink="">
      <cdr:nvSpPr>
        <cdr:cNvPr id="2" name="TextBox 1"/>
        <cdr:cNvSpPr txBox="1"/>
      </cdr:nvSpPr>
      <cdr:spPr>
        <a:xfrm xmlns:a="http://schemas.openxmlformats.org/drawingml/2006/main">
          <a:off x="381000" y="5334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0.04386</cdr:x>
      <cdr:y>0.05172</cdr:y>
    </cdr:from>
    <cdr:to>
      <cdr:x>0.49123</cdr:x>
      <cdr:y>0.12069</cdr:y>
    </cdr:to>
    <cdr:sp macro="" textlink="">
      <cdr:nvSpPr>
        <cdr:cNvPr id="3" name="TextBox 1"/>
        <cdr:cNvSpPr txBox="1"/>
      </cdr:nvSpPr>
      <cdr:spPr>
        <a:xfrm xmlns:a="http://schemas.openxmlformats.org/drawingml/2006/main">
          <a:off x="381000" y="2286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Physics</a:t>
          </a:r>
          <a:endParaRPr lang="en-US" sz="1600" b="1" dirty="0"/>
        </a:p>
      </cdr:txBody>
    </cdr:sp>
  </cdr:relSizeAnchor>
  <cdr:relSizeAnchor xmlns:cdr="http://schemas.openxmlformats.org/drawingml/2006/chartDrawing">
    <cdr:from>
      <cdr:x>0.04386</cdr:x>
      <cdr:y>0.72414</cdr:y>
    </cdr:from>
    <cdr:to>
      <cdr:x>0.49123</cdr:x>
      <cdr:y>0.79311</cdr:y>
    </cdr:to>
    <cdr:sp macro="" textlink="">
      <cdr:nvSpPr>
        <cdr:cNvPr id="4" name="TextBox 1"/>
        <cdr:cNvSpPr txBox="1"/>
      </cdr:nvSpPr>
      <cdr:spPr>
        <a:xfrm xmlns:a="http://schemas.openxmlformats.org/drawingml/2006/main">
          <a:off x="381000" y="32004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Physics Teaching Methods Course</a:t>
          </a:r>
          <a:endParaRPr lang="en-US" sz="1600" b="1" dirty="0"/>
        </a:p>
      </cdr:txBody>
    </cdr:sp>
  </cdr:relSizeAnchor>
</c:userShapes>
</file>

<file path=ppt/drawings/drawing7.xml><?xml version="1.0" encoding="utf-8"?>
<c:userShapes xmlns:c="http://schemas.openxmlformats.org/drawingml/2006/chart">
  <cdr:relSizeAnchor xmlns:cdr="http://schemas.openxmlformats.org/drawingml/2006/chartDrawing">
    <cdr:from>
      <cdr:x>0.04464</cdr:x>
      <cdr:y>0.12619</cdr:y>
    </cdr:from>
    <cdr:to>
      <cdr:x>0.5</cdr:x>
      <cdr:y>0.18929</cdr:y>
    </cdr:to>
    <cdr:sp macro="" textlink="">
      <cdr:nvSpPr>
        <cdr:cNvPr id="2" name="TextBox 1"/>
        <cdr:cNvSpPr txBox="1"/>
      </cdr:nvSpPr>
      <cdr:spPr>
        <a:xfrm xmlns:a="http://schemas.openxmlformats.org/drawingml/2006/main">
          <a:off x="381000" y="6096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0.04464</cdr:x>
      <cdr:y>0.04732</cdr:y>
    </cdr:from>
    <cdr:to>
      <cdr:x>0.5</cdr:x>
      <cdr:y>0.11042</cdr:y>
    </cdr:to>
    <cdr:sp macro="" textlink="">
      <cdr:nvSpPr>
        <cdr:cNvPr id="3" name="TextBox 1"/>
        <cdr:cNvSpPr txBox="1"/>
      </cdr:nvSpPr>
      <cdr:spPr>
        <a:xfrm xmlns:a="http://schemas.openxmlformats.org/drawingml/2006/main">
          <a:off x="381000" y="2286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Earth/Space Science</a:t>
          </a:r>
          <a:endParaRPr lang="en-US" sz="1600" b="1" dirty="0"/>
        </a:p>
      </cdr:txBody>
    </cdr:sp>
  </cdr:relSizeAnchor>
  <cdr:relSizeAnchor xmlns:cdr="http://schemas.openxmlformats.org/drawingml/2006/chartDrawing">
    <cdr:from>
      <cdr:x>0</cdr:x>
      <cdr:y>0.7256</cdr:y>
    </cdr:from>
    <cdr:to>
      <cdr:x>0.5</cdr:x>
      <cdr:y>0.7887</cdr:y>
    </cdr:to>
    <cdr:sp macro="" textlink="">
      <cdr:nvSpPr>
        <cdr:cNvPr id="4" name="TextBox 1"/>
        <cdr:cNvSpPr txBox="1"/>
      </cdr:nvSpPr>
      <cdr:spPr>
        <a:xfrm xmlns:a="http://schemas.openxmlformats.org/drawingml/2006/main">
          <a:off x="0" y="3505200"/>
          <a:ext cx="4267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Earth/Space Science Teaching Methods Course</a:t>
          </a:r>
          <a:endParaRPr lang="en-US" sz="1600" b="1" dirty="0"/>
        </a:p>
      </cdr:txBody>
    </cdr:sp>
  </cdr:relSizeAnchor>
</c:userShapes>
</file>

<file path=ppt/drawings/drawing8.xml><?xml version="1.0" encoding="utf-8"?>
<c:userShapes xmlns:c="http://schemas.openxmlformats.org/drawingml/2006/chart">
  <cdr:relSizeAnchor xmlns:cdr="http://schemas.openxmlformats.org/drawingml/2006/chartDrawing">
    <cdr:from>
      <cdr:x>0.04386</cdr:x>
      <cdr:y>0.13793</cdr:y>
    </cdr:from>
    <cdr:to>
      <cdr:x>0.49123</cdr:x>
      <cdr:y>0.2069</cdr:y>
    </cdr:to>
    <cdr:sp macro="" textlink="">
      <cdr:nvSpPr>
        <cdr:cNvPr id="2" name="TextBox 1"/>
        <cdr:cNvSpPr txBox="1"/>
      </cdr:nvSpPr>
      <cdr:spPr>
        <a:xfrm xmlns:a="http://schemas.openxmlformats.org/drawingml/2006/main">
          <a:off x="381000" y="6096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0.04386</cdr:x>
      <cdr:y>0.05172</cdr:y>
    </cdr:from>
    <cdr:to>
      <cdr:x>0.49123</cdr:x>
      <cdr:y>0.12069</cdr:y>
    </cdr:to>
    <cdr:sp macro="" textlink="">
      <cdr:nvSpPr>
        <cdr:cNvPr id="3" name="TextBox 1"/>
        <cdr:cNvSpPr txBox="1"/>
      </cdr:nvSpPr>
      <cdr:spPr>
        <a:xfrm xmlns:a="http://schemas.openxmlformats.org/drawingml/2006/main">
          <a:off x="381000" y="228600"/>
          <a:ext cx="38862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Earth/Space Science Course</a:t>
          </a:r>
          <a:endParaRPr lang="en-US" sz="1600" b="1" dirty="0"/>
        </a:p>
      </cdr:txBody>
    </cdr:sp>
  </cdr:relSizeAnchor>
  <cdr:relSizeAnchor xmlns:cdr="http://schemas.openxmlformats.org/drawingml/2006/chartDrawing">
    <cdr:from>
      <cdr:x>0.00877</cdr:x>
      <cdr:y>0.72414</cdr:y>
    </cdr:from>
    <cdr:to>
      <cdr:x>0.49123</cdr:x>
      <cdr:y>0.79311</cdr:y>
    </cdr:to>
    <cdr:sp macro="" textlink="">
      <cdr:nvSpPr>
        <cdr:cNvPr id="4" name="TextBox 1"/>
        <cdr:cNvSpPr txBox="1"/>
      </cdr:nvSpPr>
      <cdr:spPr>
        <a:xfrm xmlns:a="http://schemas.openxmlformats.org/drawingml/2006/main">
          <a:off x="76200" y="3200400"/>
          <a:ext cx="4191008"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Earth/Space Science Teaching Methods Course</a:t>
          </a:r>
          <a:endParaRPr lang="en-US" sz="1600" b="1" dirty="0"/>
        </a:p>
      </cdr:txBody>
    </cdr:sp>
  </cdr:relSizeAnchor>
</c:userShapes>
</file>

<file path=ppt/drawings/drawing9.xml><?xml version="1.0" encoding="utf-8"?>
<c:userShapes xmlns:c="http://schemas.openxmlformats.org/drawingml/2006/chart">
  <cdr:relSizeAnchor xmlns:cdr="http://schemas.openxmlformats.org/drawingml/2006/chartDrawing">
    <cdr:from>
      <cdr:x>0.05983</cdr:x>
      <cdr:y>0.12069</cdr:y>
    </cdr:from>
    <cdr:to>
      <cdr:x>0.5072</cdr:x>
      <cdr:y>0.18966</cdr:y>
    </cdr:to>
    <cdr:sp macro="" textlink="">
      <cdr:nvSpPr>
        <cdr:cNvPr id="2" name="TextBox 1"/>
        <cdr:cNvSpPr txBox="1"/>
      </cdr:nvSpPr>
      <cdr:spPr>
        <a:xfrm xmlns:a="http://schemas.openxmlformats.org/drawingml/2006/main">
          <a:off x="533400" y="533400"/>
          <a:ext cx="3988477"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One or More Courses Beyond Introductory</a:t>
          </a:r>
          <a:endParaRPr lang="en-US" sz="1600" b="1" dirty="0"/>
        </a:p>
      </cdr:txBody>
    </cdr:sp>
  </cdr:relSizeAnchor>
  <cdr:relSizeAnchor xmlns:cdr="http://schemas.openxmlformats.org/drawingml/2006/chartDrawing">
    <cdr:from>
      <cdr:x>0.05983</cdr:x>
      <cdr:y>0.05172</cdr:y>
    </cdr:from>
    <cdr:to>
      <cdr:x>0.5072</cdr:x>
      <cdr:y>0.12069</cdr:y>
    </cdr:to>
    <cdr:sp macro="" textlink="">
      <cdr:nvSpPr>
        <cdr:cNvPr id="3" name="TextBox 1"/>
        <cdr:cNvSpPr txBox="1"/>
      </cdr:nvSpPr>
      <cdr:spPr>
        <a:xfrm xmlns:a="http://schemas.openxmlformats.org/drawingml/2006/main">
          <a:off x="533400" y="228600"/>
          <a:ext cx="3988477"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Introductory Environmental Science</a:t>
          </a:r>
          <a:endParaRPr lang="en-US" sz="1600" b="1" dirty="0"/>
        </a:p>
      </cdr:txBody>
    </cdr:sp>
  </cdr:relSizeAnchor>
  <cdr:relSizeAnchor xmlns:cdr="http://schemas.openxmlformats.org/drawingml/2006/chartDrawing">
    <cdr:from>
      <cdr:x>0.00855</cdr:x>
      <cdr:y>0.75862</cdr:y>
    </cdr:from>
    <cdr:to>
      <cdr:x>0.50427</cdr:x>
      <cdr:y>0.82759</cdr:y>
    </cdr:to>
    <cdr:sp macro="" textlink="">
      <cdr:nvSpPr>
        <cdr:cNvPr id="4" name="TextBox 1"/>
        <cdr:cNvSpPr txBox="1"/>
      </cdr:nvSpPr>
      <cdr:spPr>
        <a:xfrm xmlns:a="http://schemas.openxmlformats.org/drawingml/2006/main">
          <a:off x="76200" y="3352800"/>
          <a:ext cx="4419600" cy="304820"/>
        </a:xfrm>
        <a:prstGeom xmlns:a="http://schemas.openxmlformats.org/drawingml/2006/main" prst="rect">
          <a:avLst/>
        </a:prstGeom>
      </cdr:spPr>
      <cdr:txBody>
        <a:bodyPr xmlns:a="http://schemas.openxmlformats.org/drawingml/2006/main" wrap="square" tIns="0" bIns="9144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600" b="1" dirty="0" smtClean="0"/>
            <a:t>Environmental Science Teaching Methods Course</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9A2EB-BA00-4BDF-90A1-26D875743E6F}" type="datetimeFigureOut">
              <a:rPr lang="en-US" smtClean="0"/>
              <a:t>6/3/2019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E7F0A4-913F-4005-B289-12E54AFA3056}" type="slidenum">
              <a:rPr lang="en-US" smtClean="0"/>
              <a:t>‹#›</a:t>
            </a:fld>
            <a:endParaRPr lang="en-US"/>
          </a:p>
        </p:txBody>
      </p:sp>
    </p:spTree>
    <p:extLst>
      <p:ext uri="{BB962C8B-B14F-4D97-AF65-F5344CB8AC3E}">
        <p14:creationId xmlns:p14="http://schemas.microsoft.com/office/powerpoint/2010/main" val="32411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a:t>
            </a:fld>
            <a:endParaRPr lang="en-US"/>
          </a:p>
        </p:txBody>
      </p:sp>
    </p:spTree>
    <p:extLst>
      <p:ext uri="{BB962C8B-B14F-4D97-AF65-F5344CB8AC3E}">
        <p14:creationId xmlns:p14="http://schemas.microsoft.com/office/powerpoint/2010/main" val="375283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14</a:t>
            </a:fld>
            <a:endParaRPr lang="en-US"/>
          </a:p>
        </p:txBody>
      </p:sp>
    </p:spTree>
    <p:extLst>
      <p:ext uri="{BB962C8B-B14F-4D97-AF65-F5344CB8AC3E}">
        <p14:creationId xmlns:p14="http://schemas.microsoft.com/office/powerpoint/2010/main" val="11119422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2.51, p. 38 in Technical Report</a:t>
            </a:r>
          </a:p>
          <a:p>
            <a:endParaRPr lang="en-US" dirty="0" smtClean="0"/>
          </a:p>
          <a:p>
            <a:r>
              <a:rPr lang="en-US" sz="1200" b="1" kern="1200" dirty="0" smtClean="0">
                <a:solidFill>
                  <a:schemeClr val="tx1"/>
                </a:solidFill>
                <a:effectLst/>
                <a:latin typeface="+mn-lt"/>
                <a:ea typeface="+mn-ea"/>
                <a:cs typeface="+mn-cs"/>
              </a:rPr>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Preparedness to Implement Instruction in Particular Unit </a:t>
            </a:r>
            <a:r>
              <a:rPr lang="en-US" sz="1200" b="1" i="1" kern="1200" dirty="0" smtClean="0">
                <a:solidFill>
                  <a:schemeClr val="tx1"/>
                </a:solidFill>
                <a:effectLst/>
                <a:latin typeface="+mn-lt"/>
                <a:ea typeface="+mn-ea"/>
                <a:cs typeface="+mn-cs"/>
              </a:rPr>
              <a:t>Composite Items</a:t>
            </a:r>
          </a:p>
          <a:p>
            <a:pPr marL="457200" lvl="1" indent="0">
              <a:buFont typeface="+mj-lt"/>
              <a:buNone/>
            </a:pPr>
            <a:r>
              <a:rPr lang="en-US" sz="1200" b="0" kern="1200" dirty="0" smtClean="0">
                <a:solidFill>
                  <a:schemeClr val="tx1"/>
                </a:solidFill>
                <a:effectLst/>
                <a:latin typeface="+mn-lt"/>
                <a:ea typeface="+mn-ea"/>
                <a:cs typeface="+mn-cs"/>
              </a:rPr>
              <a:t>Q67a.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Anticipate difficulties that students may have with particular science ideas and procedures in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Q67b. Find out what students thought or already knew about the key science ideas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Q67c. Implement the instructional materials (for example: textbook, module) to be used during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Q67d. Monitor student understanding during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Q67e. Assess student understanding at the conclusion of this unit</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r>
              <a:rPr lang="en-US" dirty="0" smtClean="0"/>
              <a:t>Science Teacher Questionnaire</a:t>
            </a:r>
          </a:p>
          <a:p>
            <a:r>
              <a:rPr lang="en-US" dirty="0" smtClean="0"/>
              <a:t>Q67. How well prepared did you feel to do each of the following as part of your instruction on this particular unit? [Select</a:t>
            </a:r>
            <a:r>
              <a:rPr lang="en-US" baseline="0" dirty="0" smtClean="0"/>
              <a:t> one on each row.]</a:t>
            </a:r>
            <a:r>
              <a:rPr lang="en-US" dirty="0" smtClean="0"/>
              <a:t> (Response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Anticipate difficulties that students may have with particular science ideas and procedures in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Find out what students thought or already knew about the key science ideas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Implement the instructional materials (for example: textbook, module) to be used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Monitor student understanding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Assess student understanding at the conclusion of this unit</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items in Table 2.50 were combined to create a composite variable named Perceptions of Preparedness to Implement Instruction in Particular Unit.  As can be seen in Table 2.51, feelings of preparedness increase with increasing grade range.”</a:t>
            </a:r>
          </a:p>
        </p:txBody>
      </p:sp>
      <p:sp>
        <p:nvSpPr>
          <p:cNvPr id="4" name="Slide Number Placeholder 3"/>
          <p:cNvSpPr>
            <a:spLocks noGrp="1"/>
          </p:cNvSpPr>
          <p:nvPr>
            <p:ph type="sldNum" sz="quarter" idx="10"/>
          </p:nvPr>
        </p:nvSpPr>
        <p:spPr/>
        <p:txBody>
          <a:bodyPr/>
          <a:lstStyle/>
          <a:p>
            <a:fld id="{B472F11F-6199-4934-A1DC-A9FDDA9F712C}" type="slidenum">
              <a:rPr lang="en-US" smtClean="0"/>
              <a:t>107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2.60,</a:t>
            </a:r>
            <a:r>
              <a:rPr lang="en-US" baseline="0" dirty="0" smtClean="0"/>
              <a:t> p. 42 in Technical Report</a:t>
            </a:r>
          </a:p>
          <a:p>
            <a:endParaRPr lang="en-US" baseline="0" dirty="0" smtClean="0"/>
          </a:p>
          <a:p>
            <a:pPr defTabSz="897301">
              <a:defRPr/>
            </a:pPr>
            <a:r>
              <a:rPr lang="en-US" b="1" dirty="0"/>
              <a:t>This slide shows data from Composites.</a:t>
            </a:r>
          </a:p>
          <a:p>
            <a:endParaRPr lang="en-US" dirty="0"/>
          </a:p>
          <a:p>
            <a:r>
              <a:rPr lang="en-US" dirty="0"/>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measured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 values were not computed for participants who responded to fewer than two-thirds of the items that form the composite.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Perceptions of Content Preparedness composite was calculated based on the topics taught in the targeted class. Thus, it is defined differently across the subjects and grade ranges included in this study.</a:t>
            </a:r>
          </a:p>
          <a:p>
            <a:endParaRPr lang="en-US" dirty="0"/>
          </a:p>
          <a:p>
            <a:r>
              <a:rPr lang="en-US" b="1" i="1" dirty="0"/>
              <a:t>Perceptions of </a:t>
            </a:r>
            <a:r>
              <a:rPr lang="en-US" b="1" i="1" dirty="0" smtClean="0"/>
              <a:t>Science Content </a:t>
            </a:r>
            <a:r>
              <a:rPr lang="en-US" b="1" i="1" dirty="0"/>
              <a:t>Preparedness </a:t>
            </a:r>
            <a:r>
              <a:rPr lang="en-US" b="1" i="1" dirty="0" smtClean="0"/>
              <a:t>Composite Items</a:t>
            </a:r>
          </a:p>
          <a:p>
            <a:pPr marL="448651" lvl="1" indent="0">
              <a:buFont typeface="+mj-lt"/>
              <a:buNone/>
            </a:pPr>
            <a:r>
              <a:rPr lang="en-US" dirty="0" smtClean="0"/>
              <a:t>Q35a. Life Science</a:t>
            </a:r>
          </a:p>
          <a:p>
            <a:pPr marL="448651" lvl="1" indent="0">
              <a:buFont typeface="+mj-lt"/>
              <a:buNone/>
            </a:pPr>
            <a:r>
              <a:rPr lang="en-US" dirty="0" smtClean="0"/>
              <a:t>Q35b. Earth Science</a:t>
            </a:r>
          </a:p>
          <a:p>
            <a:pPr marL="448651" lvl="1" indent="0">
              <a:buFont typeface="+mj-lt"/>
              <a:buNone/>
            </a:pPr>
            <a:r>
              <a:rPr lang="en-US" dirty="0" smtClean="0"/>
              <a:t>Q35c. Physical Science</a:t>
            </a:r>
          </a:p>
          <a:p>
            <a:pPr marL="448651" lvl="1" indent="0">
              <a:buFont typeface="+mj-lt"/>
              <a:buNone/>
            </a:pPr>
            <a:r>
              <a:rPr lang="en-US" dirty="0" smtClean="0"/>
              <a:t>Q35d. Engineering</a:t>
            </a:r>
          </a:p>
          <a:p>
            <a:pPr lvl="1"/>
            <a:endParaRPr lang="en-US" b="1" i="1" dirty="0" smtClean="0"/>
          </a:p>
          <a:p>
            <a:pPr marL="457200" lvl="1" indent="0">
              <a:buFont typeface="+mj-lt"/>
              <a:buNone/>
            </a:pPr>
            <a:r>
              <a:rPr lang="en-US" sz="1200" b="0" kern="1200" dirty="0" smtClean="0">
                <a:solidFill>
                  <a:schemeClr val="tx1"/>
                </a:solidFill>
                <a:effectLst/>
                <a:latin typeface="+mn-lt"/>
                <a:ea typeface="+mn-ea"/>
                <a:cs typeface="+mn-cs"/>
              </a:rPr>
              <a:t>Q36a. 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Q36b. 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Q36c. 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endParaRPr lang="en-US" sz="1800"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Q36d. 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457200" lvl="1" indent="0">
              <a:buFont typeface="+mj-lt"/>
              <a:buNone/>
            </a:pPr>
            <a:r>
              <a:rPr lang="en-US" sz="1200" b="0" kern="1200" dirty="0" smtClean="0">
                <a:solidFill>
                  <a:schemeClr val="tx1"/>
                </a:solidFill>
                <a:effectLst/>
                <a:latin typeface="+mn-lt"/>
                <a:ea typeface="+mn-ea"/>
                <a:cs typeface="+mn-cs"/>
              </a:rPr>
              <a:t>Q36f.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Environmental and resource issues (for example: land and water use, energy resources and consumption, sources and impacts of pollution)</a:t>
            </a:r>
            <a:endParaRPr lang="en-US" dirty="0" smtClean="0"/>
          </a:p>
          <a:p>
            <a:pPr defTabSz="897301">
              <a:defRPr/>
            </a:pPr>
            <a:endParaRPr lang="en-US" b="1" i="1" dirty="0"/>
          </a:p>
          <a:p>
            <a:pPr defTabSz="897301">
              <a:defRPr/>
            </a:pPr>
            <a:r>
              <a:rPr lang="en-US" b="1" i="1" dirty="0" smtClean="0"/>
              <a:t>Perceptions of Preparedness</a:t>
            </a:r>
            <a:r>
              <a:rPr lang="en-US" b="1" i="1" baseline="0" dirty="0" smtClean="0"/>
              <a:t> to Teach Engineering </a:t>
            </a:r>
            <a:r>
              <a:rPr lang="en-US" b="1" i="1" dirty="0" smtClean="0"/>
              <a:t>Composite Items</a:t>
            </a:r>
          </a:p>
          <a:p>
            <a:pPr marL="457200" lvl="1" indent="0">
              <a:buFont typeface="+mj-lt"/>
              <a:buNone/>
            </a:pPr>
            <a:r>
              <a:rPr lang="en-US" sz="1200" b="0" strike="noStrike" kern="1200" dirty="0" smtClean="0">
                <a:solidFill>
                  <a:schemeClr val="tx1"/>
                </a:solidFill>
                <a:effectLst/>
                <a:latin typeface="+mn-lt"/>
                <a:ea typeface="+mn-ea"/>
                <a:cs typeface="+mn-cs"/>
              </a:rPr>
              <a:t>Q36e.    Engineering</a:t>
            </a:r>
          </a:p>
          <a:p>
            <a:pPr marL="1200150" lvl="2" indent="-285750">
              <a:buFont typeface="+mj-lt"/>
              <a:buAutoNum type="romanLcPeriod"/>
            </a:pPr>
            <a:r>
              <a:rPr lang="en-US" sz="1200" b="0" strike="noStrike" kern="1200" dirty="0" smtClean="0">
                <a:solidFill>
                  <a:schemeClr val="tx1"/>
                </a:solidFill>
                <a:effectLst/>
                <a:latin typeface="+mn-lt"/>
                <a:ea typeface="+mn-ea"/>
                <a:cs typeface="+mn-cs"/>
              </a:rPr>
              <a:t>Defining</a:t>
            </a:r>
            <a:r>
              <a:rPr lang="en-US" sz="1200" b="0" strike="no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Optimizing a design solution</a:t>
            </a:r>
            <a:endParaRPr lang="en-US" sz="1200" b="0" strike="noStrike" kern="1200" dirty="0" smtClean="0">
              <a:solidFill>
                <a:schemeClr val="tx1"/>
              </a:solidFill>
              <a:effectLst/>
              <a:latin typeface="+mn-lt"/>
              <a:ea typeface="+mn-ea"/>
              <a:cs typeface="+mn-cs"/>
            </a:endParaRPr>
          </a:p>
          <a:p>
            <a:endParaRPr lang="en-US" dirty="0" smtClean="0"/>
          </a:p>
          <a:p>
            <a:pPr defTabSz="897301">
              <a:defRPr/>
            </a:pPr>
            <a:r>
              <a:rPr lang="en-US" b="1" i="1" dirty="0" smtClean="0"/>
              <a:t>Perceptions of Pedagogical Preparedness Composite Items</a:t>
            </a:r>
          </a:p>
          <a:p>
            <a:pPr marL="457200" lvl="1" indent="0">
              <a:buFont typeface="+mj-lt"/>
              <a:buNone/>
            </a:pPr>
            <a:r>
              <a:rPr lang="en-US" sz="1200" b="0" kern="1200" dirty="0" smtClean="0">
                <a:solidFill>
                  <a:schemeClr val="tx1"/>
                </a:solidFill>
                <a:effectLst/>
                <a:latin typeface="+mn-lt"/>
                <a:ea typeface="+mn-ea"/>
                <a:cs typeface="+mn-cs"/>
              </a:rPr>
              <a:t>Q37a. Develop students’ conceptual understanding of the science ideas you teach</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Q37b. Develop students’ abilities to do science (for example: develop scientific questions; design and conduct investigations; analyze data; develop models, explanations, and scientific arguments)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Q37c. Develop students’ awareness of STEM careers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Q37d. Provide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Q37e. Use formative assessment to monitor student learning </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Q37f. Differentiate science instruction to meet the needs of diverse learners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Q37g. Incorporate students’ cultural backgrounds into science instruction</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Q37h. Encourage students' interest in science and/or engineering</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Q37i. Encourage participation of all students in science and/or engineering</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pPr defTabSz="897301">
              <a:defRPr/>
            </a:pPr>
            <a:r>
              <a:rPr lang="en-US" b="1" i="1" dirty="0" smtClean="0"/>
              <a:t>Perceptions of Preparedness to Implement</a:t>
            </a:r>
            <a:r>
              <a:rPr lang="en-US" b="1" i="1" baseline="0" dirty="0" smtClean="0"/>
              <a:t> Instruction in Particular Unit</a:t>
            </a:r>
            <a:r>
              <a:rPr lang="en-US" b="1" i="1" dirty="0" smtClean="0"/>
              <a:t> Composite Items</a:t>
            </a:r>
          </a:p>
          <a:p>
            <a:pPr marL="457200" lvl="1" indent="0">
              <a:buFont typeface="+mj-lt"/>
              <a:buNone/>
            </a:pPr>
            <a:r>
              <a:rPr lang="en-US" sz="1200" b="0" kern="1200" dirty="0" smtClean="0">
                <a:solidFill>
                  <a:schemeClr val="tx1"/>
                </a:solidFill>
                <a:effectLst/>
                <a:latin typeface="+mn-lt"/>
                <a:ea typeface="+mn-ea"/>
                <a:cs typeface="+mn-cs"/>
              </a:rPr>
              <a:t>Q67a.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Anticipate difficulties that students may have with particular science ideas and procedures in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Q67b. Find out what students thought or already knew about the key science ideas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Q67c. Implement the instructional materials (for example: textbook, module) to be used during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Q67d. Monitor student understanding during this unit</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Q67e. Assess student understanding at the conclusion of this unit</a:t>
            </a:r>
            <a:endParaRPr lang="en-US" sz="1200" b="1" kern="1200" dirty="0" smtClean="0">
              <a:solidFill>
                <a:schemeClr val="tx1"/>
              </a:solidFill>
              <a:effectLst/>
              <a:latin typeface="+mn-lt"/>
              <a:ea typeface="+mn-ea"/>
              <a:cs typeface="+mn-cs"/>
            </a:endParaRPr>
          </a:p>
          <a:p>
            <a:endParaRPr lang="en-US" dirty="0"/>
          </a:p>
          <a:p>
            <a:r>
              <a:rPr lang="en-US" sz="1200" kern="1200" dirty="0" smtClean="0">
                <a:solidFill>
                  <a:schemeClr val="tx1"/>
                </a:solidFill>
                <a:effectLst/>
                <a:latin typeface="+mn-lt"/>
                <a:ea typeface="+mn-ea"/>
                <a:cs typeface="+mn-cs"/>
              </a:rPr>
              <a:t>Science Teacher Questionnaire</a:t>
            </a:r>
          </a:p>
          <a:p>
            <a:r>
              <a:rPr lang="en-US" dirty="0" smtClean="0"/>
              <a:t>Q35.</a:t>
            </a:r>
            <a:r>
              <a:rPr lang="en-US" baseline="0" dirty="0" smtClean="0"/>
              <a:t> </a:t>
            </a:r>
            <a:r>
              <a:rPr lang="en-US" dirty="0" smtClean="0"/>
              <a:t>Many teachers feel better prepared to teach some subject areas than others.  How well prepared do you feel to teach each of the following subjects at the grade level(s) you teach, whether or not they are currently included in your teaching responsibilities? </a:t>
            </a: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one on each row.]</a:t>
            </a:r>
            <a:r>
              <a:rPr lang="en-US" dirty="0" smtClean="0"/>
              <a:t> (Response Options: [1] Not adequately prepared, [2] Somewhat prepared, [3] Fairly well prepared, [4] Very well prepared)</a:t>
            </a:r>
          </a:p>
          <a:p>
            <a:pPr marL="672976" lvl="1" indent="-224325">
              <a:buFont typeface="+mj-lt"/>
              <a:buAutoNum type="alphaLcPeriod"/>
            </a:pPr>
            <a:r>
              <a:rPr lang="en-US" dirty="0" smtClean="0"/>
              <a:t>Life Science</a:t>
            </a:r>
          </a:p>
          <a:p>
            <a:pPr marL="672976" lvl="1" indent="-224325">
              <a:buFont typeface="+mj-lt"/>
              <a:buAutoNum type="alphaLcPeriod"/>
            </a:pPr>
            <a:r>
              <a:rPr lang="en-US" dirty="0" smtClean="0"/>
              <a:t>Earth Science</a:t>
            </a:r>
          </a:p>
          <a:p>
            <a:pPr marL="672976" lvl="1" indent="-224325">
              <a:buFont typeface="+mj-lt"/>
              <a:buAutoNum type="alphaLcPeriod"/>
            </a:pPr>
            <a:r>
              <a:rPr lang="en-US" dirty="0" smtClean="0"/>
              <a:t>Physical Science</a:t>
            </a:r>
          </a:p>
          <a:p>
            <a:pPr marL="672976" lvl="1" indent="-224325">
              <a:buFont typeface="+mj-lt"/>
              <a:buAutoNum type="alphaLcPeriod"/>
            </a:pPr>
            <a:r>
              <a:rPr lang="en-US" dirty="0" smtClean="0"/>
              <a:t>Engineering</a:t>
            </a:r>
          </a:p>
          <a:p>
            <a:pPr marL="672976" lvl="1" indent="-224325">
              <a:buFont typeface="+mj-lt"/>
              <a:buAutoNum type="alphaLcPeriod"/>
            </a:pPr>
            <a:r>
              <a:rPr lang="en-US" strike="sngStrike" dirty="0" smtClean="0"/>
              <a:t>Mathematics </a:t>
            </a:r>
          </a:p>
          <a:p>
            <a:pPr marL="672976" lvl="1" indent="-224325">
              <a:buFont typeface="+mj-lt"/>
              <a:buAutoNum type="alphaLcPeriod"/>
            </a:pPr>
            <a:r>
              <a:rPr lang="en-US" strike="sngStrike" dirty="0" smtClean="0"/>
              <a:t>Reading/Language Arts</a:t>
            </a:r>
          </a:p>
          <a:p>
            <a:pPr marL="672976" lvl="1" indent="-224325">
              <a:buFont typeface="+mj-lt"/>
              <a:buAutoNum type="alphaLcPeriod"/>
            </a:pPr>
            <a:r>
              <a:rPr lang="en-US" strike="sngStrike" dirty="0" smtClean="0"/>
              <a:t>Social Studies </a:t>
            </a:r>
          </a:p>
          <a:p>
            <a:endParaRPr lang="en-US" dirty="0" smtClean="0"/>
          </a:p>
          <a:p>
            <a:r>
              <a:rPr lang="en-US" sz="1200" kern="1200" dirty="0" smtClean="0">
                <a:solidFill>
                  <a:schemeClr val="tx1"/>
                </a:solidFill>
                <a:effectLst/>
                <a:latin typeface="+mn-lt"/>
                <a:ea typeface="+mn-ea"/>
                <a:cs typeface="+mn-cs"/>
              </a:rPr>
              <a:t>Q36. Within science, many teachers feel better prepared to teach some topics than others.  How well prepared do you feel to teach each of the following topics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685800" lvl="1" indent="-228600">
              <a:buFont typeface="+mj-lt"/>
              <a:buAutoNum type="alphaLcPeriod"/>
            </a:pPr>
            <a:r>
              <a:rPr lang="en-US" sz="1200" b="0" strike="noStrike" kern="1200" dirty="0" smtClean="0">
                <a:solidFill>
                  <a:schemeClr val="tx1"/>
                </a:solidFill>
                <a:effectLst/>
                <a:latin typeface="+mn-lt"/>
                <a:ea typeface="+mn-ea"/>
                <a:cs typeface="+mn-cs"/>
              </a:rPr>
              <a:t>Engineering</a:t>
            </a:r>
          </a:p>
          <a:p>
            <a:pPr marL="1200150" lvl="2" indent="-285750">
              <a:buFont typeface="+mj-lt"/>
              <a:buAutoNum type="romanLcPeriod"/>
            </a:pPr>
            <a:r>
              <a:rPr lang="en-US" sz="1200" b="0" strike="noStrike" kern="1200" dirty="0" smtClean="0">
                <a:solidFill>
                  <a:schemeClr val="tx1"/>
                </a:solidFill>
                <a:effectLst/>
                <a:latin typeface="+mn-lt"/>
                <a:ea typeface="+mn-ea"/>
                <a:cs typeface="+mn-cs"/>
              </a:rPr>
              <a:t>Defining</a:t>
            </a:r>
            <a:r>
              <a:rPr lang="en-US" sz="1200" b="0" strike="no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Optimizing a design solution</a:t>
            </a:r>
            <a:endParaRPr lang="en-US" sz="1200" b="0"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and resource issues (for example: land and water use, energy resources and consumption, sources and impacts of pollution)</a:t>
            </a:r>
          </a:p>
          <a:p>
            <a:endParaRPr lang="en-US" dirty="0" smtClean="0"/>
          </a:p>
          <a:p>
            <a:r>
              <a:rPr lang="en-US" dirty="0" smtClean="0"/>
              <a:t>Q37. How well prepared do you feel to do each of the following in your science instruction? [Select</a:t>
            </a:r>
            <a:r>
              <a:rPr lang="en-US" baseline="0" dirty="0" smtClean="0"/>
              <a:t> one on each row.]</a:t>
            </a:r>
            <a:r>
              <a:rPr lang="en-US" dirty="0" smtClean="0"/>
              <a:t> (Response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Develop students’ conceptual understanding of the science ideas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abilities to do science (for example: develop scientific questions; design and conduct investigations; analyze data; develop models, explanations, and scientific arguments)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awareness of STEM careers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Provide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formative assessment to monitor student learning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Differentiate science instruction to meet the needs of diverse learners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Incorporate students’ cultural backgrounds into science instruction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students' interest in science and/or 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participation of all students in science and/or 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1" kern="1200" dirty="0" smtClean="0">
              <a:solidFill>
                <a:schemeClr val="tx1"/>
              </a:solidFill>
              <a:effectLst/>
              <a:latin typeface="+mn-lt"/>
              <a:ea typeface="+mn-ea"/>
              <a:cs typeface="+mn-cs"/>
            </a:endParaRPr>
          </a:p>
          <a:p>
            <a:r>
              <a:rPr lang="en-US" dirty="0" smtClean="0"/>
              <a:t>Q67. How well prepared did you feel to do each of the following as part of your instruction on this particular unit? [Select</a:t>
            </a:r>
            <a:r>
              <a:rPr lang="en-US" baseline="0" dirty="0" smtClean="0"/>
              <a:t> one on each row.]</a:t>
            </a:r>
            <a:r>
              <a:rPr lang="en-US" dirty="0" smtClean="0"/>
              <a:t> (Response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Anticipate difficulties that students may have with particular science ideas and procedures in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Find out what students thought or already knew about the key science ideas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Implement the instructional materials (for example: textbook, module) to be used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Monitor student understanding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Assess student understanding at the conclusion of this unit</a:t>
            </a:r>
            <a:endParaRPr lang="en-US" sz="1200" b="1" kern="1200" dirty="0" smtClean="0">
              <a:solidFill>
                <a:schemeClr val="tx1"/>
              </a:solidFill>
              <a:effectLst/>
              <a:latin typeface="+mn-lt"/>
              <a:ea typeface="+mn-ea"/>
              <a:cs typeface="+mn-cs"/>
            </a:endParaRPr>
          </a:p>
          <a:p>
            <a:endParaRPr lang="en-US" dirty="0" smtClean="0"/>
          </a:p>
          <a:p>
            <a:r>
              <a:rPr lang="en-US" dirty="0" smtClean="0"/>
              <a:t>The </a:t>
            </a:r>
            <a:r>
              <a:rPr lang="en-US" dirty="0"/>
              <a:t>numbers in parentheses are standard errors.</a:t>
            </a:r>
          </a:p>
          <a:p>
            <a:endParaRPr lang="en-US" dirty="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dirty="0"/>
          </a:p>
          <a:p>
            <a:r>
              <a:rPr lang="en-US" b="1" dirty="0" smtClean="0"/>
              <a:t>Findings </a:t>
            </a:r>
            <a:r>
              <a:rPr lang="en-US" b="1" dirty="0"/>
              <a:t>Highlighted in Technical </a:t>
            </a:r>
            <a:r>
              <a:rPr lang="en-US" b="1" dirty="0" smtClean="0"/>
              <a:t>Report</a:t>
            </a:r>
          </a:p>
          <a:p>
            <a:r>
              <a:rPr lang="en-US" sz="1200" kern="1200" dirty="0" smtClean="0">
                <a:solidFill>
                  <a:schemeClr val="tx1"/>
                </a:solidFill>
                <a:effectLst/>
                <a:latin typeface="+mn-lt"/>
                <a:ea typeface="+mn-ea"/>
                <a:cs typeface="+mn-cs"/>
              </a:rPr>
              <a:t>“Scores on the teacher perceptions of preparedness composites were analyzed by a number of equity variables.  In science, the most striking differences are among classes of students with different levels of prior achievement (see Table 2.60).  Compared to classes of mostly low prior achievers, teachers of classes with mostly high prior achievers are more likely to feel well prepared to teach science content, implement pedagogies (e.g., develop students’ abilities to do science, encourage students’ interest in science and/‌or engineering), and implement instruction in a particular unit.  Although the same pattern appears in teachers’ perceptions of preparedness to teach engineering, the difference between classes of mostly high prior achievers and mostly low prior achievers is not statistically significant.  In addition, classes containing a higher proportion of students from race/‌ethnicity groups historically underrepresented in STEM and classes in higher-poverty schools are less likely to be taught by teachers who feel well prepared to teach science content and implement instruction in a particular unit.”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Perceptions of Content Preparedness composite was calculated based on the topics taught in the targeted class. Thus, it is defined differently across the subjects and grade ranges included in this study.</a:t>
            </a:r>
          </a:p>
          <a:p>
            <a:endParaRPr lang="en-US" b="0" dirty="0" smtClean="0"/>
          </a:p>
          <a:p>
            <a:r>
              <a:rPr lang="en-US" sz="1200" kern="1200" dirty="0" smtClean="0">
                <a:solidFill>
                  <a:schemeClr val="tx1"/>
                </a:solidFill>
                <a:effectLst/>
                <a:latin typeface="+mn-lt"/>
                <a:ea typeface="+mn-ea"/>
                <a:cs typeface="+mn-cs"/>
              </a:rPr>
              <a:t>The Perceptions of Preparedness to Teach Engineering composite was computed only for secondary science classes.</a:t>
            </a:r>
            <a:endParaRPr lang="en-US" b="0" dirty="0"/>
          </a:p>
        </p:txBody>
      </p:sp>
      <p:sp>
        <p:nvSpPr>
          <p:cNvPr id="4" name="Slide Number Placeholder 3"/>
          <p:cNvSpPr>
            <a:spLocks noGrp="1"/>
          </p:cNvSpPr>
          <p:nvPr>
            <p:ph type="sldNum" sz="quarter" idx="10"/>
          </p:nvPr>
        </p:nvSpPr>
        <p:spPr/>
        <p:txBody>
          <a:bodyPr/>
          <a:lstStyle/>
          <a:p>
            <a:fld id="{B472F11F-6199-4934-A1DC-A9FDDA9F712C}" type="slidenum">
              <a:rPr lang="en-US" smtClean="0"/>
              <a:t>110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Historically Underrepresented Students includes American Indian or Alaskan Native, Black or African American, Hispanic or Latino, or Native Hawaiian or Other Pacific Islander students.</a:t>
            </a:r>
          </a:p>
          <a:p>
            <a:endParaRPr lang="en-US" b="1" dirty="0" smtClean="0"/>
          </a:p>
          <a:p>
            <a:r>
              <a:rPr lang="en-US" sz="1200" b="0" i="0" u="none" strike="noStrike" kern="1200" baseline="0" dirty="0" smtClean="0">
                <a:solidFill>
                  <a:schemeClr val="tx1"/>
                </a:solidFill>
                <a:latin typeface="+mn-lt"/>
                <a:ea typeface="+mn-ea"/>
                <a:cs typeface="+mn-cs"/>
              </a:rPr>
              <a:t>The Perceptions of Content Preparedness composite was calculated based on the topics taught in the targeted class. Thus, it is defined differently across the subjects and grade ranges included in this study.</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Perceptions of Preparedness to Teach Engineering composite was computed only for secondary science classes.</a:t>
            </a:r>
            <a:endParaRPr lang="en-US" b="0" dirty="0" smtClean="0"/>
          </a:p>
          <a:p>
            <a:endParaRPr lang="en-US" b="1"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historically underrepresented students in the randomly selected class.</a:t>
            </a:r>
          </a:p>
          <a:p>
            <a:endParaRPr lang="en-US" b="1" dirty="0"/>
          </a:p>
        </p:txBody>
      </p:sp>
      <p:sp>
        <p:nvSpPr>
          <p:cNvPr id="4" name="Slide Number Placeholder 3"/>
          <p:cNvSpPr>
            <a:spLocks noGrp="1"/>
          </p:cNvSpPr>
          <p:nvPr>
            <p:ph type="sldNum" sz="quarter" idx="10"/>
          </p:nvPr>
        </p:nvSpPr>
        <p:spPr/>
        <p:txBody>
          <a:bodyPr/>
          <a:lstStyle/>
          <a:p>
            <a:fld id="{B472F11F-6199-4934-A1DC-A9FDDA9F712C}" type="slidenum">
              <a:rPr lang="en-US" smtClean="0"/>
              <a:t>111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Perceptions of Content Preparedness composite was calculated based on the topics taught in the targeted class. Thus, it is defined differently across the subjects and grade ranges included in this study.</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Perceptions of Preparedness to Teach Engineering composite was computed only for secondary science classes.</a:t>
            </a:r>
            <a:endParaRPr lang="en-US" b="0" dirty="0" smtClean="0"/>
          </a:p>
          <a:p>
            <a:endParaRPr lang="en-US" b="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b="0"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112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2.63, p. 44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39. In the last 3 years have you… [Select one on each row.]</a:t>
            </a:r>
          </a:p>
          <a:p>
            <a:pPr marL="685800" lvl="1" indent="-228600">
              <a:buFont typeface="+mj-lt"/>
              <a:buAutoNum type="alphaLcPeriod"/>
            </a:pPr>
            <a:r>
              <a:rPr lang="en-US" sz="1200" b="0" kern="1200" dirty="0" smtClean="0">
                <a:solidFill>
                  <a:schemeClr val="tx1"/>
                </a:solidFill>
                <a:effectLst/>
                <a:latin typeface="+mn-lt"/>
                <a:ea typeface="+mn-ea"/>
                <a:cs typeface="+mn-cs"/>
              </a:rPr>
              <a:t>Served as a lead teacher or department chair in science?</a:t>
            </a:r>
          </a:p>
          <a:p>
            <a:pPr marL="685800" lvl="1" indent="-228600">
              <a:buFont typeface="+mj-lt"/>
              <a:buAutoNum type="alphaLcPeriod"/>
            </a:pPr>
            <a:r>
              <a:rPr lang="en-US" sz="1200" b="0" kern="1200" dirty="0" smtClean="0">
                <a:solidFill>
                  <a:schemeClr val="tx1"/>
                </a:solidFill>
                <a:effectLst/>
                <a:latin typeface="+mn-lt"/>
                <a:ea typeface="+mn-ea"/>
                <a:cs typeface="+mn-cs"/>
              </a:rPr>
              <a:t>Served as a </a:t>
            </a:r>
            <a:r>
              <a:rPr lang="en-US" sz="1200" b="0" i="0" kern="1200" dirty="0" smtClean="0">
                <a:solidFill>
                  <a:schemeClr val="tx1"/>
                </a:solidFill>
                <a:effectLst/>
                <a:latin typeface="+mn-lt"/>
                <a:ea typeface="+mn-ea"/>
                <a:cs typeface="+mn-cs"/>
              </a:rPr>
              <a:t>formal</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mentor or coach for a science teacher?  (Do not include supervision of student teachers.)</a:t>
            </a:r>
          </a:p>
          <a:p>
            <a:pPr marL="685800" lvl="1" indent="-228600">
              <a:buFont typeface="+mj-lt"/>
              <a:buAutoNum type="alphaLcPeriod"/>
            </a:pPr>
            <a:r>
              <a:rPr lang="en-US" sz="1200" b="0" kern="1200" dirty="0" smtClean="0">
                <a:solidFill>
                  <a:schemeClr val="tx1"/>
                </a:solidFill>
                <a:effectLst/>
                <a:latin typeface="+mn-lt"/>
                <a:ea typeface="+mn-ea"/>
                <a:cs typeface="+mn-cs"/>
              </a:rPr>
              <a:t>Supervised a student teacher in your classroom?</a:t>
            </a:r>
          </a:p>
          <a:p>
            <a:pPr marL="685800" lvl="1" indent="-228600">
              <a:buFont typeface="+mj-lt"/>
              <a:buAutoNum type="alphaLcPeriod"/>
            </a:pPr>
            <a:r>
              <a:rPr lang="en-US" sz="1200" b="0" kern="1200" dirty="0" smtClean="0">
                <a:solidFill>
                  <a:schemeClr val="tx1"/>
                </a:solidFill>
                <a:effectLst/>
                <a:latin typeface="+mn-lt"/>
                <a:ea typeface="+mn-ea"/>
                <a:cs typeface="+mn-cs"/>
              </a:rPr>
              <a:t>Served on a school or district/diocese-wide science committee (for example: developing curriculum, developing pacing guides, selecting instructional materials)?</a:t>
            </a:r>
          </a:p>
          <a:p>
            <a:pPr marL="685800" lvl="1" indent="-228600">
              <a:buFont typeface="+mj-lt"/>
              <a:buAutoNum type="alphaLcPeriod"/>
            </a:pPr>
            <a:r>
              <a:rPr lang="en-US" sz="1200" b="0" kern="1200" dirty="0" smtClean="0">
                <a:solidFill>
                  <a:schemeClr val="tx1"/>
                </a:solidFill>
                <a:effectLst/>
                <a:latin typeface="+mn-lt"/>
                <a:ea typeface="+mn-ea"/>
                <a:cs typeface="+mn-cs"/>
              </a:rPr>
              <a:t>Led or co-led a workshop or professional learning community (for example: teacher study group, lesson study) for other teachers focused on science or science teaching?</a:t>
            </a:r>
          </a:p>
          <a:p>
            <a:pPr marL="685800" lvl="1" indent="-228600">
              <a:buFont typeface="+mj-lt"/>
              <a:buAutoNum type="alphaLcPeriod"/>
            </a:pPr>
            <a:r>
              <a:rPr lang="en-US" sz="1200" b="0" kern="1200" dirty="0" smtClean="0">
                <a:solidFill>
                  <a:schemeClr val="tx1"/>
                </a:solidFill>
                <a:effectLst/>
                <a:latin typeface="+mn-lt"/>
                <a:ea typeface="+mn-ea"/>
                <a:cs typeface="+mn-cs"/>
              </a:rPr>
              <a:t>Taught a science lesson for other teachers in your school to observe?</a:t>
            </a:r>
          </a:p>
          <a:p>
            <a:pPr marL="685800" lvl="1" indent="-228600">
              <a:buFont typeface="+mj-lt"/>
              <a:buAutoNum type="alphaLcPeriod"/>
            </a:pPr>
            <a:r>
              <a:rPr lang="en-US" sz="1200" b="0" kern="1200" dirty="0" smtClean="0">
                <a:solidFill>
                  <a:schemeClr val="tx1"/>
                </a:solidFill>
                <a:effectLst/>
                <a:latin typeface="+mn-lt"/>
                <a:ea typeface="+mn-ea"/>
                <a:cs typeface="+mn-cs"/>
              </a:rPr>
              <a:t>Observed another teacher’s science lesson for the purpose of giving him/her feedback?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can be seen in Table 2.63, elementary science teachers are far less likely than secondary teachers to have had many of these responsibilities.  For example, 44–51 percent of secondary science teachers have: (1) served on a school- or district-wide committee specific to their subject or (2) observed another teachers’ science lesson in order to provide feedback.  Relatively few elementary science teachers have served in these roles.  Elementary teachers may have fewer opportunities to serve on subject-specific committees or as an observer, as many are responsible for teaching all subjects in a self-contained setting on the same schedule as their colleagues.  Secondary science teachers are also more likely than elementary teachers to have served as a formal mentor or coach for a science teacher.  In contrast, elementary teachers are more likely to have supervised student teachers in the last three years.”</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114</a:t>
            </a:fld>
            <a:endParaRPr lang="en-US"/>
          </a:p>
        </p:txBody>
      </p:sp>
    </p:spTree>
    <p:extLst>
      <p:ext uri="{BB962C8B-B14F-4D97-AF65-F5344CB8AC3E}">
        <p14:creationId xmlns:p14="http://schemas.microsoft.com/office/powerpoint/2010/main" val="9963514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115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116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117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2.7, p. 14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endParaRPr lang="en-US" dirty="0" smtClean="0"/>
          </a:p>
          <a:p>
            <a:r>
              <a:rPr lang="en-US" dirty="0" smtClean="0"/>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 Did you complete any of the following types of biology/life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biology/life science courses (for example: Biology I, Introduction to Biology, Biology for Teachers)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18.</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chemistry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chemistry courses (for example: Chemistry I, Introduction to Chemistry)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teaching methods courses</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20. Did you complete any of the following types of physics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physics courses (for example: Physics I, Introduction to Physics)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22.</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Earth/space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Earth/space science courses (for example: Earth Science I, Introduction to Earth Science,  Introductory Astronomy)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24. Did you complete any of the following types of environmental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environmental science courses (for example: Environmental Science I, Introduction to Environmental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teaching methods courses</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26. Did you complete one or more engineering courses at the undergraduate or graduate level? </a:t>
            </a:r>
            <a:r>
              <a:rPr lang="en-US" dirty="0" smtClean="0"/>
              <a:t>(Response Options: Yes, No) </a:t>
            </a:r>
          </a:p>
          <a:p>
            <a:pPr marL="457200" lvl="1"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pPr marL="0" lvl="0"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2.7 shows the percentage of science teachers in each grade range with at least one college course in each of a number of science disciplines.  Note that the vast majority of science teachers at each level have had coursework in the life sciences, and 59–72 percent have had coursework in Earth/‌space science.  In contrast, in chemistry and physics, the percentage of teachers with at least one college course in the discipline increases substantially with increasing grade range.  Few teachers at any grade level have had coursework in engineering.”</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15</a:t>
            </a:fld>
            <a:endParaRPr lang="en-US"/>
          </a:p>
        </p:txBody>
      </p:sp>
    </p:spTree>
    <p:extLst>
      <p:ext uri="{BB962C8B-B14F-4D97-AF65-F5344CB8AC3E}">
        <p14:creationId xmlns:p14="http://schemas.microsoft.com/office/powerpoint/2010/main" val="2843330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16</a:t>
            </a:fld>
            <a:endParaRPr lang="en-US"/>
          </a:p>
        </p:txBody>
      </p:sp>
    </p:spTree>
    <p:extLst>
      <p:ext uri="{BB962C8B-B14F-4D97-AF65-F5344CB8AC3E}">
        <p14:creationId xmlns:p14="http://schemas.microsoft.com/office/powerpoint/2010/main" val="53770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Note: Each grade-level chart is sorted independently; consequently items may appear in different orders.</a:t>
            </a:r>
          </a:p>
          <a:p>
            <a:endParaRPr lang="en-US"/>
          </a:p>
        </p:txBody>
      </p:sp>
      <p:sp>
        <p:nvSpPr>
          <p:cNvPr id="4" name="Slide Number Placeholder 3"/>
          <p:cNvSpPr>
            <a:spLocks noGrp="1"/>
          </p:cNvSpPr>
          <p:nvPr>
            <p:ph type="sldNum" sz="quarter" idx="10"/>
          </p:nvPr>
        </p:nvSpPr>
        <p:spPr/>
        <p:txBody>
          <a:bodyPr/>
          <a:lstStyle/>
          <a:p>
            <a:fld id="{25E7F0A4-913F-4005-B289-12E54AFA3056}" type="slidenum">
              <a:rPr lang="en-US" smtClean="0"/>
              <a:t>17</a:t>
            </a:fld>
            <a:endParaRPr lang="en-US"/>
          </a:p>
        </p:txBody>
      </p:sp>
    </p:spTree>
    <p:extLst>
      <p:ext uri="{BB962C8B-B14F-4D97-AF65-F5344CB8AC3E}">
        <p14:creationId xmlns:p14="http://schemas.microsoft.com/office/powerpoint/2010/main" val="53770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Note: Each grade-level chart is sorted independently; consequently items may appear in different orders.</a:t>
            </a:r>
          </a:p>
          <a:p>
            <a:endParaRPr lang="en-US"/>
          </a:p>
        </p:txBody>
      </p:sp>
      <p:sp>
        <p:nvSpPr>
          <p:cNvPr id="4" name="Slide Number Placeholder 3"/>
          <p:cNvSpPr>
            <a:spLocks noGrp="1"/>
          </p:cNvSpPr>
          <p:nvPr>
            <p:ph type="sldNum" sz="quarter" idx="10"/>
          </p:nvPr>
        </p:nvSpPr>
        <p:spPr/>
        <p:txBody>
          <a:bodyPr/>
          <a:lstStyle/>
          <a:p>
            <a:fld id="{25E7F0A4-913F-4005-B289-12E54AFA3056}" type="slidenum">
              <a:rPr lang="en-US" smtClean="0"/>
              <a:t>18</a:t>
            </a:fld>
            <a:endParaRPr lang="en-US"/>
          </a:p>
        </p:txBody>
      </p:sp>
    </p:spTree>
    <p:extLst>
      <p:ext uri="{BB962C8B-B14F-4D97-AF65-F5344CB8AC3E}">
        <p14:creationId xmlns:p14="http://schemas.microsoft.com/office/powerpoint/2010/main" val="53770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2.8, p. 14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 items:</a:t>
            </a:r>
            <a:r>
              <a:rPr lang="en-US" b="1" baseline="0" dirty="0" smtClean="0"/>
              <a:t> </a:t>
            </a:r>
          </a:p>
          <a:p>
            <a:endParaRPr lang="en-US" dirty="0" smtClean="0"/>
          </a:p>
          <a:p>
            <a:r>
              <a:rPr lang="en-US" dirty="0" smtClean="0"/>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 Did you complete any of the following types of biology/life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biology/life science courses (for example: Biology I, Introduction to Biology, Biology for Teachers)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17.</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[Presented only to teachers that selected “Yes” for Q16b]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biology/life science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Anatomy/Physiology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Botany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Cell Biology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Ecology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Evolution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Genetics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Microbiology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Zoology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biology/life science beyond the general/introductory level</a:t>
            </a:r>
          </a:p>
          <a:p>
            <a:pPr marL="628650" lvl="1" indent="-171450">
              <a:buFont typeface="Wingdings" panose="05000000000000000000" pitchFamily="2" charset="2"/>
              <a:buChar char="q"/>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pPr marL="0" lvl="0"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“Tables 2.8–2.12 provide additional information about secondary science teacher coursework in biology, chemistry, physics, Earth/‌space science, and environmental science, respectively, in each case showing the percentage of middle and high school teachers who have had one or more courses beyond the introductory level, as well as the percentage who have completed each of a number of individual courses.  Typically, high school teachers are substantially more likely than their middle grades counterparts to have taken coursework beyond the introductory level in a given discipline.  Teachers were also asked whether they have had one or more teaching methods courses in a given discipline.  About half of teachers at each level have had a methods course focused on biology/‌life science.  Far fewer (14–22 percent of middle school teachers and 7–23 percent of high school teachers) have had methods courses in the other disciplines. “</a:t>
            </a:r>
          </a:p>
          <a:p>
            <a:pPr marL="0" lvl="0" indent="0">
              <a:buFont typeface="Wingdings" panose="05000000000000000000" pitchFamily="2" charset="2"/>
              <a:buNone/>
            </a:pP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7F0A4-913F-4005-B289-12E54AFA3056}" type="slidenum">
              <a:rPr lang="en-US" smtClean="0"/>
              <a:t>19</a:t>
            </a:fld>
            <a:endParaRPr lang="en-US"/>
          </a:p>
        </p:txBody>
      </p:sp>
    </p:spTree>
    <p:extLst>
      <p:ext uri="{BB962C8B-B14F-4D97-AF65-F5344CB8AC3E}">
        <p14:creationId xmlns:p14="http://schemas.microsoft.com/office/powerpoint/2010/main" val="294293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20</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21</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2.9, p. 15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 items:</a:t>
            </a:r>
            <a:r>
              <a:rPr lang="en-US" b="1" baseline="0" dirty="0" smtClean="0"/>
              <a:t> </a:t>
            </a:r>
          </a:p>
          <a:p>
            <a:endParaRPr lang="en-US"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18.</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chemistry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chemistry courses (for example: Chemistry I, Introduction to Chemistry)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teaching methods courses</a:t>
            </a:r>
            <a:endParaRPr lang="en-US" sz="1200" b="1" kern="120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19.</a:t>
            </a:r>
            <a:r>
              <a:rPr lang="en-US" sz="1200" b="0" i="1" kern="1200" dirty="0" smtClean="0">
                <a:solidFill>
                  <a:schemeClr val="tx1"/>
                </a:solidFill>
                <a:effectLst/>
                <a:latin typeface="+mn-lt"/>
                <a:ea typeface="+mn-ea"/>
                <a:cs typeface="+mn-cs"/>
              </a:rPr>
              <a:t> [Presented only to teachers that selected “Yes” for Q18b]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chemistry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Analytic Chemistry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Inorganic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Organic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Physical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Quantum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chemistry beyond the general/introductory level</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pPr marL="0" lvl="0"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“Tables 2.8–2.12 provide additional information about secondary science teacher coursework in biology, chemistry, physics, Earth/‌space science, and environmental science, respectively, in each case showing the percentage of middle and high school teachers who have had one or more courses beyond the introductory level, as well as the percentage who have completed each of a number of individual courses.  Typically, high school teachers are substantially more likely than their middle grades counterparts to have taken coursework beyond the introductory level in a given discipline.  Teachers were also asked whether they have had one or more teaching methods courses in a given discipline.  About half of teachers at each level have had a methods course focused on biology/‌life science.  Far fewer (14–22 percent of middle school teachers and 7–23 percent of high school teachers) have had methods courses in the other disciplines. “</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22</a:t>
            </a:fld>
            <a:endParaRPr lang="en-US"/>
          </a:p>
        </p:txBody>
      </p:sp>
    </p:spTree>
    <p:extLst>
      <p:ext uri="{BB962C8B-B14F-4D97-AF65-F5344CB8AC3E}">
        <p14:creationId xmlns:p14="http://schemas.microsoft.com/office/powerpoint/2010/main" val="3066990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23</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2.1, p. 8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a:t>
            </a:r>
            <a:r>
              <a:rPr lang="en-US" b="1" baseline="0" dirty="0" smtClean="0"/>
              <a:t> items. </a:t>
            </a:r>
          </a:p>
          <a:p>
            <a:endParaRPr lang="en-US" dirty="0" smtClean="0"/>
          </a:p>
          <a:p>
            <a:r>
              <a:rPr lang="en-US" dirty="0" smtClean="0"/>
              <a:t>Science Teacher Questionnaire</a:t>
            </a:r>
          </a:p>
          <a:p>
            <a:r>
              <a:rPr lang="en-US" dirty="0" smtClean="0"/>
              <a:t>Q1. How many years have you taught prior to this school year: </a:t>
            </a:r>
          </a:p>
          <a:p>
            <a:pPr marL="685800" lvl="1" indent="-228600">
              <a:buFont typeface="+mj-lt"/>
              <a:buAutoNum type="alphaLcPeriod"/>
            </a:pPr>
            <a:r>
              <a:rPr lang="en-US" dirty="0" smtClean="0"/>
              <a:t>any subject at the K–12 level? _____ </a:t>
            </a:r>
          </a:p>
          <a:p>
            <a:pPr marL="685800" lvl="1" indent="-228600">
              <a:buFont typeface="+mj-lt"/>
              <a:buAutoNum type="alphaLcPeriod"/>
            </a:pPr>
            <a:r>
              <a:rPr lang="en-US" dirty="0" smtClean="0"/>
              <a:t>science at the K–12 level? _____ </a:t>
            </a:r>
          </a:p>
          <a:p>
            <a:pPr marL="685800" lvl="1" indent="-228600">
              <a:buFont typeface="+mj-lt"/>
              <a:buAutoNum type="alphaLcPeriod"/>
            </a:pPr>
            <a:r>
              <a:rPr lang="en-US" dirty="0" smtClean="0"/>
              <a:t>at this school, any subject? _____ </a:t>
            </a:r>
          </a:p>
          <a:p>
            <a:pPr marL="0" lvl="0" indent="0">
              <a:buFont typeface="+mj-lt"/>
              <a:buNone/>
            </a:pPr>
            <a:endParaRPr lang="en-US" dirty="0" smtClean="0"/>
          </a:p>
          <a:p>
            <a:pPr marL="0" lvl="0" indent="0">
              <a:buFont typeface="+mj-lt"/>
              <a:buNone/>
            </a:pPr>
            <a:r>
              <a:rPr lang="en-US" dirty="0" smtClean="0"/>
              <a:t>Q71. Indicate your sex: </a:t>
            </a:r>
          </a:p>
          <a:p>
            <a:pPr marL="628650" lvl="1" indent="-171450">
              <a:buFont typeface="Courier New" panose="02070309020205020404" pitchFamily="49" charset="0"/>
              <a:buChar char="o"/>
            </a:pPr>
            <a:r>
              <a:rPr lang="en-US" dirty="0" smtClean="0"/>
              <a:t>Female</a:t>
            </a:r>
          </a:p>
          <a:p>
            <a:pPr marL="628650" lvl="1" indent="-171450">
              <a:buFont typeface="Courier New" panose="02070309020205020404" pitchFamily="49" charset="0"/>
              <a:buChar char="o"/>
            </a:pPr>
            <a:r>
              <a:rPr lang="en-US" dirty="0" smtClean="0"/>
              <a:t>Male</a:t>
            </a:r>
          </a:p>
          <a:p>
            <a:pPr marL="628650" lvl="1" indent="-171450">
              <a:buFont typeface="Courier New" panose="02070309020205020404" pitchFamily="49" charset="0"/>
              <a:buChar char="o"/>
            </a:pPr>
            <a:r>
              <a:rPr lang="en-US" dirty="0" smtClean="0"/>
              <a:t>Other</a:t>
            </a:r>
          </a:p>
          <a:p>
            <a:pPr marL="0" lvl="0" indent="0">
              <a:buFont typeface="Arial" panose="020B0604020202020204" pitchFamily="34" charset="0"/>
              <a:buNone/>
            </a:pPr>
            <a:endParaRPr lang="en-US" dirty="0" smtClean="0"/>
          </a:p>
          <a:p>
            <a:pPr marL="0" lvl="0" indent="0">
              <a:buFont typeface="Arial" panose="020B0604020202020204" pitchFamily="34" charset="0"/>
              <a:buNone/>
            </a:pPr>
            <a:r>
              <a:rPr lang="en-US" dirty="0" smtClean="0"/>
              <a:t>Q72. Are you of Hispanic or Latino origin? </a:t>
            </a:r>
          </a:p>
          <a:p>
            <a:pPr marL="628650" lvl="1" indent="-171450">
              <a:buFont typeface="Courier New" panose="02070309020205020404" pitchFamily="49" charset="0"/>
              <a:buChar char="o"/>
            </a:pPr>
            <a:r>
              <a:rPr lang="en-US" dirty="0" smtClean="0"/>
              <a:t>Yes </a:t>
            </a:r>
          </a:p>
          <a:p>
            <a:pPr marL="628650" lvl="1" indent="-171450">
              <a:buFont typeface="Courier New" panose="02070309020205020404" pitchFamily="49" charset="0"/>
              <a:buChar char="o"/>
            </a:pPr>
            <a:r>
              <a:rPr lang="en-US" dirty="0" smtClean="0"/>
              <a:t>No </a:t>
            </a:r>
          </a:p>
          <a:p>
            <a:pPr marL="0" lvl="0" indent="0">
              <a:buFont typeface="Arial" panose="020B0604020202020204" pitchFamily="34" charset="0"/>
              <a:buNone/>
            </a:pPr>
            <a:r>
              <a:rPr lang="en-US" dirty="0" smtClean="0"/>
              <a:t> </a:t>
            </a:r>
          </a:p>
          <a:p>
            <a:pPr marL="0" lvl="0" indent="0">
              <a:buFont typeface="Arial" panose="020B0604020202020204" pitchFamily="34" charset="0"/>
              <a:buNone/>
            </a:pPr>
            <a:r>
              <a:rPr lang="en-US" dirty="0" smtClean="0"/>
              <a:t>Q73. What is your race? [Select all that apply.]</a:t>
            </a:r>
          </a:p>
          <a:p>
            <a:pPr marL="628650" lvl="1" indent="-171450">
              <a:buFont typeface="Wingdings" panose="05000000000000000000" pitchFamily="2" charset="2"/>
              <a:buChar char="q"/>
            </a:pPr>
            <a:r>
              <a:rPr lang="en-US" dirty="0" smtClean="0"/>
              <a:t>American Indian or Alaskan Native </a:t>
            </a:r>
          </a:p>
          <a:p>
            <a:pPr marL="628650" lvl="1" indent="-171450">
              <a:buFont typeface="Wingdings" panose="05000000000000000000" pitchFamily="2" charset="2"/>
              <a:buChar char="q"/>
            </a:pPr>
            <a:r>
              <a:rPr lang="en-US" dirty="0" smtClean="0"/>
              <a:t>Asian </a:t>
            </a:r>
          </a:p>
          <a:p>
            <a:pPr marL="628650" lvl="1" indent="-171450">
              <a:buFont typeface="Wingdings" panose="05000000000000000000" pitchFamily="2" charset="2"/>
              <a:buChar char="q"/>
            </a:pPr>
            <a:r>
              <a:rPr lang="en-US" dirty="0" smtClean="0"/>
              <a:t>Black or African American </a:t>
            </a:r>
          </a:p>
          <a:p>
            <a:pPr marL="628650" lvl="1" indent="-171450">
              <a:buFont typeface="Wingdings" panose="05000000000000000000" pitchFamily="2" charset="2"/>
              <a:buChar char="q"/>
            </a:pPr>
            <a:r>
              <a:rPr lang="en-US" dirty="0" smtClean="0"/>
              <a:t>Native Hawaiian or Other Pacific Islander </a:t>
            </a:r>
          </a:p>
          <a:p>
            <a:pPr marL="628650" lvl="1" indent="-171450">
              <a:buFont typeface="Wingdings" panose="05000000000000000000" pitchFamily="2" charset="2"/>
              <a:buChar char="q"/>
            </a:pPr>
            <a:r>
              <a:rPr lang="en-US" dirty="0" smtClean="0"/>
              <a:t>White </a:t>
            </a:r>
          </a:p>
          <a:p>
            <a:pPr marL="0" lvl="0" indent="0">
              <a:buFont typeface="Arial" panose="020B0604020202020204" pitchFamily="34" charset="0"/>
              <a:buNone/>
            </a:pPr>
            <a:r>
              <a:rPr lang="en-US" dirty="0" smtClean="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Q74. In what year were you born? _____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The numbers in parentheses</a:t>
            </a:r>
            <a:r>
              <a:rPr lang="en-US" baseline="0" dirty="0" smtClean="0"/>
              <a:t> are standard errors.</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p>
          <a:p>
            <a:r>
              <a:rPr lang="en-US" sz="1200" b="0" i="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As can be seen in Table 2.1, the vast majority of science teachers at the elementary level are female.  The proportion of science teachers who are female decreases as grade level increases, to about 60 percent at the high school level.  Science teachers’ experience teaching any subject at the K–12 level is similar across grade ranges, though middle school science teachers tend to be less experienced teaching science and more likely to be new to their school.  In addition, the majority of the science teaching force is older than 40, with roughly 25 percent of science teachers in each grade range being older than 50.  Fewer than 20 percent are age 30 or younger.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Black, Hispanic, and Asian teachers continue to be underrepresented in the science teaching force.  At a time when only about half the K–12 student enrollment is White and non-Hispanic, the vast majority of science teachers in each grade range characterize themselves that way.”</a:t>
            </a:r>
            <a:endParaRPr lang="en-US" dirty="0" smtClean="0"/>
          </a:p>
        </p:txBody>
      </p:sp>
      <p:sp>
        <p:nvSpPr>
          <p:cNvPr id="4" name="Slide Number Placeholder 3"/>
          <p:cNvSpPr>
            <a:spLocks noGrp="1"/>
          </p:cNvSpPr>
          <p:nvPr>
            <p:ph type="sldNum" sz="quarter" idx="10"/>
          </p:nvPr>
        </p:nvSpPr>
        <p:spPr/>
        <p:txBody>
          <a:bodyPr/>
          <a:lstStyle/>
          <a:p>
            <a:fld id="{124F211C-9545-4590-8E39-488FAFFAA5A0}" type="slidenum">
              <a:rPr lang="en-US" smtClean="0"/>
              <a:t>3</a:t>
            </a:fld>
            <a:endParaRPr lang="en-US"/>
          </a:p>
        </p:txBody>
      </p:sp>
    </p:spTree>
    <p:extLst>
      <p:ext uri="{BB962C8B-B14F-4D97-AF65-F5344CB8AC3E}">
        <p14:creationId xmlns:p14="http://schemas.microsoft.com/office/powerpoint/2010/main" val="2754792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24</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2.10, p. 15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 items:</a:t>
            </a:r>
            <a:r>
              <a:rPr lang="en-US" b="1" baseline="0" dirty="0" smtClean="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20. Did you complete any of the following types of physics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physics courses (for example: Physics I, Introduction to Physics)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21.</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[Presented only to teachers that selected “Yes” for Q20b]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physics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Astronomy/Astrophysics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Electricity and Magnetism</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Heat and Thermodynamics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Mechanics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Modern or Quantum 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Nuclear 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Optics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physics beyond the general/introductory level</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pPr marL="0" lvl="0"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“Tables 2.8–2.12 provide additional information about secondary science teacher coursework in biology, chemistry, physics, Earth/‌space science, and environmental science, respectively, in each case showing the percentage of middle and high school teachers who have had one or more courses beyond the introductory level, as well as the percentage who have completed each of a number of individual courses.  Typically, high school teachers are substantially more likely than their middle grades counterparts to have taken coursework beyond the introductory level in a given discipline.  Teachers were also asked whether they have had one or more teaching methods courses in a given discipline.  About half of teachers at each level have had a methods course focused on biology/‌life science.  Far fewer (14–22 percent of middle school teachers and 7–23 percent of high school teachers) have had methods courses in the other disciplines. “</a:t>
            </a:r>
          </a:p>
          <a:p>
            <a:pPr marL="0" lvl="0" indent="0">
              <a:buFont typeface="+mj-lt"/>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7F0A4-913F-4005-B289-12E54AFA3056}" type="slidenum">
              <a:rPr lang="en-US" smtClean="0"/>
              <a:t>25</a:t>
            </a:fld>
            <a:endParaRPr lang="en-US"/>
          </a:p>
        </p:txBody>
      </p:sp>
    </p:spTree>
    <p:extLst>
      <p:ext uri="{BB962C8B-B14F-4D97-AF65-F5344CB8AC3E}">
        <p14:creationId xmlns:p14="http://schemas.microsoft.com/office/powerpoint/2010/main" val="3106637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26</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27</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2.11, p. 16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 items:</a:t>
            </a:r>
            <a:r>
              <a:rPr lang="en-US" b="1" baseline="0" dirty="0" smtClean="0"/>
              <a:t>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22.</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Earth/space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Earth/space science courses (for example: Earth Science I, Introduction to Earth Science,  Introductory Astronomy)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23. </a:t>
            </a:r>
            <a:r>
              <a:rPr lang="en-US" sz="1200" b="0" i="1" kern="1200" dirty="0" smtClean="0">
                <a:solidFill>
                  <a:schemeClr val="tx1"/>
                </a:solidFill>
                <a:effectLst/>
                <a:latin typeface="+mn-lt"/>
                <a:ea typeface="+mn-ea"/>
                <a:cs typeface="+mn-cs"/>
              </a:rPr>
              <a:t>[Presented only to teachers that selected “Yes” for Q22b]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Earth/space science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Astronomy/Astrophysics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Geology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Meteorology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Oceanography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Physical Geography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Earth/space science beyond the general/introductory level</a:t>
            </a:r>
            <a:endParaRPr lang="en-US" sz="1200" b="1"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pPr marL="0" lvl="0"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“Tables 2.8–2.12 provide additional information about secondary science teacher coursework in biology, chemistry, physics, Earth/‌space science, and environmental science, respectively, in each case showing the percentage of middle and high school teachers who have had one or more courses beyond the introductory level, as well as the percentage who have completed each of a number of individual courses.  Typically, high school teachers are substantially more likely than their middle grades counterparts to have taken coursework beyond the introductory level in a given discipline.  Teachers were also asked whether they have had one or more teaching methods courses in a given discipline.  About half of teachers at each level have had a methods course focused on biology/‌life science.  Far fewer (14–22 percent of middle school teachers and 7–23 percent of high school teachers) have had methods courses in the other disciplines. “</a:t>
            </a:r>
          </a:p>
          <a:p>
            <a:pPr marL="0" lvl="0" indent="0">
              <a:buFont typeface="+mj-lt"/>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7F0A4-913F-4005-B289-12E54AFA3056}" type="slidenum">
              <a:rPr lang="en-US" smtClean="0"/>
              <a:t>28</a:t>
            </a:fld>
            <a:endParaRPr lang="en-US"/>
          </a:p>
        </p:txBody>
      </p:sp>
    </p:spTree>
    <p:extLst>
      <p:ext uri="{BB962C8B-B14F-4D97-AF65-F5344CB8AC3E}">
        <p14:creationId xmlns:p14="http://schemas.microsoft.com/office/powerpoint/2010/main" val="3106637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29</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30</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2.12, p. 16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individual items:</a:t>
            </a:r>
            <a:r>
              <a:rPr lang="en-US" b="1" baseline="0" dirty="0" smtClean="0"/>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24. Did you complete any of the following types of environmental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environmental science courses (for example: Environmental Science I, Introduction to Environmental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teaching methods courses</a:t>
            </a:r>
            <a:endParaRPr lang="en-US" sz="1200" b="1" kern="1200" dirty="0" smtClean="0">
              <a:solidFill>
                <a:schemeClr val="tx1"/>
              </a:solidFill>
              <a:effectLst/>
              <a:latin typeface="+mn-lt"/>
              <a:ea typeface="+mn-ea"/>
              <a:cs typeface="+mn-cs"/>
            </a:endParaRPr>
          </a:p>
          <a:p>
            <a:pPr lvl="0"/>
            <a:endParaRPr lang="en-US" sz="1200" b="0" i="1"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25.</a:t>
            </a:r>
            <a:r>
              <a:rPr lang="en-US" sz="1200" b="0" i="1" kern="1200" dirty="0" smtClean="0">
                <a:solidFill>
                  <a:schemeClr val="tx1"/>
                </a:solidFill>
                <a:effectLst/>
                <a:latin typeface="+mn-lt"/>
                <a:ea typeface="+mn-ea"/>
                <a:cs typeface="+mn-cs"/>
              </a:rPr>
              <a:t> [Presented only to teachers that selected “Yes” for Q24b]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environmental science courses you completed (beyond a general/introductory course) at the undergraduate or graduate level. [Select all that apply.]</a:t>
            </a: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Conservation Biology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Ecology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Forestry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Hydrology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Oceanography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Toxicology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Other environmental science beyond the general/introductory level</a:t>
            </a:r>
            <a:endParaRPr lang="en-US" sz="1200" b="1" kern="1200" dirty="0" smtClean="0">
              <a:solidFill>
                <a:schemeClr val="tx1"/>
              </a:solidFill>
              <a:effectLst/>
              <a:latin typeface="+mn-lt"/>
              <a:ea typeface="+mn-ea"/>
              <a:cs typeface="+mn-cs"/>
            </a:endParaRPr>
          </a:p>
          <a:p>
            <a:pPr lvl="0"/>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smtClean="0"/>
              <a:t>The numbers in parentheses</a:t>
            </a:r>
            <a:r>
              <a:rPr lang="en-US" baseline="0" dirty="0" smtClean="0"/>
              <a:t> are standard errors.</a:t>
            </a:r>
          </a:p>
          <a:p>
            <a:pPr marL="0" lvl="0" indent="0">
              <a:buFont typeface="+mj-lt"/>
              <a:buNone/>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200" kern="1200" dirty="0" smtClean="0">
                <a:solidFill>
                  <a:schemeClr val="tx1"/>
                </a:solidFill>
                <a:effectLst/>
                <a:latin typeface="+mn-lt"/>
                <a:ea typeface="+mn-ea"/>
                <a:cs typeface="+mn-cs"/>
              </a:rPr>
              <a:t>“Tables 2.8–2.12 provide additional information about secondary science teacher coursework in biology, chemistry, physics, Earth/‌space science, and environmental science, respectively, in each case showing the percentage of middle and high school teachers who have had one or more courses beyond the introductory level, as well as the percentage who have completed each of a number of individual courses.  Typically, high school teachers are substantially more likely than their middle grades counterparts to have taken coursework beyond the introductory level in a given discipline.  Teachers were also asked whether they have had one or more teaching methods courses in a given discipline.  About half of teachers at each level have had a methods course focused on biology/‌life science.  Far fewer (14–22 percent of middle school teachers and 7–23 percent of high school teachers) have had methods courses in the other disciplines. “</a:t>
            </a:r>
          </a:p>
          <a:p>
            <a:pPr marL="0" lvl="0" indent="0">
              <a:buFont typeface="+mj-lt"/>
              <a:buNone/>
            </a:pPr>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7F0A4-913F-4005-B289-12E54AFA3056}" type="slidenum">
              <a:rPr lang="en-US" smtClean="0"/>
              <a:t>31</a:t>
            </a:fld>
            <a:endParaRPr lang="en-US"/>
          </a:p>
        </p:txBody>
      </p:sp>
    </p:spTree>
    <p:extLst>
      <p:ext uri="{BB962C8B-B14F-4D97-AF65-F5344CB8AC3E}">
        <p14:creationId xmlns:p14="http://schemas.microsoft.com/office/powerpoint/2010/main" val="3106637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32</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Each grade-level chart is sorted independently; consequently items may appear in different orders.</a:t>
            </a:r>
          </a:p>
        </p:txBody>
      </p:sp>
      <p:sp>
        <p:nvSpPr>
          <p:cNvPr id="4" name="Slide Number Placeholder 3"/>
          <p:cNvSpPr>
            <a:spLocks noGrp="1"/>
          </p:cNvSpPr>
          <p:nvPr>
            <p:ph type="sldNum" sz="quarter" idx="10"/>
          </p:nvPr>
        </p:nvSpPr>
        <p:spPr/>
        <p:txBody>
          <a:bodyPr/>
          <a:lstStyle/>
          <a:p>
            <a:fld id="{25E7F0A4-913F-4005-B289-12E54AFA3056}" type="slidenum">
              <a:rPr lang="en-US" smtClean="0"/>
              <a:t>33</a:t>
            </a:fld>
            <a:endParaRPr lang="en-US"/>
          </a:p>
        </p:txBody>
      </p:sp>
    </p:spTree>
    <p:extLst>
      <p:ext uri="{BB962C8B-B14F-4D97-AF65-F5344CB8AC3E}">
        <p14:creationId xmlns:p14="http://schemas.microsoft.com/office/powerpoint/2010/main" val="3369613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5</a:t>
            </a:fld>
            <a:endParaRPr lang="en-US"/>
          </a:p>
        </p:txBody>
      </p:sp>
    </p:spTree>
    <p:extLst>
      <p:ext uri="{BB962C8B-B14F-4D97-AF65-F5344CB8AC3E}">
        <p14:creationId xmlns:p14="http://schemas.microsoft.com/office/powerpoint/2010/main" val="2872555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Table 2.13, p. 17 in Technical Report</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slide shows data derived from: </a:t>
            </a:r>
          </a:p>
          <a:p>
            <a:endParaRPr lang="en-US" dirty="0" smtClean="0"/>
          </a:p>
          <a:p>
            <a:r>
              <a:rPr lang="en-US" dirty="0" smtClean="0"/>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 Did you complete any of the following types of biology/life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biology/life science courses (for example: Biology I, Introduction to Biology, Biology for Teachers)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18.</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chemistry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chemistry courses (for example: Chemistry I, Introduction to Chemistry)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teaching methods courses</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20. Did you complete any of the following types of physics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physics courses (for example: Physics I, Introduction to Physics)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22.</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Earth/space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Earth/space science courses (for example: Earth Science I, Introduction to Earth Science,  Introductory Astronomy)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teaching methods courses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r>
              <a:rPr lang="en-US" sz="1200" kern="1200" dirty="0" smtClean="0">
                <a:solidFill>
                  <a:schemeClr val="tx1"/>
                </a:solidFill>
                <a:effectLst/>
                <a:latin typeface="+mn-lt"/>
                <a:ea typeface="+mn-ea"/>
                <a:cs typeface="+mn-cs"/>
              </a:rPr>
              <a:t>“Teachers of science in the elementary grades are typically responsible for instruction across science disciplines.  Accordingly, the National Science Teachers Association (NSTA) has recommended that rather than studying a single science discipline in depth, elementary science teachers be prepared to teach life science, Earth science, and physical science.  As a proxy for the competencies outlined by NSTA in these different areas, teachers were asked about their coursework in each.  As can be seen in Table 2.13, 34 percent of elementary science teachers have had courses in all three of those areas, and another 36 percent have had coursework in 2 of the 3 areas.  At the other end of the spectrum, 7 percent of elementary science teachers have not had any college science courses in these areas.”</a:t>
            </a:r>
          </a:p>
        </p:txBody>
      </p:sp>
      <p:sp>
        <p:nvSpPr>
          <p:cNvPr id="4" name="Slide Number Placeholder 3"/>
          <p:cNvSpPr>
            <a:spLocks noGrp="1"/>
          </p:cNvSpPr>
          <p:nvPr>
            <p:ph type="sldNum" sz="quarter" idx="10"/>
          </p:nvPr>
        </p:nvSpPr>
        <p:spPr/>
        <p:txBody>
          <a:bodyPr/>
          <a:lstStyle/>
          <a:p>
            <a:fld id="{25E7F0A4-913F-4005-B289-12E54AFA3056}" type="slidenum">
              <a:rPr lang="en-US" smtClean="0"/>
              <a:t>34</a:t>
            </a:fld>
            <a:endParaRPr lang="en-US"/>
          </a:p>
        </p:txBody>
      </p:sp>
    </p:spTree>
    <p:extLst>
      <p:ext uri="{BB962C8B-B14F-4D97-AF65-F5344CB8AC3E}">
        <p14:creationId xmlns:p14="http://schemas.microsoft.com/office/powerpoint/2010/main" val="37695897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science is defined as a course in either chemistry or physics.</a:t>
            </a:r>
          </a:p>
        </p:txBody>
      </p:sp>
      <p:sp>
        <p:nvSpPr>
          <p:cNvPr id="4" name="Slide Number Placeholder 3"/>
          <p:cNvSpPr>
            <a:spLocks noGrp="1"/>
          </p:cNvSpPr>
          <p:nvPr>
            <p:ph type="sldNum" sz="quarter" idx="10"/>
          </p:nvPr>
        </p:nvSpPr>
        <p:spPr/>
        <p:txBody>
          <a:bodyPr/>
          <a:lstStyle/>
          <a:p>
            <a:fld id="{25E7F0A4-913F-4005-B289-12E54AFA3056}" type="slidenum">
              <a:rPr lang="en-US" smtClean="0"/>
              <a:t>35</a:t>
            </a:fld>
            <a:endParaRPr lang="en-US"/>
          </a:p>
        </p:txBody>
      </p:sp>
    </p:spTree>
    <p:extLst>
      <p:ext uri="{BB962C8B-B14F-4D97-AF65-F5344CB8AC3E}">
        <p14:creationId xmlns:p14="http://schemas.microsoft.com/office/powerpoint/2010/main" val="2953739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Table 2.14, p. 17 in Technical Report</a:t>
            </a:r>
          </a:p>
          <a:p>
            <a:endParaRPr lang="en-US" sz="1200" b="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slide shows data derived from: </a:t>
            </a:r>
          </a:p>
          <a:p>
            <a:endParaRPr lang="en-US" dirty="0" smtClean="0"/>
          </a:p>
          <a:p>
            <a:r>
              <a:rPr lang="en-US" dirty="0" smtClean="0"/>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 Did you complete any of the following types of biology/life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biology/life science courses (for example: Biology I, Introduction to Biology, Biology for Teachers)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18.</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chemistry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chemistry courses (for example: Chemistry I, Introduction to Chemistry)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teaching methods courses</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20. Did you complete any of the following types of physics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physics courses (for example: Physics I, Introduction to Physics)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22.</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Earth/space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Earth/space science courses (for example: Earth Science I, Introduction to Earth Science,  Introductory Astronomy)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teaching methods courses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“Forty-nine percent of middle grades teachers of general or integrated science have had at least one college course in chemistry, Earth science, life science, and physics.  An additional 29 percent have had coursework in 3 of the 4 areas (see Table 2.14).”</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5E7F0A4-913F-4005-B289-12E54AFA3056}" type="slidenum">
              <a:rPr lang="en-US" smtClean="0"/>
              <a:t>36</a:t>
            </a:fld>
            <a:endParaRPr lang="en-US"/>
          </a:p>
        </p:txBody>
      </p:sp>
    </p:spTree>
    <p:extLst>
      <p:ext uri="{BB962C8B-B14F-4D97-AF65-F5344CB8AC3E}">
        <p14:creationId xmlns:p14="http://schemas.microsoft.com/office/powerpoint/2010/main" val="3769589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37</a:t>
            </a:fld>
            <a:endParaRPr lang="en-US"/>
          </a:p>
        </p:txBody>
      </p:sp>
    </p:spTree>
    <p:extLst>
      <p:ext uri="{BB962C8B-B14F-4D97-AF65-F5344CB8AC3E}">
        <p14:creationId xmlns:p14="http://schemas.microsoft.com/office/powerpoint/2010/main" val="2953739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2.15, p. 18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This slide shows data from individual items. </a:t>
            </a:r>
          </a:p>
          <a:p>
            <a:endParaRPr lang="en-US" baseline="0" dirty="0" smtClean="0"/>
          </a:p>
          <a:p>
            <a:r>
              <a:rPr lang="en-US" baseline="0" dirty="0" smtClean="0"/>
              <a:t>Science Teacher Questionnaire</a:t>
            </a:r>
          </a:p>
          <a:p>
            <a:r>
              <a:rPr lang="en-US" dirty="0" smtClean="0"/>
              <a:t>Q12. Have you been awarded one or more bachelor’s and/or graduate degrees in the following fields? (With regard to bachelor’s degrees, count only areas in which you majored.) (Response Options: Yes, No) </a:t>
            </a:r>
          </a:p>
          <a:p>
            <a:pPr marL="685800" lvl="1" indent="-228600">
              <a:buFont typeface="+mj-lt"/>
              <a:buAutoNum type="alphaLcPeriod"/>
            </a:pPr>
            <a:r>
              <a:rPr lang="en-US" b="0" strike="sngStrike" dirty="0" smtClean="0"/>
              <a:t>Education, including science education</a:t>
            </a:r>
          </a:p>
          <a:p>
            <a:pPr marL="685800" lvl="1" indent="-228600">
              <a:buFont typeface="+mj-lt"/>
              <a:buAutoNum type="alphaLcPeriod"/>
            </a:pPr>
            <a:r>
              <a:rPr lang="en-US" b="0" strike="sngStrike" dirty="0" smtClean="0"/>
              <a:t>Engineering </a:t>
            </a:r>
          </a:p>
          <a:p>
            <a:pPr marL="685800" lvl="1" indent="-228600">
              <a:buFont typeface="+mj-lt"/>
              <a:buAutoNum type="alphaLcPeriod"/>
            </a:pPr>
            <a:r>
              <a:rPr lang="en-US" b="0" dirty="0" smtClean="0"/>
              <a:t>Natural Sciences</a:t>
            </a:r>
          </a:p>
          <a:p>
            <a:pPr marL="685800" lvl="1" indent="-228600">
              <a:buFont typeface="+mj-lt"/>
              <a:buAutoNum type="alphaLcPeriod"/>
            </a:pPr>
            <a:r>
              <a:rPr lang="en-US" b="0" strike="sngStrike" dirty="0" smtClean="0"/>
              <a:t>Other, please specify _____</a:t>
            </a:r>
          </a:p>
          <a:p>
            <a:endParaRPr lang="en-US" baseline="0" dirty="0" smtClean="0"/>
          </a:p>
          <a:p>
            <a:r>
              <a:rPr lang="en-US" sz="1200" kern="1200" dirty="0" smtClean="0">
                <a:solidFill>
                  <a:schemeClr val="tx1"/>
                </a:solidFill>
                <a:effectLst/>
                <a:latin typeface="+mn-lt"/>
                <a:ea typeface="+mn-ea"/>
                <a:cs typeface="+mn-cs"/>
              </a:rPr>
              <a:t>Q15. What type of natural science degree do you have? (With regard to bachelor’s degrees, count only areas in which you majored.)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Biology/Life Science</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Chemistry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Earth/Space Science</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Environmental Science/Ecology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Physics</a:t>
            </a: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Other natural science, please specify _____</a:t>
            </a:r>
          </a:p>
          <a:p>
            <a:endParaRPr lang="en-US" dirty="0" smtClean="0"/>
          </a:p>
          <a:p>
            <a:r>
              <a:rPr lang="en-US" dirty="0" smtClean="0"/>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 Did you complete any of the following types of biology/life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biology/life science courses (for example: Biology I, Introduction to Biology, Biology for Teachers)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17.</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[Presented only to teachers that selected “Yes” for Q16b]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biology/life science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Anatomy/Physiology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Botany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Cell Biology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Ecology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Evolution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Genetics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Microbiology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Zoology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biology/life science beyond the general/introductory level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18.</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chemistry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chemistry courses (for example: Chemistry I, Introduction to Chemistry)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teaching methods courses</a:t>
            </a:r>
            <a:endParaRPr lang="en-US" sz="1200" b="1" kern="120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19.</a:t>
            </a:r>
            <a:r>
              <a:rPr lang="en-US" sz="1200" b="0" i="1" kern="1200" dirty="0" smtClean="0">
                <a:solidFill>
                  <a:schemeClr val="tx1"/>
                </a:solidFill>
                <a:effectLst/>
                <a:latin typeface="+mn-lt"/>
                <a:ea typeface="+mn-ea"/>
                <a:cs typeface="+mn-cs"/>
              </a:rPr>
              <a:t> [Presented only to teachers that selected “Yes” for Q18b]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chemistry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Analytic Chemistry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Inorganic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Organic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Physical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Quantum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chemistry beyond the general/introductory level</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20. Did you complete any of the following types of physics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physics courses (for example: Physics I, Introduction to Physics)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teaching methods courses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21.</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[Presented only to teachers that selected “Yes” for Q20b]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physics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Astronomy/Astrophysics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Electricity and Magnetism</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Heat and Thermodynamics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Mechanics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Modern or Quantum 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Nuclear 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Optics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physics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22.</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Earth/space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Earth/space science courses (for example: Earth Science I, Introduction to Earth Science,  Introductory Astronomy)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teaching methods courses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23. </a:t>
            </a:r>
            <a:r>
              <a:rPr lang="en-US" sz="1200" b="0" i="1" kern="1200" dirty="0" smtClean="0">
                <a:solidFill>
                  <a:schemeClr val="tx1"/>
                </a:solidFill>
                <a:effectLst/>
                <a:latin typeface="+mn-lt"/>
                <a:ea typeface="+mn-ea"/>
                <a:cs typeface="+mn-cs"/>
              </a:rPr>
              <a:t>[Presented only to teachers that selected “Yes” for Q22b]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Earth/space science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Astronomy/Astrophysics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Geology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Meteorology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Oceanography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Physical Geography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Earth/space science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24. Did you complete any of the following types of environmental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environmental science courses (for example: Environmental Science I, Introduction to Environmental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teaching methods courses</a:t>
            </a:r>
            <a:endParaRPr lang="en-US" sz="1200" b="1" kern="120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25.</a:t>
            </a:r>
            <a:r>
              <a:rPr lang="en-US" sz="1200" b="0" i="1" kern="1200" dirty="0" smtClean="0">
                <a:solidFill>
                  <a:schemeClr val="tx1"/>
                </a:solidFill>
                <a:effectLst/>
                <a:latin typeface="+mn-lt"/>
                <a:ea typeface="+mn-ea"/>
                <a:cs typeface="+mn-cs"/>
              </a:rPr>
              <a:t> [Presented only to teachers that selected “Yes” for Q24b]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environmental science courses you completed (beyond a general/introductory course) at the undergraduate or graduate level. [Select all that apply.]</a:t>
            </a: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Conservation Biology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Ecology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Forestry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Hydrology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Oceanography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Toxicology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Other environmental science beyond the general/introductory level</a:t>
            </a:r>
            <a:endParaRPr lang="en-US" sz="1200" b="1"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secondary science classes, especially at the high school level, focus on a single area of science, such as biology or chemistry.  Table 2.15 provides information about the course background of those teaching these courses.  Middle school life science/‌biology teachers are far more likely to have a degree in their discipline (40 percent) than those teaching Earth science (5 percent) or physical science (7 percent).  In addition, a majority of middle school Earth science and physical science teachers have had either no coursework in the field or only an introductory course.  High school biology teachers also tend to have particularly strong backgrounds in their discipline, with 63 percent having a degree in biology, and another 25 percent with at least three college courses beyond introductory biology.  In contrast, about one-third of high school environmental science teachers and roughly one-quarter of Earth science teachers in each grade range have not had any college coursework in their field.“</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38</a:t>
            </a:fld>
            <a:endParaRPr lang="en-US"/>
          </a:p>
        </p:txBody>
      </p:sp>
    </p:spTree>
    <p:extLst>
      <p:ext uri="{BB962C8B-B14F-4D97-AF65-F5344CB8AC3E}">
        <p14:creationId xmlns:p14="http://schemas.microsoft.com/office/powerpoint/2010/main" val="244148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0" baseline="0" dirty="0" smtClean="0"/>
              <a:t>A physical science degree is defined as a degree in physics and/or chemistry.</a:t>
            </a:r>
            <a:endParaRPr lang="en-US" b="0" dirty="0" smtClean="0"/>
          </a:p>
          <a:p>
            <a:endParaRPr lang="en-US" b="0" baseline="0" dirty="0" smtClean="0"/>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b="0" baseline="0" dirty="0" smtClean="0"/>
              <a:t>A physical science degree is defined as a degree in physics and/or chemistry.</a:t>
            </a:r>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7</a:t>
            </a:fld>
            <a:endParaRPr lang="en-US"/>
          </a:p>
        </p:txBody>
      </p:sp>
    </p:spTree>
    <p:extLst>
      <p:ext uri="{BB962C8B-B14F-4D97-AF65-F5344CB8AC3E}">
        <p14:creationId xmlns:p14="http://schemas.microsoft.com/office/powerpoint/2010/main" val="1840595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48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2.16,</a:t>
            </a:r>
            <a:r>
              <a:rPr lang="en-US" baseline="0" dirty="0" smtClean="0"/>
              <a:t> p. 19 in Technical Report</a:t>
            </a:r>
          </a:p>
          <a:p>
            <a:endParaRPr lang="en-US" baseline="0" dirty="0" smtClean="0"/>
          </a:p>
          <a:p>
            <a:r>
              <a:rPr lang="en-US" b="1" dirty="0"/>
              <a:t>This slide shows data derived from: </a:t>
            </a:r>
          </a:p>
          <a:p>
            <a:endParaRPr lang="en-US" dirty="0"/>
          </a:p>
          <a:p>
            <a:r>
              <a:rPr lang="en-US" dirty="0"/>
              <a:t>Science Teacher Questionnaire</a:t>
            </a:r>
          </a:p>
          <a:p>
            <a:r>
              <a:rPr lang="en-US" dirty="0" smtClean="0"/>
              <a:t>Q12. Have you been awarded one or more bachelor’s and/or graduate degrees in the following fields? (With regard to bachelor’s degrees, count only areas in which you majored.) (Response Options: Yes, No) </a:t>
            </a:r>
          </a:p>
          <a:p>
            <a:pPr marL="685800" lvl="1" indent="-228600">
              <a:buFont typeface="+mj-lt"/>
              <a:buAutoNum type="alphaLcPeriod"/>
            </a:pPr>
            <a:r>
              <a:rPr lang="en-US" b="0" strike="sngStrike" dirty="0" smtClean="0"/>
              <a:t>Education, including science education</a:t>
            </a:r>
          </a:p>
          <a:p>
            <a:pPr marL="685800" lvl="1" indent="-228600">
              <a:buFont typeface="+mj-lt"/>
              <a:buAutoNum type="alphaLcPeriod"/>
            </a:pPr>
            <a:r>
              <a:rPr lang="en-US" b="0" strike="sngStrike" dirty="0" smtClean="0"/>
              <a:t>Engineering </a:t>
            </a:r>
          </a:p>
          <a:p>
            <a:pPr marL="685800" lvl="1" indent="-228600">
              <a:buFont typeface="+mj-lt"/>
              <a:buAutoNum type="alphaLcPeriod"/>
            </a:pPr>
            <a:r>
              <a:rPr lang="en-US" b="0" dirty="0" smtClean="0"/>
              <a:t>Natural Sciences</a:t>
            </a:r>
          </a:p>
          <a:p>
            <a:pPr marL="685800" lvl="1" indent="-228600">
              <a:buFont typeface="+mj-lt"/>
              <a:buAutoNum type="alphaLcPeriod"/>
            </a:pPr>
            <a:r>
              <a:rPr lang="en-US" b="0" strike="sngStrike" dirty="0" smtClean="0"/>
              <a:t>Other, please specify _____</a:t>
            </a:r>
          </a:p>
          <a:p>
            <a:endParaRPr lang="en-US" baseline="0" dirty="0" smtClean="0"/>
          </a:p>
          <a:p>
            <a:r>
              <a:rPr lang="en-US" sz="1200" kern="1200" dirty="0" smtClean="0">
                <a:solidFill>
                  <a:schemeClr val="tx1"/>
                </a:solidFill>
                <a:effectLst/>
                <a:latin typeface="+mn-lt"/>
                <a:ea typeface="+mn-ea"/>
                <a:cs typeface="+mn-cs"/>
              </a:rPr>
              <a:t>Q15. What type of natural science degree do you have? (With regard to bachelor’s degrees, count only areas in which you majored.)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Biology/Life Science</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Chemistry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Earth/Space Science</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Environmental Science/Ecology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Physics</a:t>
            </a:r>
          </a:p>
          <a:p>
            <a:pPr marL="628650" lvl="1" indent="-171450">
              <a:buFont typeface="Wingdings" panose="05000000000000000000" pitchFamily="2" charset="2"/>
              <a:buChar char="q"/>
            </a:pPr>
            <a:r>
              <a:rPr lang="en-US" sz="1200" strike="sngStrike" kern="1200" dirty="0" smtClean="0">
                <a:solidFill>
                  <a:schemeClr val="tx1"/>
                </a:solidFill>
                <a:effectLst/>
                <a:latin typeface="+mn-lt"/>
                <a:ea typeface="+mn-ea"/>
                <a:cs typeface="+mn-cs"/>
              </a:rPr>
              <a:t>Other natural science, please specify _____</a:t>
            </a:r>
          </a:p>
          <a:p>
            <a:endParaRPr lang="en-US" dirty="0" smtClean="0"/>
          </a:p>
          <a:p>
            <a:r>
              <a:rPr lang="en-US" dirty="0" smtClean="0"/>
              <a:t>Science Teacher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16. Did you complete any of the following types of biology/life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biology/life science courses (for example: Biology I, Introduction to Biology, Biology for Teachers)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 teaching methods courses</a:t>
            </a: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17.</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[Presented only to teachers that selected “Yes” for Q16b]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biology/life science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Anatomy/Physiology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Botany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Cell Biology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Ecology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Evolution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Genetics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Microbiology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Zoology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biology/life science beyond the general/introductory level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18.</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chemistry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chemistry courses (for example: Chemistry I, Introduction to Chemistry)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 teaching methods courses</a:t>
            </a:r>
            <a:endParaRPr lang="en-US" sz="1200" b="1" kern="120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19.</a:t>
            </a:r>
            <a:r>
              <a:rPr lang="en-US" sz="1200" b="0" i="1" kern="1200" dirty="0" smtClean="0">
                <a:solidFill>
                  <a:schemeClr val="tx1"/>
                </a:solidFill>
                <a:effectLst/>
                <a:latin typeface="+mn-lt"/>
                <a:ea typeface="+mn-ea"/>
                <a:cs typeface="+mn-cs"/>
              </a:rPr>
              <a:t> [Presented only to teachers that selected “Yes” for Q18b]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chemistry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Analytic Chemistry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Inorganic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Organic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Physical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Quantum Chemistry </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chemistry beyond the general/introductory level</a:t>
            </a: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20. Did you complete any of the following types of physics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physics courses (for example: Physics I, Introduction to Physics)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 teaching methods courses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21.</a:t>
            </a:r>
            <a:r>
              <a:rPr lang="en-US" sz="1200" b="0" kern="1200" baseline="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[Presented only to teachers that selected “Yes” for Q20b]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physics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Astronomy/Astrophysics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Electricity and Magnetism</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Heat and Thermodynamics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Mechanics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Modern or Quantum 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Nuclear 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Optics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physics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smtClean="0">
                <a:solidFill>
                  <a:schemeClr val="tx1"/>
                </a:solidFill>
                <a:effectLst/>
                <a:latin typeface="+mn-lt"/>
                <a:ea typeface="+mn-ea"/>
                <a:cs typeface="+mn-cs"/>
              </a:rPr>
              <a:t>22.</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Did you complete any of the following types of Earth/space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Earth/space science courses (for example: Earth Science I, Introduction to Earth Science,  Introductory Astronomy)</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 teaching methods courses</a:t>
            </a:r>
          </a:p>
          <a:p>
            <a:pPr lvl="0"/>
            <a:endParaRPr lang="en-US" sz="1200" b="0" kern="1200" dirty="0" smtClean="0">
              <a:solidFill>
                <a:schemeClr val="tx1"/>
              </a:solidFill>
              <a:effectLst/>
              <a:latin typeface="+mn-lt"/>
              <a:ea typeface="+mn-ea"/>
              <a:cs typeface="+mn-cs"/>
            </a:endParaRPr>
          </a:p>
          <a:p>
            <a:pPr lvl="0"/>
            <a:r>
              <a:rPr lang="en-US" sz="1200" b="0" kern="1200" dirty="0" smtClean="0">
                <a:solidFill>
                  <a:schemeClr val="tx1"/>
                </a:solidFill>
                <a:effectLst/>
                <a:latin typeface="+mn-lt"/>
                <a:ea typeface="+mn-ea"/>
                <a:cs typeface="+mn-cs"/>
              </a:rPr>
              <a:t>23. </a:t>
            </a:r>
            <a:r>
              <a:rPr lang="en-US" sz="1200" b="0" i="1" kern="1200" dirty="0" smtClean="0">
                <a:solidFill>
                  <a:schemeClr val="tx1"/>
                </a:solidFill>
                <a:effectLst/>
                <a:latin typeface="+mn-lt"/>
                <a:ea typeface="+mn-ea"/>
                <a:cs typeface="+mn-cs"/>
              </a:rPr>
              <a:t>[Presented only to teachers that selected “Yes” for Q22b]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Earth/space science courses you completed (beyond a general/introductory course) at the undergraduate or graduate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Astronomy/Astrophysics</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Geology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Meteorology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Oceanography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Physical Geography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Other Earth/space science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endParaRPr lang="en-US"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smtClean="0">
                <a:solidFill>
                  <a:schemeClr val="tx1"/>
                </a:solidFill>
                <a:effectLst/>
                <a:latin typeface="+mn-lt"/>
                <a:ea typeface="+mn-ea"/>
                <a:cs typeface="+mn-cs"/>
              </a:rPr>
              <a:t>24. Did you complete any of the following types of environmental science courses at the undergraduate or graduate level? [Select one on each row.] </a:t>
            </a:r>
            <a:r>
              <a:rPr lang="en-US" dirty="0" smtClean="0"/>
              <a:t>(Response Options: Yes, No) </a:t>
            </a:r>
          </a:p>
          <a:p>
            <a:pPr marL="685800" lvl="1" indent="-228600">
              <a:buFont typeface="+mj-lt"/>
              <a:buAutoNum type="alphaLcPeriod"/>
            </a:pPr>
            <a:r>
              <a:rPr lang="en-US" sz="1200" b="0" kern="1200" dirty="0" smtClean="0">
                <a:solidFill>
                  <a:schemeClr val="tx1"/>
                </a:solidFill>
                <a:effectLst/>
                <a:latin typeface="+mn-lt"/>
                <a:ea typeface="+mn-ea"/>
                <a:cs typeface="+mn-cs"/>
              </a:rPr>
              <a:t>General/introductory environmental science courses (for example: Environmental Science I, Introduction to Environmental Science)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courses beyond the general/introductory level</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science teaching methods courses</a:t>
            </a:r>
            <a:endParaRPr lang="en-US" sz="1200" b="1" kern="1200" dirty="0" smtClean="0">
              <a:solidFill>
                <a:schemeClr val="tx1"/>
              </a:solidFill>
              <a:effectLst/>
              <a:latin typeface="+mn-lt"/>
              <a:ea typeface="+mn-ea"/>
              <a:cs typeface="+mn-cs"/>
            </a:endParaRPr>
          </a:p>
          <a:p>
            <a:pPr lvl="0"/>
            <a:endParaRPr lang="en-US" sz="1200" b="0" i="0" kern="1200" dirty="0" smtClean="0">
              <a:solidFill>
                <a:schemeClr val="tx1"/>
              </a:solidFill>
              <a:effectLst/>
              <a:latin typeface="+mn-lt"/>
              <a:ea typeface="+mn-ea"/>
              <a:cs typeface="+mn-cs"/>
            </a:endParaRPr>
          </a:p>
          <a:p>
            <a:pPr lvl="0"/>
            <a:r>
              <a:rPr lang="en-US" sz="1200" b="0" i="0" kern="1200" dirty="0" smtClean="0">
                <a:solidFill>
                  <a:schemeClr val="tx1"/>
                </a:solidFill>
                <a:effectLst/>
                <a:latin typeface="+mn-lt"/>
                <a:ea typeface="+mn-ea"/>
                <a:cs typeface="+mn-cs"/>
              </a:rPr>
              <a:t>25.</a:t>
            </a:r>
            <a:r>
              <a:rPr lang="en-US" sz="1200" b="0" i="1" kern="1200" dirty="0" smtClean="0">
                <a:solidFill>
                  <a:schemeClr val="tx1"/>
                </a:solidFill>
                <a:effectLst/>
                <a:latin typeface="+mn-lt"/>
                <a:ea typeface="+mn-ea"/>
                <a:cs typeface="+mn-cs"/>
              </a:rPr>
              <a:t> [Presented only to teachers that selected “Yes” for Q24b]</a:t>
            </a:r>
            <a:endParaRPr lang="en-US" sz="12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indicate which of the following environmental science courses you completed (beyond a general/introductory course) at the undergraduate or graduate level. [Select all that apply.]</a:t>
            </a: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Conservation Biology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Ecology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Forestry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Hydrology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Oceanography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Toxicology</a:t>
            </a:r>
            <a:endParaRPr lang="en-US" sz="1200" b="1" kern="1200" dirty="0" smtClean="0">
              <a:solidFill>
                <a:schemeClr val="tx1"/>
              </a:solidFill>
              <a:effectLst/>
              <a:latin typeface="+mn-lt"/>
              <a:ea typeface="+mn-ea"/>
              <a:cs typeface="+mn-cs"/>
            </a:endParaRPr>
          </a:p>
          <a:p>
            <a:pPr marL="685800" lvl="1" indent="-228600">
              <a:buFont typeface="Wingdings" panose="05000000000000000000" pitchFamily="2" charset="2"/>
              <a:buChar char="q"/>
            </a:pPr>
            <a:r>
              <a:rPr lang="en-US" sz="1200" b="0" kern="1200" dirty="0" smtClean="0">
                <a:solidFill>
                  <a:schemeClr val="tx1"/>
                </a:solidFill>
                <a:effectLst/>
                <a:latin typeface="+mn-lt"/>
                <a:ea typeface="+mn-ea"/>
                <a:cs typeface="+mn-cs"/>
              </a:rPr>
              <a:t>Other environmental science beyond the general/introductory level</a:t>
            </a:r>
            <a:endParaRPr lang="en-US" sz="1200" b="1" kern="1200" dirty="0" smtClean="0">
              <a:solidFill>
                <a:schemeClr val="tx1"/>
              </a:solidFill>
              <a:effectLst/>
              <a:latin typeface="+mn-lt"/>
              <a:ea typeface="+mn-ea"/>
              <a:cs typeface="+mn-cs"/>
            </a:endParaRPr>
          </a:p>
          <a:p>
            <a:endParaRPr lang="en-US" dirty="0"/>
          </a:p>
          <a:p>
            <a:r>
              <a:rPr lang="en-US" dirty="0"/>
              <a:t>Q42. For the students in this class, indicate the number of males and females in this class in each of the following categories of race/ethnicity. </a:t>
            </a:r>
          </a:p>
          <a:p>
            <a:pPr marL="672976" lvl="1" indent="-224325">
              <a:buFont typeface="+mj-lt"/>
              <a:buAutoNum type="alphaLcPeriod"/>
            </a:pPr>
            <a:r>
              <a:rPr lang="en-US" dirty="0"/>
              <a:t>American Indian or Alaska Native _____	_____</a:t>
            </a:r>
          </a:p>
          <a:p>
            <a:pPr marL="672976" lvl="1" indent="-224325" defTabSz="897301">
              <a:buFont typeface="+mj-lt"/>
              <a:buAutoNum type="alphaLcPeriod"/>
              <a:defRPr/>
            </a:pPr>
            <a:r>
              <a:rPr lang="en-US" dirty="0"/>
              <a:t>Asian _____	_____</a:t>
            </a:r>
          </a:p>
          <a:p>
            <a:pPr marL="672976" lvl="1" indent="-224325" defTabSz="897301">
              <a:buFont typeface="+mj-lt"/>
              <a:buAutoNum type="alphaLcPeriod"/>
              <a:defRPr/>
            </a:pPr>
            <a:r>
              <a:rPr lang="en-US" dirty="0"/>
              <a:t>Black or African American _____     _____ </a:t>
            </a:r>
          </a:p>
          <a:p>
            <a:pPr marL="672976" lvl="1" indent="-224325" defTabSz="897301">
              <a:buFont typeface="+mj-lt"/>
              <a:buAutoNum type="alphaLcPeriod"/>
              <a:defRPr/>
            </a:pPr>
            <a:r>
              <a:rPr lang="en-US" dirty="0"/>
              <a:t>Hispanic/Latino _____     _____</a:t>
            </a:r>
          </a:p>
          <a:p>
            <a:pPr marL="672976" lvl="1" indent="-224325">
              <a:buFont typeface="+mj-lt"/>
              <a:buAutoNum type="alphaLcPeriod"/>
            </a:pPr>
            <a:r>
              <a:rPr lang="en-US" dirty="0"/>
              <a:t>Native Hawaiian or Other Pacific Islander _____     _____</a:t>
            </a:r>
          </a:p>
          <a:p>
            <a:pPr marL="672976" lvl="1" indent="-224325">
              <a:buFont typeface="+mj-lt"/>
              <a:buAutoNum type="alphaLcPeriod"/>
            </a:pPr>
            <a:r>
              <a:rPr lang="en-US" dirty="0"/>
              <a:t>White _____     _____</a:t>
            </a:r>
          </a:p>
          <a:p>
            <a:pPr marL="672976" lvl="1" indent="-224325">
              <a:buFont typeface="+mj-lt"/>
              <a:buAutoNum type="alphaLcPeriod"/>
            </a:pPr>
            <a:r>
              <a:rPr lang="en-US" dirty="0"/>
              <a:t>Two or more races _____     _____</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Q43. Which of the following best describes the prior science achievement levels of the students in this class relative to other students in this school?</a:t>
            </a:r>
          </a:p>
          <a:p>
            <a:pPr lvl="1"/>
            <a:r>
              <a:rPr lang="en-US" sz="1200" kern="1200" dirty="0" smtClean="0">
                <a:solidFill>
                  <a:schemeClr val="tx1"/>
                </a:solidFill>
                <a:effectLst/>
                <a:latin typeface="+mn-lt"/>
                <a:ea typeface="+mn-ea"/>
                <a:cs typeface="+mn-cs"/>
              </a:rPr>
              <a:t>Mostly low achievers</a:t>
            </a:r>
          </a:p>
          <a:p>
            <a:pPr lvl="1"/>
            <a:r>
              <a:rPr lang="en-US" sz="1200" kern="1200" dirty="0" smtClean="0">
                <a:solidFill>
                  <a:schemeClr val="tx1"/>
                </a:solidFill>
                <a:effectLst/>
                <a:latin typeface="+mn-lt"/>
                <a:ea typeface="+mn-ea"/>
                <a:cs typeface="+mn-cs"/>
              </a:rPr>
              <a:t>Mostly average achievers</a:t>
            </a:r>
          </a:p>
          <a:p>
            <a:pPr lvl="1"/>
            <a:r>
              <a:rPr lang="en-US" sz="1200" kern="1200" dirty="0" smtClean="0">
                <a:solidFill>
                  <a:schemeClr val="tx1"/>
                </a:solidFill>
                <a:effectLst/>
                <a:latin typeface="+mn-lt"/>
                <a:ea typeface="+mn-ea"/>
                <a:cs typeface="+mn-cs"/>
              </a:rPr>
              <a:t>Mostly high achievers</a:t>
            </a:r>
          </a:p>
          <a:p>
            <a:pPr lvl="1"/>
            <a:r>
              <a:rPr lang="en-US" sz="1200" kern="1200" dirty="0" smtClean="0">
                <a:solidFill>
                  <a:schemeClr val="tx1"/>
                </a:solidFill>
                <a:effectLst/>
                <a:latin typeface="+mn-lt"/>
                <a:ea typeface="+mn-ea"/>
                <a:cs typeface="+mn-cs"/>
              </a:rPr>
              <a:t>A mixture of levels</a:t>
            </a:r>
          </a:p>
          <a:p>
            <a:endParaRPr lang="en-US" dirty="0"/>
          </a:p>
          <a:p>
            <a:r>
              <a:rPr lang="en-US" dirty="0"/>
              <a:t>The numbers in parentheses are standard errors.</a:t>
            </a:r>
          </a:p>
          <a:p>
            <a:endParaRPr lang="en-US" b="1"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b="1" dirty="0"/>
          </a:p>
          <a:p>
            <a:r>
              <a:rPr lang="en-US" b="1" dirty="0"/>
              <a:t>Findings Highlighted in Technical Report</a:t>
            </a:r>
            <a:endParaRPr lang="en-US" dirty="0"/>
          </a:p>
          <a:p>
            <a:pPr marL="0" marR="0" indent="0" algn="l" defTabSz="897301" rtl="0" eaLnBrk="1" fontAlgn="auto" latinLnBrk="0" hangingPunct="1">
              <a:lnSpc>
                <a:spcPct val="100000"/>
              </a:lnSpc>
              <a:spcBef>
                <a:spcPts val="0"/>
              </a:spcBef>
              <a:spcAft>
                <a:spcPts val="0"/>
              </a:spcAft>
              <a:buClrTx/>
              <a:buSzTx/>
              <a:buFontTx/>
              <a:buNone/>
              <a:tabLst/>
              <a:defRPr/>
            </a:pPr>
            <a:r>
              <a:rPr lang="en-US" baseline="0" dirty="0" smtClean="0"/>
              <a:t>“</a:t>
            </a:r>
            <a:r>
              <a:rPr lang="en-US" sz="1200" kern="1200" dirty="0" smtClean="0">
                <a:solidFill>
                  <a:schemeClr val="tx1"/>
                </a:solidFill>
                <a:effectLst/>
                <a:latin typeface="+mn-lt"/>
                <a:ea typeface="+mn-ea"/>
                <a:cs typeface="+mn-cs"/>
              </a:rPr>
              <a:t>Additional analyses were conducted to examine the extent to which teachers with the strongest background in their field are equitably distributed; results are shown in Table 2.16.  Secondary science classes with different proportions of students from race/‌ethnicity groups historically underrepresented in STEM are about equally likely to be taught by teachers who have had at least three courses in the subject beyond the introductory level.  In contrast, classes composed of high-achieving students are significantly more likely to be taught by teachers with strong content background than those with low levels of prior achievement.  In addition, classes in schools with the highest proportion of students eligible for free/‌reduced-price lunch are less likely to be taught by teachers with substantial background in the subject than classes in schools in the lowest quartile.  There also appear to be regional differences, as classes in the Northeast and Midwest are more likely to be taught by teachers who have a degree or at least three advanced courses in the subject.</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49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Substantial Background is defined as having either a degree or at least three advanced courses in the subject of their selected class.</a:t>
            </a:r>
          </a:p>
          <a:p>
            <a:pPr marL="0" lvl="2" defTabSz="897301">
              <a:defRPr/>
            </a:pPr>
            <a:endParaRPr lang="en-US" dirty="0" smtClean="0"/>
          </a:p>
          <a:p>
            <a:pPr marL="0" lvl="2" defTabSz="897301">
              <a:defRPr/>
            </a:pPr>
            <a:r>
              <a:rPr lang="en-US" dirty="0" smtClean="0"/>
              <a:t>Secondary </a:t>
            </a:r>
            <a:r>
              <a:rPr lang="en-US" dirty="0"/>
              <a:t>Teachers include middle and high school teachers.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Substantial Background is defined as having either a degree or at least three advanced courses in the subject of their selected class.</a:t>
            </a:r>
          </a:p>
          <a:p>
            <a:pPr marL="0" lvl="2" defTabSz="897301">
              <a:defRPr/>
            </a:pPr>
            <a:endParaRPr lang="en-US" dirty="0" smtClean="0"/>
          </a:p>
          <a:p>
            <a:pPr marL="0" lvl="2" defTabSz="897301">
              <a:defRPr/>
            </a:pPr>
            <a:r>
              <a:rPr lang="en-US" dirty="0" smtClean="0"/>
              <a:t>Secondary </a:t>
            </a:r>
            <a:r>
              <a:rPr lang="en-US" dirty="0"/>
              <a:t>Teachers include middle and high school teachers.</a:t>
            </a:r>
          </a:p>
          <a:p>
            <a:endParaRPr lang="en-US"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Substantial Background is defined as having either a degree or at least three advanced courses in the subject of their selected class.</a:t>
            </a:r>
          </a:p>
          <a:p>
            <a:pPr marL="0" lvl="2" defTabSz="897301">
              <a:defRPr/>
            </a:pPr>
            <a:r>
              <a:rPr lang="en-US" dirty="0"/>
              <a:t>Secondary Teachers include middle and high school teachers.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2.24, p. 24 of</a:t>
            </a:r>
            <a:r>
              <a:rPr lang="en-US" baseline="0" dirty="0" smtClean="0"/>
              <a:t> Technical Report</a:t>
            </a:r>
          </a:p>
          <a:p>
            <a:endParaRPr lang="en-US" baseline="0" dirty="0" smtClean="0"/>
          </a:p>
          <a:p>
            <a:r>
              <a:rPr lang="en-US" b="1" dirty="0"/>
              <a:t>This slide shows data from an individual item. </a:t>
            </a:r>
          </a:p>
          <a:p>
            <a:endParaRPr lang="en-US" dirty="0"/>
          </a:p>
          <a:p>
            <a:r>
              <a:rPr lang="en-US" dirty="0"/>
              <a:t>Science Teacher Questionnaire</a:t>
            </a:r>
          </a:p>
          <a:p>
            <a:pPr lvl="0"/>
            <a:r>
              <a:rPr lang="en-US" dirty="0" smtClean="0"/>
              <a:t>Q27. </a:t>
            </a:r>
            <a:r>
              <a:rPr lang="en-US" sz="1200" kern="1200" dirty="0" smtClean="0">
                <a:solidFill>
                  <a:schemeClr val="tx1"/>
                </a:solidFill>
                <a:effectLst/>
                <a:latin typeface="+mn-lt"/>
                <a:ea typeface="+mn-ea"/>
                <a:cs typeface="+mn-cs"/>
              </a:rPr>
              <a:t>Which of the following best describes the program you completed to earn your teaching credential (sometimes called certification or license)?</a:t>
            </a:r>
          </a:p>
          <a:p>
            <a:pPr marL="616894" lvl="1" indent="-168244">
              <a:buFont typeface="Courier New" panose="02070309020205020404" pitchFamily="49" charset="0"/>
              <a:buChar char="o"/>
            </a:pPr>
            <a:r>
              <a:rPr lang="en-US" dirty="0" smtClean="0"/>
              <a:t>An </a:t>
            </a:r>
            <a:r>
              <a:rPr lang="en-US" dirty="0"/>
              <a:t>undergraduate program leading to a bachelor’s degree and a teaching credential</a:t>
            </a:r>
          </a:p>
          <a:p>
            <a:pPr marL="616894" lvl="1" indent="-168244">
              <a:buFont typeface="Courier New" panose="02070309020205020404" pitchFamily="49" charset="0"/>
              <a:buChar char="o"/>
            </a:pPr>
            <a:r>
              <a:rPr lang="en-US" dirty="0"/>
              <a:t>A post-baccalaureate credentialing program (no master’s degree awarded)</a:t>
            </a:r>
          </a:p>
          <a:p>
            <a:pPr marL="616894" lvl="1" indent="-168244">
              <a:buFont typeface="Courier New" panose="02070309020205020404" pitchFamily="49" charset="0"/>
              <a:buChar char="o"/>
            </a:pPr>
            <a:r>
              <a:rPr lang="en-US" dirty="0"/>
              <a:t>A master’s program that also awarded a teaching credential</a:t>
            </a:r>
          </a:p>
          <a:p>
            <a:pPr marL="616894" lvl="1" indent="-168244">
              <a:buFont typeface="Courier New" panose="02070309020205020404" pitchFamily="49" charset="0"/>
              <a:buChar char="o"/>
            </a:pPr>
            <a:r>
              <a:rPr lang="en-US" sz="1200" kern="1200" dirty="0" smtClean="0">
                <a:solidFill>
                  <a:schemeClr val="tx1"/>
                </a:solidFill>
                <a:effectLst/>
                <a:latin typeface="+mn-lt"/>
                <a:ea typeface="+mn-ea"/>
                <a:cs typeface="+mn-cs"/>
              </a:rPr>
              <a:t>I have not completed a program to earn a teaching credential.</a:t>
            </a:r>
          </a:p>
          <a:p>
            <a:endParaRPr lang="en-US" dirty="0" smtClean="0"/>
          </a:p>
          <a:p>
            <a:r>
              <a:rPr lang="en-US" dirty="0" smtClean="0"/>
              <a:t>The </a:t>
            </a:r>
            <a:r>
              <a:rPr lang="en-US" dirty="0"/>
              <a:t>numbers in parentheses are standard errors.</a:t>
            </a:r>
          </a:p>
          <a:p>
            <a:endParaRPr lang="en-US" dirty="0"/>
          </a:p>
          <a:p>
            <a:r>
              <a:rPr lang="en-US" b="1" dirty="0"/>
              <a:t>Findings Highlighted in Technical Report</a:t>
            </a:r>
            <a:endParaRPr lang="en-US" dirty="0"/>
          </a:p>
          <a:p>
            <a:pPr marL="0" marR="0" indent="0" algn="l" defTabSz="897301"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Teachers were also asked about their path to certification.  As can be seen in Table 2.24, elementary science teachers are more likely than those at the high school level to have had an undergraduate program leading to a bachelor’s degree and a teaching credential, and high school science teachers are more likely than their elementary school counterparts to have completed a post-baccalaureate credentialing program that did not include a master’s degree.  Similar patterns are seen among mathematics teachers’ paths to certification across grade ranges, though the differences are not as striking.  Seven percent of high school mathematics teachers and the same proportion of high school science teachers have not earned a teaching credential.  Thirty-eight percent of high school computer science teachers have earned a teaching credential through an undergraduate program leading to a bachelor’s degree, and 24 percent through a post-baccalaureate credentialing program that did not include a master’s degree.  Sixteen percent of computer science teachers have not earned a teaching credential.</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2.4,</a:t>
            </a:r>
            <a:r>
              <a:rPr lang="en-US" baseline="0" dirty="0" smtClean="0"/>
              <a:t> p. 12 in Technical Report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from an individual</a:t>
            </a:r>
            <a:r>
              <a:rPr lang="en-US" b="1" baseline="0" dirty="0" smtClean="0"/>
              <a:t> item. </a:t>
            </a:r>
          </a:p>
          <a:p>
            <a:endParaRPr lang="en-US" dirty="0" smtClean="0"/>
          </a:p>
          <a:p>
            <a:r>
              <a:rPr lang="en-US" dirty="0" smtClean="0"/>
              <a:t>Science Teacher Questionnaire</a:t>
            </a:r>
          </a:p>
          <a:p>
            <a:r>
              <a:rPr lang="en-US" dirty="0" smtClean="0"/>
              <a:t>Q1. How many years have you taught prior to this school year: </a:t>
            </a:r>
            <a:endParaRPr lang="en-US" baseline="0" dirty="0" smtClean="0"/>
          </a:p>
          <a:p>
            <a:pPr marL="685800" lvl="1" indent="-228600">
              <a:buFont typeface="+mj-lt"/>
              <a:buAutoNum type="alphaLcPeriod"/>
            </a:pPr>
            <a:r>
              <a:rPr lang="en-US" b="0" strike="sngStrike" baseline="0" dirty="0" smtClean="0"/>
              <a:t>any subject at the K</a:t>
            </a:r>
            <a:r>
              <a:rPr lang="en-US" strike="sngStrike" dirty="0" smtClean="0"/>
              <a:t>–</a:t>
            </a:r>
            <a:r>
              <a:rPr lang="en-US" b="0" strike="sngStrike" baseline="0" dirty="0" smtClean="0"/>
              <a:t>12 level? _____ </a:t>
            </a:r>
          </a:p>
          <a:p>
            <a:pPr marL="685800" lvl="1" indent="-228600">
              <a:buFont typeface="+mj-lt"/>
              <a:buAutoNum type="alphaLcPeriod"/>
            </a:pPr>
            <a:r>
              <a:rPr lang="en-US" b="0" baseline="0" dirty="0" smtClean="0"/>
              <a:t>science at the K</a:t>
            </a:r>
            <a:r>
              <a:rPr lang="en-US" dirty="0" smtClean="0"/>
              <a:t>–</a:t>
            </a:r>
            <a:r>
              <a:rPr lang="en-US" b="0" baseline="0" dirty="0" smtClean="0"/>
              <a:t>12 level? _____ </a:t>
            </a:r>
          </a:p>
          <a:p>
            <a:pPr marL="685800" lvl="1" indent="-228600">
              <a:buFont typeface="+mj-lt"/>
              <a:buAutoNum type="alphaLcPeriod"/>
            </a:pPr>
            <a:r>
              <a:rPr lang="en-US" b="0" strike="sngStrike" baseline="0" dirty="0" smtClean="0"/>
              <a:t>at this school, any subject? _____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r>
              <a:rPr lang="en-US" sz="1200" kern="1200" dirty="0" smtClean="0">
                <a:solidFill>
                  <a:schemeClr val="tx1"/>
                </a:solidFill>
                <a:effectLst/>
                <a:latin typeface="+mn-lt"/>
                <a:ea typeface="+mn-ea"/>
                <a:cs typeface="+mn-cs"/>
              </a:rPr>
              <a:t>“Analyses were conducted to examine how teachers are distributed among schools—for example, whether teachers with the least experience are concentrated in high-poverty schools (i.e., schools with high proportions of students eligible for free/‌reduced-price lunch).  As can be seen in Table 2.4, science classes in high-poverty schools are more likely than those in low-poverty schools to be taught by teachers with five or fewer years of experience. In addition, a majority of computer science classes in high-poverty schools are taught by those with only 0–2 years of experience teaching the subject.” </a:t>
            </a:r>
            <a:endParaRPr lang="en-US" dirty="0" smtClean="0"/>
          </a:p>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8</a:t>
            </a:fld>
            <a:endParaRPr lang="en-US"/>
          </a:p>
        </p:txBody>
      </p:sp>
    </p:spTree>
    <p:extLst>
      <p:ext uri="{BB962C8B-B14F-4D97-AF65-F5344CB8AC3E}">
        <p14:creationId xmlns:p14="http://schemas.microsoft.com/office/powerpoint/2010/main" val="3422655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2.25, p. 25 of</a:t>
            </a:r>
            <a:r>
              <a:rPr lang="en-US" baseline="0" dirty="0" smtClean="0"/>
              <a:t> Technical Report</a:t>
            </a:r>
          </a:p>
          <a:p>
            <a:endParaRPr lang="en-US" baseline="0" dirty="0" smtClean="0"/>
          </a:p>
          <a:p>
            <a:r>
              <a:rPr lang="en-US" b="1" dirty="0" smtClean="0"/>
              <a:t>This slide shows data derived from:</a:t>
            </a:r>
          </a:p>
          <a:p>
            <a:endParaRPr lang="en-US" dirty="0" smtClean="0"/>
          </a:p>
          <a:p>
            <a:r>
              <a:rPr lang="en-US" dirty="0" smtClean="0"/>
              <a:t>Science Teacher Questionnaire</a:t>
            </a:r>
          </a:p>
          <a:p>
            <a:pPr lvl="0"/>
            <a:r>
              <a:rPr lang="en-US" sz="1200" b="0" i="0" kern="1200" dirty="0" smtClean="0">
                <a:solidFill>
                  <a:schemeClr val="tx1"/>
                </a:solidFill>
                <a:effectLst/>
                <a:latin typeface="+mn-lt"/>
                <a:ea typeface="+mn-ea"/>
                <a:cs typeface="+mn-cs"/>
              </a:rPr>
              <a:t>28 .</a:t>
            </a:r>
            <a:r>
              <a:rPr lang="en-US" sz="1200" b="0" i="1" kern="1200" dirty="0" smtClean="0">
                <a:solidFill>
                  <a:schemeClr val="tx1"/>
                </a:solidFill>
                <a:effectLst/>
                <a:latin typeface="+mn-lt"/>
                <a:ea typeface="+mn-ea"/>
                <a:cs typeface="+mn-cs"/>
              </a:rPr>
              <a:t> [Presented only to high school teachers]</a:t>
            </a:r>
            <a:r>
              <a:rPr lang="en-US" sz="1200" b="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which of the following areas are you certified (have a credential, endorsement, or license) to teach at the high school level? [Select all that apply.]</a:t>
            </a: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Biology/life science</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Chemistry</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Earth/space science</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Ecology/environmental science</a:t>
            </a:r>
            <a:endParaRPr lang="en-US" sz="1200" b="1"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strike="sngStrike" kern="1200" dirty="0" smtClean="0">
                <a:solidFill>
                  <a:schemeClr val="tx1"/>
                </a:solidFill>
                <a:effectLst/>
                <a:latin typeface="+mn-lt"/>
                <a:ea typeface="+mn-ea"/>
                <a:cs typeface="+mn-cs"/>
              </a:rPr>
              <a:t>Engineering</a:t>
            </a:r>
            <a:endParaRPr lang="en-US" sz="1200" b="1" strike="sngStrike" kern="1200" dirty="0" smtClean="0">
              <a:solidFill>
                <a:schemeClr val="tx1"/>
              </a:solidFill>
              <a:effectLst/>
              <a:latin typeface="+mn-lt"/>
              <a:ea typeface="+mn-ea"/>
              <a:cs typeface="+mn-cs"/>
            </a:endParaRPr>
          </a:p>
          <a:p>
            <a:pPr marL="628650" lvl="1" indent="-171450">
              <a:buFont typeface="Wingdings" panose="05000000000000000000" pitchFamily="2" charset="2"/>
              <a:buChar char="q"/>
            </a:pPr>
            <a:r>
              <a:rPr lang="en-US" sz="1200" b="0" kern="1200" dirty="0" smtClean="0">
                <a:solidFill>
                  <a:schemeClr val="tx1"/>
                </a:solidFill>
                <a:effectLst/>
                <a:latin typeface="+mn-lt"/>
                <a:ea typeface="+mn-ea"/>
                <a:cs typeface="+mn-cs"/>
              </a:rPr>
              <a:t>Physics</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2.25 shows the content areas high school science teachers are certified to teach (i.e., have a credential, endorsement, or license in that area).  Nearly all are certified in at least one science area, with the most common areas being biology/life science (71 percent) and chemistry (51 percent).  About one-third are certified to teach Earth/space science, physics, or ecology/‌environmental science.  About 1 in 6 are certified to teach all science content areas.”</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55</a:t>
            </a:fld>
            <a:endParaRPr lang="en-US"/>
          </a:p>
        </p:txBody>
      </p:sp>
    </p:spTree>
    <p:extLst>
      <p:ext uri="{BB962C8B-B14F-4D97-AF65-F5344CB8AC3E}">
        <p14:creationId xmlns:p14="http://schemas.microsoft.com/office/powerpoint/2010/main" val="34027391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Chapter 2 – Science - 57</a:t>
            </a:r>
            <a:endParaRPr lang="en-US" dirty="0"/>
          </a:p>
        </p:txBody>
      </p:sp>
      <p:sp>
        <p:nvSpPr>
          <p:cNvPr id="4" name="Slide Number Placeholder 3"/>
          <p:cNvSpPr>
            <a:spLocks noGrp="1"/>
          </p:cNvSpPr>
          <p:nvPr>
            <p:ph type="sldNum" sz="quarter" idx="10"/>
          </p:nvPr>
        </p:nvSpPr>
        <p:spPr/>
        <p:txBody>
          <a:bodyPr/>
          <a:lstStyle/>
          <a:p>
            <a:fld id="{59DEC26F-5C5B-4D7A-AD6F-958912EDD5E4}" type="slidenum">
              <a:rPr lang="en-US" smtClean="0"/>
              <a:t>56</a:t>
            </a:fld>
            <a:endParaRPr lang="en-US"/>
          </a:p>
        </p:txBody>
      </p:sp>
    </p:spTree>
    <p:extLst>
      <p:ext uri="{BB962C8B-B14F-4D97-AF65-F5344CB8AC3E}">
        <p14:creationId xmlns:p14="http://schemas.microsoft.com/office/powerpoint/2010/main" val="3259100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 Table 2.27,</a:t>
            </a:r>
            <a:r>
              <a:rPr lang="en-US" baseline="0" dirty="0" smtClean="0"/>
              <a:t> p. 26 in Technical Report</a:t>
            </a:r>
          </a:p>
          <a:p>
            <a:endParaRPr lang="en-US" baseline="0" dirty="0" smtClean="0"/>
          </a:p>
          <a:p>
            <a:pPr defTabSz="897301">
              <a:defRPr/>
            </a:pPr>
            <a:r>
              <a:rPr lang="en-US" b="1" dirty="0"/>
              <a:t>This slide shows data from an individual item. </a:t>
            </a:r>
          </a:p>
          <a:p>
            <a:pPr defTabSz="897301">
              <a:defRPr/>
            </a:pPr>
            <a:endParaRPr lang="en-US" b="1" dirty="0"/>
          </a:p>
          <a:p>
            <a:pPr defTabSz="897301">
              <a:defRPr/>
            </a:pPr>
            <a:r>
              <a:rPr lang="en-US" dirty="0"/>
              <a:t>Science Teacher Questionnaire</a:t>
            </a:r>
            <a:endParaRPr lang="en-US" b="1" dirty="0"/>
          </a:p>
          <a:p>
            <a:pPr lvl="0"/>
            <a:r>
              <a:rPr lang="en-US" sz="1200" kern="1200" dirty="0" smtClean="0">
                <a:solidFill>
                  <a:schemeClr val="tx1"/>
                </a:solidFill>
                <a:effectLst/>
                <a:latin typeface="+mn-lt"/>
                <a:ea typeface="+mn-ea"/>
                <a:cs typeface="+mn-cs"/>
              </a:rPr>
              <a:t>29. After completing your undergraduate degree and prior to becoming a teacher, did you have a full-time job in a science- or engineering-related field? </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Yes</a:t>
            </a:r>
          </a:p>
          <a:p>
            <a:pPr marL="628650" lvl="1" indent="-171450">
              <a:buFont typeface="Courier New" panose="02070309020205020404" pitchFamily="49" charset="0"/>
              <a:buChar char="o"/>
            </a:pPr>
            <a:r>
              <a:rPr lang="en-US" sz="1200" kern="1200" dirty="0" smtClean="0">
                <a:solidFill>
                  <a:schemeClr val="tx1"/>
                </a:solidFill>
                <a:effectLst/>
                <a:latin typeface="+mn-lt"/>
                <a:ea typeface="+mn-ea"/>
                <a:cs typeface="+mn-cs"/>
              </a:rPr>
              <a:t>No</a:t>
            </a:r>
          </a:p>
          <a:p>
            <a:pPr marL="0" lvl="0" indent="0">
              <a:buFont typeface="Courier New" panose="02070309020205020404" pitchFamily="49" charset="0"/>
              <a:buNone/>
            </a:pPr>
            <a:endParaRPr lang="en-US" dirty="0"/>
          </a:p>
          <a:p>
            <a:r>
              <a:rPr lang="en-US" dirty="0"/>
              <a:t>The numbers in parentheses are standard errors.</a:t>
            </a:r>
          </a:p>
          <a:p>
            <a:endParaRPr lang="en-US" b="1" dirty="0"/>
          </a:p>
          <a:p>
            <a:r>
              <a:rPr lang="en-US" b="1" dirty="0"/>
              <a:t>Findings Highlighted in Technical Report</a:t>
            </a:r>
            <a:endParaRPr lang="en-US" dirty="0"/>
          </a:p>
          <a:p>
            <a:pPr marL="0" marR="0" indent="0" algn="l" defTabSz="897301"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Recognizing that teaching is not always an individual’s first career, the survey also included an item asking whether teachers had a full-time job in their designated field after completing their undergraduate degree and prior to teaching.  Science teachers were asked whether they had full-time job experience in a science- or engineering-related field.  Mathematics and computer science teachers were asked about experience in a mathematics-related field (e.g., accounting, engineering, computer programming) and computer programming or computer/‌software engineering, respectively.  As can be seen in Table 2.27, the likelihood of science and mathematics teachers having prior career experience in their field substantially increases with increasing grade range.  In addition, high school science and computer science teachers are more likely than their mathematics colleagues to have prior job experience in their respective fields (about one-third vs. one-fifth).</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57</a:t>
            </a:fld>
            <a:endParaRPr lang="en-US"/>
          </a:p>
        </p:txBody>
      </p:sp>
    </p:spTree>
    <p:extLst>
      <p:ext uri="{BB962C8B-B14F-4D97-AF65-F5344CB8AC3E}">
        <p14:creationId xmlns:p14="http://schemas.microsoft.com/office/powerpoint/2010/main" val="37807869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58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2.28, p. 27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Q38. Please provide your opinion about each of the following statements. (Response Options:</a:t>
            </a:r>
            <a:r>
              <a:rPr lang="en-US" sz="120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Strongly Disagree, [2] Disagree, [3] No Opinion, [4] Agree, [5] Strongly Agree)</a:t>
            </a:r>
          </a:p>
          <a:p>
            <a:pPr marL="685800" lvl="1" indent="-228600">
              <a:buFont typeface="+mj-lt"/>
              <a:buAutoNum type="alphaLcPeriod"/>
            </a:pPr>
            <a:r>
              <a:rPr lang="en-US" sz="1200" b="0" kern="1200" dirty="0" smtClean="0">
                <a:solidFill>
                  <a:schemeClr val="tx1"/>
                </a:solidFill>
                <a:effectLst/>
                <a:latin typeface="+mn-lt"/>
                <a:ea typeface="+mn-ea"/>
                <a:cs typeface="+mn-cs"/>
              </a:rPr>
              <a:t>Students learn science best in classes with students of similar abilities.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It is better for science instruction to focus on ideas in depth, even if that means covering fewer topics.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At the beginning of instruction on a science idea, students should be provided with definitions for new scientific vocabulary that will be used.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explain an idea to students before having them consider evidence that relates to the idea.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Hands-on/laboratory activities should be used primarily to reinforce a science idea that the students have already learned.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ask students to support their conclusions about a science concept with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learn best when instruction is connected to their everyday lives.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apply scientific ideas to real-world contexts.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should learn science by doing science (for example: developing scientific questions; designing and conducting investigations; analyzing data; developing models, explanations, and scientific arguments).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dirty="0" smtClean="0"/>
              <a:t>“</a:t>
            </a:r>
            <a:r>
              <a:rPr lang="en-US" sz="1200" kern="1200" dirty="0" smtClean="0">
                <a:solidFill>
                  <a:schemeClr val="tx1"/>
                </a:solidFill>
                <a:effectLst/>
                <a:latin typeface="+mn-lt"/>
                <a:ea typeface="+mn-ea"/>
                <a:cs typeface="+mn-cs"/>
              </a:rPr>
              <a:t>Teachers were asked about their beliefs regarding effective teaching and learning.  Table 2.28 shows the percentage of science teachers in each grade range agreeing with each of the statements; data for mathematics teachers and computer science teachers are shown in Table 2.30 and Table 2.32, respectively.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interesting to note that elementary, middle, and high school science teachers have similar views about a number of elements of science instruction.  At least 90 percent of teachers in each grade range agree that: (1) teachers should ask students to support their conclusions about a science concept with evidence; (2) students learn best when instruction is connected to their everyday lives; (3) students should learn science by doing science; and (4) most class periods should provide opportunities for students to apply scientific ideas to real-world contexts.  A similarly large proportion of science teachers in each grade range believe that most class periods should provide opportunities for students to share their thinking and reasoning.  In contrast, teacher opinions about ability grouping vary considerably by grade range, with 60 percent of high school science teachers, 48 percent of those in the middle grades, and 25 percent at the elementary level believing that students learn science best in classes with students of similar abilities.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also inconsistent views in relation to a number of elements of effective science instruction, with teachers agreeing with statements associated with both traditional and reform-oriented beliefs.  Approximately three-fourths of teachers at each grade range agree that it is better to focus on ideas in depth, even if it means covering fewer topics, one of the central tenets of calls for reform in science instruction.  At the same time, despite research on learning that suggests otherwise, roughly one-third of science teachers at each grade level agree that teachers should explain an idea to students before having them consider evidence for that idea, and more than half that laboratory activities should be used primarily to reinforce ideas that the students have already learned.  And despite recommendations that students develop understanding of concepts first and learn the scientific language later, 66–77 percent of science teachers at the various grade ranges think that students should be given definitions for new vocabulary at the beginning of instruction on a science idea.”</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60</a:t>
            </a:fld>
            <a:endParaRPr lang="en-US"/>
          </a:p>
        </p:txBody>
      </p:sp>
    </p:spTree>
    <p:extLst>
      <p:ext uri="{BB962C8B-B14F-4D97-AF65-F5344CB8AC3E}">
        <p14:creationId xmlns:p14="http://schemas.microsoft.com/office/powerpoint/2010/main" val="25070386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p>
          <a:p>
            <a:endParaRPr lang="en-US" dirty="0"/>
          </a:p>
          <a:p>
            <a:pPr defTabSz="897301">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Includes teachers indicating “strongly agree” or “agree” on a 5-point response scale with the options “strongly disagree,” “disagree,” “no opinion,” “agree,” and “strongly agree.”</a:t>
            </a:r>
          </a:p>
          <a:p>
            <a:pPr defTabSz="897301">
              <a:defRPr/>
            </a:pPr>
            <a:endParaRPr lang="en-US" dirty="0"/>
          </a:p>
          <a:p>
            <a:pPr defTabSz="897301">
              <a:defRPr/>
            </a:pPr>
            <a:r>
              <a:rPr lang="en-US" dirty="0" smtClean="0"/>
              <a:t>Note: Each grade-level chart is sorted independently; consequently items may appear in different orders.</a:t>
            </a:r>
          </a:p>
          <a:p>
            <a:pPr defTabSz="897301">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p>
          <a:p>
            <a:endParaRPr lang="en-US" dirty="0"/>
          </a:p>
          <a:p>
            <a:pPr defTabSz="897301">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Includes teachers indicating “strongly agree” or “agree” on a 5-point response scale with the options “strongly disagree,” “disagree,” “no opinion,” “agree,” and “strongly agree.”</a:t>
            </a:r>
          </a:p>
          <a:p>
            <a:pPr defTabSz="897301">
              <a:defRPr/>
            </a:pPr>
            <a:endParaRPr lang="en-US" dirty="0"/>
          </a:p>
          <a:p>
            <a:pPr defTabSz="897301">
              <a:defRPr/>
            </a:pPr>
            <a:r>
              <a:rPr lang="en-US" dirty="0" smtClean="0"/>
              <a:t>Note: Each grade-level chart is sorted independently; consequently items may appear in different orders.</a:t>
            </a:r>
          </a:p>
          <a:p>
            <a:pPr defTabSz="897301">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teachers indicating “strongly agree” or “agree” on a 5-point response scale with the options “strongly disagree,” “disagree,” “no opinion,” “agree,” and “strongly agree.”</a:t>
            </a:r>
          </a:p>
          <a:p>
            <a:endParaRPr lang="en-US" dirty="0"/>
          </a:p>
          <a:p>
            <a:pPr defTabSz="897301">
              <a:defRPr/>
            </a:pPr>
            <a:r>
              <a:rPr lang="en-US" dirty="0" smtClean="0"/>
              <a:t>Note: Each grade-level chart is sorted independently; consequently items may appear in different orders.</a:t>
            </a:r>
          </a:p>
          <a:p>
            <a:endParaRPr lang="en-US" u="none"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65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9</a:t>
            </a:fld>
            <a:endParaRPr lang="en-US"/>
          </a:p>
        </p:txBody>
      </p:sp>
    </p:spTree>
    <p:extLst>
      <p:ext uri="{BB962C8B-B14F-4D97-AF65-F5344CB8AC3E}">
        <p14:creationId xmlns:p14="http://schemas.microsoft.com/office/powerpoint/2010/main" val="29801176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a:t>Includes teachers indicating “strongly agree” or “agree” on a 5-point response scale with the options “strongly disagree,” “disagree,” “no opinion,” “agree,” and “strongly agree.”</a:t>
            </a:r>
          </a:p>
          <a:p>
            <a:pPr defTabSz="897301">
              <a:defRPr/>
            </a:pPr>
            <a:endParaRPr lang="en-US" dirty="0"/>
          </a:p>
          <a:p>
            <a:pPr defTabSz="897301">
              <a:defRPr/>
            </a:pPr>
            <a:r>
              <a:rPr lang="en-US" dirty="0" smtClean="0"/>
              <a:t>Note: Each grade-level chart is sorted independently; consequently items may appear in different orders.</a:t>
            </a:r>
          </a:p>
          <a:p>
            <a:pPr defTabSz="897301">
              <a:defRPr/>
            </a:pPr>
            <a:endParaRPr lang="en-US" u="none"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66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2.29, p. 27 in Technical Report</a:t>
            </a:r>
          </a:p>
          <a:p>
            <a:endParaRPr lang="en-US" dirty="0" smtClean="0"/>
          </a:p>
          <a:p>
            <a:r>
              <a:rPr lang="en-US" sz="1200" b="1" kern="1200" dirty="0" smtClean="0">
                <a:solidFill>
                  <a:schemeClr val="tx1"/>
                </a:solidFill>
                <a:effectLst/>
                <a:latin typeface="+mn-lt"/>
                <a:ea typeface="+mn-ea"/>
                <a:cs typeface="+mn-cs"/>
              </a:rPr>
              <a:t>This slide shows data from</a:t>
            </a:r>
            <a:r>
              <a:rPr lang="en-US" sz="1200" b="1" kern="1200" baseline="0" dirty="0" smtClean="0">
                <a:solidFill>
                  <a:schemeClr val="tx1"/>
                </a:solidFill>
                <a:effectLst/>
                <a:latin typeface="+mn-lt"/>
                <a:ea typeface="+mn-ea"/>
                <a:cs typeface="+mn-cs"/>
              </a:rPr>
              <a:t>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sz="1200" b="1" kern="1200" baseline="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Traditional Teaching Beliefs Composite Items</a:t>
            </a: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Students learn science best in classes with students of similar abilities.</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Q38c.</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At the beginning of instruction on a science idea, students should be provided with definitions for new scientific vocabulary that will be used.</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Teachers should explain an idea to students before having them consider evidence that relates to the idea.</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Hands-on/laboratory activities should be used primarily to reinforce a science idea that the students have already learned.</a:t>
            </a:r>
            <a:endParaRPr lang="en-US" sz="1200" b="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Reform-Oriented Teaching</a:t>
            </a:r>
            <a:r>
              <a:rPr lang="en-US" sz="1200" b="1" i="1" kern="1200" baseline="0" dirty="0" smtClean="0">
                <a:solidFill>
                  <a:schemeClr val="tx1"/>
                </a:solidFill>
                <a:effectLst/>
                <a:latin typeface="+mn-lt"/>
                <a:ea typeface="+mn-ea"/>
                <a:cs typeface="+mn-cs"/>
              </a:rPr>
              <a:t> Beliefs Composite Items</a:t>
            </a:r>
            <a:endParaRPr lang="en-US" sz="1200" b="1" i="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Q38g. Teachers should ask students to support their conclusions about a science concept with evidence.</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Q38h. Students learn best when instruction is connected to their everyday lives.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Q38i. Most class periods should provide opportunities for students to apply scientific ideas to real-world contexts.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Q38j. Students should learn science by doing science (for example: developing scientific questions; designing and conducting investigations; analyzing data; developing models, explanations, and scientific arguments).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Q38. Please provide your opinion about each of the following statements. (Response Options:</a:t>
            </a:r>
            <a:r>
              <a:rPr lang="en-US" sz="120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Strongly Disagree, [2] Disagree, [3] No Opinion, [4] Agree, [5] Strongly Agree)</a:t>
            </a:r>
          </a:p>
          <a:p>
            <a:pPr marL="685800" lvl="1" indent="-228600">
              <a:buFont typeface="+mj-lt"/>
              <a:buAutoNum type="alphaLcPeriod"/>
            </a:pPr>
            <a:r>
              <a:rPr lang="en-US" sz="1200" b="0" kern="1200" dirty="0" smtClean="0">
                <a:solidFill>
                  <a:schemeClr val="tx1"/>
                </a:solidFill>
                <a:effectLst/>
                <a:latin typeface="+mn-lt"/>
                <a:ea typeface="+mn-ea"/>
                <a:cs typeface="+mn-cs"/>
              </a:rPr>
              <a:t>Students learn science best in classes with students of similar abilities.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It is better for science instruction to focus on ideas in depth, even if that means covering fewer topics.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At the beginning of instruction on a science idea, students should be provided with definitions for new scientific vocabulary that will be used.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explain an idea to students before having them consider evidence that relates to the idea.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Hands-on/laboratory activities should be used primarily to reinforce a science idea that the students have already learned.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ask students to support their conclusions about a science concept with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learn best when instruction is connected to their everyday lives.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apply scientific ideas to real-world contexts.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should learn science by doing science (for example: developing scientific questions; designing and conducting investigations; analyzing data; developing models, explanations, and scientific arguments).</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sz="1200" kern="1200" dirty="0" smtClean="0">
                <a:solidFill>
                  <a:schemeClr val="tx1"/>
                </a:solidFill>
                <a:effectLst/>
                <a:latin typeface="+mn-lt"/>
                <a:ea typeface="+mn-ea"/>
                <a:cs typeface="+mn-cs"/>
              </a:rPr>
              <a:t>These items (and the analogous items for mathematics and computer science) were combined into two composite variables: Traditional Teaching Beliefs and Reform-Oriented Teaching Beliefs.  The composite scores shown in Table 2.29 suggest that elementary, middle, and high school science teachers have relatively strong reform-oriented beliefs.  However, traditional beliefs are also fairly prevalent across all grades.”</a:t>
            </a:r>
          </a:p>
        </p:txBody>
      </p:sp>
      <p:sp>
        <p:nvSpPr>
          <p:cNvPr id="4" name="Slide Number Placeholder 3"/>
          <p:cNvSpPr>
            <a:spLocks noGrp="1"/>
          </p:cNvSpPr>
          <p:nvPr>
            <p:ph type="sldNum" sz="quarter" idx="10"/>
          </p:nvPr>
        </p:nvSpPr>
        <p:spPr/>
        <p:txBody>
          <a:bodyPr/>
          <a:lstStyle/>
          <a:p>
            <a:fld id="{25E7F0A4-913F-4005-B289-12E54AFA3056}" type="slidenum">
              <a:rPr lang="en-US" smtClean="0"/>
              <a:t>67</a:t>
            </a:fld>
            <a:endParaRPr lang="en-US"/>
          </a:p>
        </p:txBody>
      </p:sp>
    </p:spTree>
    <p:extLst>
      <p:ext uri="{BB962C8B-B14F-4D97-AF65-F5344CB8AC3E}">
        <p14:creationId xmlns:p14="http://schemas.microsoft.com/office/powerpoint/2010/main" val="28165218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68</a:t>
            </a:fld>
            <a:endParaRPr lang="en-US"/>
          </a:p>
        </p:txBody>
      </p:sp>
    </p:spTree>
    <p:extLst>
      <p:ext uri="{BB962C8B-B14F-4D97-AF65-F5344CB8AC3E}">
        <p14:creationId xmlns:p14="http://schemas.microsoft.com/office/powerpoint/2010/main" val="29374600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2.34, p. 30 in Technical Report</a:t>
            </a:r>
          </a:p>
          <a:p>
            <a:endParaRPr lang="en-US" dirty="0" smtClean="0"/>
          </a:p>
          <a:p>
            <a:r>
              <a:rPr lang="en-US" sz="1200" b="1" kern="1200" dirty="0" smtClean="0">
                <a:solidFill>
                  <a:schemeClr val="tx1"/>
                </a:solidFill>
                <a:effectLst/>
                <a:latin typeface="+mn-lt"/>
                <a:ea typeface="+mn-ea"/>
                <a:cs typeface="+mn-cs"/>
              </a:rPr>
              <a:t>This slide shows data from</a:t>
            </a:r>
            <a:r>
              <a:rPr lang="en-US" sz="1200" b="1" kern="1200" baseline="0" dirty="0" smtClean="0">
                <a:solidFill>
                  <a:schemeClr val="tx1"/>
                </a:solidFill>
                <a:effectLst/>
                <a:latin typeface="+mn-lt"/>
                <a:ea typeface="+mn-ea"/>
                <a:cs typeface="+mn-cs"/>
              </a:rPr>
              <a:t>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endParaRPr lang="en-US" sz="1200" b="1" kern="1200" baseline="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Traditional Teaching Beliefs Composite Items</a:t>
            </a: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Students learn science best in classes with students of similar abilities.</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Q38c.</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At the beginning of instruction on a science idea, students should be provided with definitions for new scientific vocabulary that will be used.</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Teachers should explain an idea to students before having them consider evidence that relates to the idea.</a:t>
            </a:r>
            <a:endParaRPr lang="en-US" sz="1200" b="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Q38f.</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Hands-on/laboratory activities should be used primarily to reinforce a science idea that the students have already learned.</a:t>
            </a:r>
            <a:endParaRPr lang="en-US" sz="1200" b="1" kern="120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Reform-Oriented Teaching</a:t>
            </a:r>
            <a:r>
              <a:rPr lang="en-US" sz="1200" b="1" i="1" kern="1200" baseline="0" dirty="0" smtClean="0">
                <a:solidFill>
                  <a:schemeClr val="tx1"/>
                </a:solidFill>
                <a:effectLst/>
                <a:latin typeface="+mn-lt"/>
                <a:ea typeface="+mn-ea"/>
                <a:cs typeface="+mn-cs"/>
              </a:rPr>
              <a:t> Beliefs Composite Items</a:t>
            </a:r>
            <a:endParaRPr lang="en-US" sz="1200" b="1" i="1" kern="1200" dirty="0" smtClean="0">
              <a:solidFill>
                <a:schemeClr val="tx1"/>
              </a:solidFill>
              <a:effectLst/>
              <a:latin typeface="+mn-lt"/>
              <a:ea typeface="+mn-ea"/>
              <a:cs typeface="+mn-cs"/>
            </a:endParaRPr>
          </a:p>
          <a:p>
            <a:pPr marL="457200" marR="0" lvl="2"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Q38e.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Q38g. Teachers should ask students to support their conclusions about a science concept with evidence.</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Q38h. Students learn best when instruction is connected to their everyday lives.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Q38i. Most class periods should provide opportunities for students to apply scientific ideas to real-world contexts.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Q38j. Students should learn science by doing science (for example: developing scientific questions; designing and conducting investigations; analyzing data; developing models, explanations, and scientific arguments).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Q38. Please provide your opinion about each of the following statements. (Response Options:</a:t>
            </a:r>
            <a:r>
              <a:rPr lang="en-US" sz="1200" kern="1200" baseline="0" dirty="0" smtClean="0">
                <a:solidFill>
                  <a:schemeClr val="tx1"/>
                </a:solidFill>
                <a:effectLst/>
                <a:latin typeface="+mn-lt"/>
                <a:ea typeface="+mn-ea"/>
                <a:cs typeface="+mn-cs"/>
              </a:rPr>
              <a:t> [1] </a:t>
            </a:r>
            <a:r>
              <a:rPr lang="en-US" sz="1200" b="0" kern="1200" dirty="0" smtClean="0">
                <a:solidFill>
                  <a:schemeClr val="tx1"/>
                </a:solidFill>
                <a:effectLst/>
                <a:latin typeface="+mn-lt"/>
                <a:ea typeface="+mn-ea"/>
                <a:cs typeface="+mn-cs"/>
              </a:rPr>
              <a:t>Strongly Disagree, [2] Disagree, [3] No Opinion, [4] Agree, [5] Strongly Agree)</a:t>
            </a:r>
          </a:p>
          <a:p>
            <a:pPr marL="685800" lvl="1" indent="-228600">
              <a:buFont typeface="+mj-lt"/>
              <a:buAutoNum type="alphaLcPeriod"/>
            </a:pPr>
            <a:r>
              <a:rPr lang="en-US" sz="1200" b="0" kern="1200" dirty="0" smtClean="0">
                <a:solidFill>
                  <a:schemeClr val="tx1"/>
                </a:solidFill>
                <a:effectLst/>
                <a:latin typeface="+mn-lt"/>
                <a:ea typeface="+mn-ea"/>
                <a:cs typeface="+mn-cs"/>
              </a:rPr>
              <a:t>Students learn science best in classes with students of similar abilities.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It is better for science instruction to focus on ideas in depth, even if that means covering fewer topics.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At the beginning of instruction on a science idea, students should be provided with definitions for new scientific vocabulary that will be used.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explain an idea to students before having them consider evidence that relates to the idea.</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share their thinking and reasoning.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Hands-on/laboratory activities should be used primarily to reinforce a science idea that the students have already learned.</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Teachers should ask students to support their conclusions about a science concept with evidence.</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learn best when instruction is connected to their everyday lives.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Most class periods should provide opportunities for students to apply scientific ideas to real-world contexts.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Students should learn science by doing science (for example: developing scientific questions; designing and conducting investigations; analyzing data; developing models, explanations, and scientific arguments).</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Q43. Which of the following best describes the prior science achievement levels of the students in this class relative to other students in this school?</a:t>
            </a:r>
          </a:p>
          <a:p>
            <a:pPr lvl="1"/>
            <a:r>
              <a:rPr lang="en-US" sz="1200" kern="1200" dirty="0" smtClean="0">
                <a:solidFill>
                  <a:schemeClr val="tx1"/>
                </a:solidFill>
                <a:effectLst/>
                <a:latin typeface="+mn-lt"/>
                <a:ea typeface="+mn-ea"/>
                <a:cs typeface="+mn-cs"/>
              </a:rPr>
              <a:t>Mostly low achievers</a:t>
            </a:r>
          </a:p>
          <a:p>
            <a:pPr lvl="1"/>
            <a:r>
              <a:rPr lang="en-US" sz="1200" kern="1200" dirty="0" smtClean="0">
                <a:solidFill>
                  <a:schemeClr val="tx1"/>
                </a:solidFill>
                <a:effectLst/>
                <a:latin typeface="+mn-lt"/>
                <a:ea typeface="+mn-ea"/>
                <a:cs typeface="+mn-cs"/>
              </a:rPr>
              <a:t>Mostly average achievers</a:t>
            </a:r>
          </a:p>
          <a:p>
            <a:pPr lvl="1"/>
            <a:r>
              <a:rPr lang="en-US" sz="1200" kern="1200" dirty="0" smtClean="0">
                <a:solidFill>
                  <a:schemeClr val="tx1"/>
                </a:solidFill>
                <a:effectLst/>
                <a:latin typeface="+mn-lt"/>
                <a:ea typeface="+mn-ea"/>
                <a:cs typeface="+mn-cs"/>
              </a:rPr>
              <a:t>Mostly high achievers</a:t>
            </a:r>
          </a:p>
          <a:p>
            <a:pPr lvl="1"/>
            <a:r>
              <a:rPr lang="en-US" sz="1200" kern="1200" dirty="0" smtClean="0">
                <a:solidFill>
                  <a:schemeClr val="tx1"/>
                </a:solidFill>
                <a:effectLst/>
                <a:latin typeface="+mn-lt"/>
                <a:ea typeface="+mn-ea"/>
                <a:cs typeface="+mn-cs"/>
              </a:rPr>
              <a:t>A mixture of levels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b="1" dirty="0" smtClean="0"/>
          </a:p>
          <a:p>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 race/ethnicity groups historically underrepresented in STEM 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 race/ethnicity groups historically underrepresented in STEM in the class.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“Because beliefs are important mediators of behaviors, it is worth examining whether teachers’ beliefs vary by the context in which they teach or the students they serve.  Tables 2.34–2.36 display class mean scores for the teacher belief composites by a number of equity factors.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Table 2.34 presents composite scores for science teachers’ beliefs about teaching and learning by two equity factors: the prior achievement level of the class and the proportion of students in the school who are eligible for free/‌reduced-price lunch.  Teachers of classes composed of students characterized as mostly low prior achievers are somewhat more likely to hold traditional beliefs and slightly less likely to hold reform-oriented beliefs about science instruction.  Science classes in schools with the highest proportions of students eligible for free/‌reduced-price lunch are more likely to be taught by teachers with more traditional beliefs than those in low-poverty schools, though the difference is small.”</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69</a:t>
            </a:fld>
            <a:endParaRPr lang="en-US"/>
          </a:p>
        </p:txBody>
      </p:sp>
    </p:spTree>
    <p:extLst>
      <p:ext uri="{BB962C8B-B14F-4D97-AF65-F5344CB8AC3E}">
        <p14:creationId xmlns:p14="http://schemas.microsoft.com/office/powerpoint/2010/main" val="26285383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students in school eligible for free and reduced lunch.</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2.37, p. 32 in Technical Report</a:t>
            </a:r>
          </a:p>
          <a:p>
            <a:endParaRPr lang="en-US" dirty="0" smtClean="0"/>
          </a:p>
          <a:p>
            <a:r>
              <a:rPr lang="en-US" sz="1200" b="1" kern="1200" dirty="0" smtClean="0">
                <a:solidFill>
                  <a:schemeClr val="tx1"/>
                </a:solidFill>
                <a:effectLst/>
                <a:latin typeface="+mn-lt"/>
                <a:ea typeface="+mn-ea"/>
                <a:cs typeface="+mn-cs"/>
              </a:rPr>
              <a:t>This slide shows data from individual items found on both</a:t>
            </a:r>
            <a:r>
              <a:rPr lang="en-US" sz="1200" b="1" kern="1200" baseline="0" dirty="0" smtClean="0">
                <a:solidFill>
                  <a:schemeClr val="tx1"/>
                </a:solidFill>
                <a:effectLst/>
                <a:latin typeface="+mn-lt"/>
                <a:ea typeface="+mn-ea"/>
                <a:cs typeface="+mn-cs"/>
              </a:rPr>
              <a:t> the Science Teacher Questionnaire and Mathematics Teacher Questionnaire</a:t>
            </a:r>
            <a:r>
              <a:rPr lang="en-US" sz="1200" b="1"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Q35.</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teachers feel better prepared to teach some subject areas than others.  How well prepared do you feel to teach each of the following subjects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Life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Earth/Space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Physical Science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Engineering </a:t>
            </a:r>
          </a:p>
          <a:p>
            <a:pPr marL="685800" lvl="1" indent="-228600">
              <a:buFont typeface="+mj-lt"/>
              <a:buAutoNum type="alphaLcPeriod"/>
            </a:pPr>
            <a:r>
              <a:rPr lang="en-US" sz="1200" b="0" kern="1200" dirty="0" smtClean="0">
                <a:solidFill>
                  <a:schemeClr val="tx1"/>
                </a:solidFill>
                <a:effectLst/>
                <a:latin typeface="+mn-lt"/>
                <a:ea typeface="+mn-ea"/>
                <a:cs typeface="+mn-cs"/>
              </a:rPr>
              <a:t>Mathematics </a:t>
            </a:r>
          </a:p>
          <a:p>
            <a:pPr marL="685800" lvl="1" indent="-228600">
              <a:buFont typeface="+mj-lt"/>
              <a:buAutoNum type="alphaLcPeriod"/>
            </a:pPr>
            <a:r>
              <a:rPr lang="en-US" sz="1200" b="0" kern="1200" dirty="0" smtClean="0">
                <a:solidFill>
                  <a:schemeClr val="tx1"/>
                </a:solidFill>
                <a:effectLst/>
                <a:latin typeface="+mn-lt"/>
                <a:ea typeface="+mn-ea"/>
                <a:cs typeface="+mn-cs"/>
              </a:rPr>
              <a:t>Reading/Language Arts</a:t>
            </a:r>
          </a:p>
          <a:p>
            <a:pPr marL="685800" lvl="1" indent="-228600">
              <a:buFont typeface="+mj-lt"/>
              <a:buAutoNum type="alphaLcPeriod"/>
            </a:pPr>
            <a:r>
              <a:rPr lang="en-US" sz="1200" b="0" kern="1200" dirty="0" smtClean="0">
                <a:solidFill>
                  <a:schemeClr val="tx1"/>
                </a:solidFill>
                <a:effectLst/>
                <a:latin typeface="+mn-lt"/>
                <a:ea typeface="+mn-ea"/>
                <a:cs typeface="+mn-cs"/>
              </a:rPr>
              <a:t>Social Studies </a:t>
            </a:r>
          </a:p>
          <a:p>
            <a:pPr marL="685800" lvl="1" indent="-228600">
              <a:buFont typeface="+mj-lt"/>
              <a:buAutoNum type="alphaLcPeriod"/>
            </a:pPr>
            <a:r>
              <a:rPr lang="en-US" sz="1200" b="0" kern="1200" dirty="0" smtClean="0">
                <a:solidFill>
                  <a:schemeClr val="tx1"/>
                </a:solidFill>
                <a:effectLst/>
                <a:latin typeface="+mn-lt"/>
                <a:ea typeface="+mn-ea"/>
                <a:cs typeface="+mn-cs"/>
              </a:rPr>
              <a:t>Computer Science/Programming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Mathematics Teacher Questionnaire</a:t>
            </a:r>
          </a:p>
          <a:p>
            <a:r>
              <a:rPr lang="en-US" sz="1200" kern="1200" dirty="0" smtClean="0">
                <a:solidFill>
                  <a:schemeClr val="tx1"/>
                </a:solidFill>
                <a:effectLst/>
                <a:latin typeface="+mn-lt"/>
                <a:ea typeface="+mn-ea"/>
                <a:cs typeface="+mn-cs"/>
              </a:rPr>
              <a:t>Q23.</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teachers feel better prepared to teach some subjects/topics than others.  How well prepared do you feel to teach each of the following </a:t>
            </a:r>
            <a:r>
              <a:rPr lang="en-US" sz="1200" b="0" kern="1200" dirty="0" smtClean="0">
                <a:solidFill>
                  <a:schemeClr val="tx1"/>
                </a:solidFill>
                <a:effectLst/>
                <a:latin typeface="+mn-lt"/>
                <a:ea typeface="+mn-ea"/>
                <a:cs typeface="+mn-cs"/>
              </a:rPr>
              <a:t>at the grade level(s) you teach, </a:t>
            </a:r>
            <a:r>
              <a:rPr lang="en-US" sz="1200" kern="1200" dirty="0" smtClean="0">
                <a:solidFill>
                  <a:schemeClr val="tx1"/>
                </a:solidFill>
                <a:effectLst/>
                <a:latin typeface="+mn-lt"/>
                <a:ea typeface="+mn-ea"/>
                <a:cs typeface="+mn-cs"/>
              </a:rPr>
              <a:t>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endParaRPr lang="en-US" sz="1200" kern="1200" dirty="0" smtClean="0">
              <a:solidFill>
                <a:schemeClr val="tx1"/>
              </a:solidFill>
              <a:effectLst/>
              <a:latin typeface="+mn-lt"/>
              <a:ea typeface="+mn-ea"/>
              <a:cs typeface="+mn-cs"/>
            </a:endParaRPr>
          </a:p>
          <a:p>
            <a:pPr marL="685800" lvl="1" indent="-228600">
              <a:buFont typeface="+mj-lt"/>
              <a:buAutoNum type="alphaLcPeriod"/>
            </a:pPr>
            <a:r>
              <a:rPr lang="en-US" sz="1200" strike="sngStrike" kern="1200" dirty="0" smtClean="0">
                <a:solidFill>
                  <a:schemeClr val="tx1"/>
                </a:solidFill>
                <a:effectLst/>
                <a:latin typeface="+mn-lt"/>
                <a:ea typeface="+mn-ea"/>
                <a:cs typeface="+mn-cs"/>
              </a:rPr>
              <a:t>Number and Operations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Early Algebra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Geometry </a:t>
            </a:r>
          </a:p>
          <a:p>
            <a:pPr marL="685800" lvl="1" indent="-228600">
              <a:buFont typeface="+mj-lt"/>
              <a:buAutoNum type="alphaLcPeriod"/>
            </a:pPr>
            <a:r>
              <a:rPr lang="en-US" sz="1200" strike="sngStrike" kern="1200" dirty="0" smtClean="0">
                <a:solidFill>
                  <a:schemeClr val="tx1"/>
                </a:solidFill>
                <a:effectLst/>
                <a:latin typeface="+mn-lt"/>
                <a:ea typeface="+mn-ea"/>
                <a:cs typeface="+mn-cs"/>
              </a:rPr>
              <a:t>Measurement and Data Representation </a:t>
            </a:r>
          </a:p>
          <a:p>
            <a:pPr marL="685800" lvl="1" indent="-228600">
              <a:buFont typeface="+mj-lt"/>
              <a:buAutoNum type="alphaLcPeriod"/>
            </a:pPr>
            <a:r>
              <a:rPr lang="en-US" sz="1200" b="0" kern="1200" dirty="0" smtClean="0">
                <a:solidFill>
                  <a:schemeClr val="tx1"/>
                </a:solidFill>
                <a:effectLst/>
                <a:latin typeface="+mn-lt"/>
                <a:ea typeface="+mn-ea"/>
                <a:cs typeface="+mn-cs"/>
              </a:rPr>
              <a:t>Science </a:t>
            </a:r>
          </a:p>
          <a:p>
            <a:pPr marL="685800" lvl="1" indent="-228600">
              <a:buFont typeface="+mj-lt"/>
              <a:buAutoNum type="alphaLcPeriod"/>
            </a:pPr>
            <a:r>
              <a:rPr lang="en-US" sz="1200" b="0" kern="1200" dirty="0" smtClean="0">
                <a:solidFill>
                  <a:schemeClr val="tx1"/>
                </a:solidFill>
                <a:effectLst/>
                <a:latin typeface="+mn-lt"/>
                <a:ea typeface="+mn-ea"/>
                <a:cs typeface="+mn-cs"/>
              </a:rPr>
              <a:t>Computer Science/Programming</a:t>
            </a:r>
          </a:p>
          <a:p>
            <a:pPr marL="685800" lvl="1" indent="-228600">
              <a:buFont typeface="+mj-lt"/>
              <a:buAutoNum type="alphaLcPeriod"/>
            </a:pPr>
            <a:r>
              <a:rPr lang="en-US" sz="1200" b="0" kern="1200" dirty="0" smtClean="0">
                <a:solidFill>
                  <a:schemeClr val="tx1"/>
                </a:solidFill>
                <a:effectLst/>
                <a:latin typeface="+mn-lt"/>
                <a:ea typeface="+mn-ea"/>
                <a:cs typeface="+mn-cs"/>
              </a:rPr>
              <a:t>Reading/Language Arts  </a:t>
            </a:r>
          </a:p>
          <a:p>
            <a:pPr marL="685800" lvl="1" indent="-228600">
              <a:buFont typeface="+mj-lt"/>
              <a:buAutoNum type="alphaLcPeriod"/>
            </a:pPr>
            <a:r>
              <a:rPr lang="en-US" sz="1200" b="0" kern="1200" dirty="0" smtClean="0">
                <a:solidFill>
                  <a:schemeClr val="tx1"/>
                </a:solidFill>
                <a:effectLst/>
                <a:latin typeface="+mn-lt"/>
                <a:ea typeface="+mn-ea"/>
                <a:cs typeface="+mn-cs"/>
              </a:rPr>
              <a:t>Social Studies </a:t>
            </a:r>
          </a:p>
          <a:p>
            <a:pPr lvl="1"/>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“Elementary teachers are typically assigned to teach multiple subjects to a single group of students, including not only science and mathematics, but other areas as well.  However, as can be seen in Table 2.37, these teachers do not feel equally well prepared to teach the various subjects.  Although 73 percent of elementary teachers of self-contained classes feel very well prepared to teach mathematics—slightly lower than the 77 percent for reading/‌language arts—only 31 percent feel very well prepared to teach science, and only 6 percent feel very well prepared to teach computer science or programming.”</a:t>
            </a:r>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73</a:t>
            </a:fld>
            <a:endParaRPr lang="en-US"/>
          </a:p>
        </p:txBody>
      </p:sp>
    </p:spTree>
    <p:extLst>
      <p:ext uri="{BB962C8B-B14F-4D97-AF65-F5344CB8AC3E}">
        <p14:creationId xmlns:p14="http://schemas.microsoft.com/office/powerpoint/2010/main" val="25685386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2.38, p. 32 in Technical Report</a:t>
            </a:r>
          </a:p>
          <a:p>
            <a:endParaRPr lang="en-US" dirty="0" smtClean="0"/>
          </a:p>
          <a:p>
            <a:pPr defTabSz="897301">
              <a:defRPr/>
            </a:pPr>
            <a:r>
              <a:rPr lang="en-US" b="1" dirty="0"/>
              <a:t>This slide shows data from an individual item. </a:t>
            </a:r>
          </a:p>
          <a:p>
            <a:endParaRPr lang="en-US" dirty="0" smtClean="0"/>
          </a:p>
          <a:p>
            <a:pPr defTabSz="897301">
              <a:defRPr/>
            </a:pPr>
            <a:r>
              <a:rPr lang="en-US" dirty="0"/>
              <a:t>Science Teacher Questionnaire</a:t>
            </a:r>
            <a:endParaRPr lang="en-US" dirty="0" smtClean="0"/>
          </a:p>
          <a:p>
            <a:r>
              <a:rPr lang="en-US" dirty="0" smtClean="0"/>
              <a:t>Q35.</a:t>
            </a:r>
            <a:r>
              <a:rPr lang="en-US" baseline="0" dirty="0" smtClean="0"/>
              <a:t> </a:t>
            </a:r>
            <a:r>
              <a:rPr lang="en-US" dirty="0"/>
              <a:t>Many teachers feel better prepared to teach some subject areas than others.  How well prepared do you feel to teach each of the following subjects at the grade level(s) you teach, whether or not they are currently included in your teaching responsibilities</a:t>
            </a:r>
            <a:r>
              <a:rPr lang="en-US" dirty="0" smtClean="0"/>
              <a:t>? </a:t>
            </a: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one on each row.]</a:t>
            </a:r>
            <a:r>
              <a:rPr lang="en-US" dirty="0" smtClean="0"/>
              <a:t> </a:t>
            </a:r>
            <a:r>
              <a:rPr lang="en-US" dirty="0"/>
              <a:t>(Response Options: [1] Not adequately prepared, [2] Somewhat prepared, [3] Fairly well prepared, [4] Very well prepared)</a:t>
            </a:r>
          </a:p>
          <a:p>
            <a:pPr marL="672976" lvl="1" indent="-224325">
              <a:buFont typeface="+mj-lt"/>
              <a:buAutoNum type="alphaLcPeriod"/>
            </a:pPr>
            <a:r>
              <a:rPr lang="en-US" dirty="0"/>
              <a:t>Life Science</a:t>
            </a:r>
          </a:p>
          <a:p>
            <a:pPr marL="672976" lvl="1" indent="-224325">
              <a:buFont typeface="+mj-lt"/>
              <a:buAutoNum type="alphaLcPeriod"/>
            </a:pPr>
            <a:r>
              <a:rPr lang="en-US" dirty="0"/>
              <a:t>Earth Science</a:t>
            </a:r>
          </a:p>
          <a:p>
            <a:pPr marL="672976" lvl="1" indent="-224325">
              <a:buFont typeface="+mj-lt"/>
              <a:buAutoNum type="alphaLcPeriod"/>
            </a:pPr>
            <a:r>
              <a:rPr lang="en-US" dirty="0"/>
              <a:t>Physical Science</a:t>
            </a:r>
          </a:p>
          <a:p>
            <a:pPr marL="672976" lvl="1" indent="-224325">
              <a:buFont typeface="+mj-lt"/>
              <a:buAutoNum type="alphaLcPeriod"/>
            </a:pPr>
            <a:r>
              <a:rPr lang="en-US" dirty="0"/>
              <a:t>Engineering</a:t>
            </a:r>
          </a:p>
          <a:p>
            <a:pPr marL="672976" lvl="1" indent="-224325">
              <a:buFont typeface="+mj-lt"/>
              <a:buAutoNum type="alphaLcPeriod"/>
            </a:pPr>
            <a:r>
              <a:rPr lang="en-US" strike="sngStrike" dirty="0"/>
              <a:t>Mathematics </a:t>
            </a:r>
          </a:p>
          <a:p>
            <a:pPr marL="672976" lvl="1" indent="-224325">
              <a:buFont typeface="+mj-lt"/>
              <a:buAutoNum type="alphaLcPeriod"/>
            </a:pPr>
            <a:r>
              <a:rPr lang="en-US" strike="sngStrike" dirty="0"/>
              <a:t>Reading/Language Arts</a:t>
            </a:r>
          </a:p>
          <a:p>
            <a:pPr marL="672976" lvl="1" indent="-224325">
              <a:buFont typeface="+mj-lt"/>
              <a:buAutoNum type="alphaLcPeriod"/>
            </a:pPr>
            <a:r>
              <a:rPr lang="en-US" strike="sngStrike" dirty="0"/>
              <a:t>Social Studies </a:t>
            </a:r>
          </a:p>
          <a:p>
            <a:endParaRPr lang="en-US" dirty="0" smtClean="0"/>
          </a:p>
          <a:p>
            <a:r>
              <a:rPr lang="en-US" dirty="0"/>
              <a:t>The numbers in parentheses are standard errors.</a:t>
            </a:r>
          </a:p>
          <a:p>
            <a:endParaRPr lang="en-US" dirty="0"/>
          </a:p>
          <a:p>
            <a:r>
              <a:rPr lang="en-US" b="1" dirty="0"/>
              <a:t>Findings Highlighted in Technical Report</a:t>
            </a:r>
          </a:p>
          <a:p>
            <a:r>
              <a:rPr lang="en-US" dirty="0" smtClean="0"/>
              <a:t>“</a:t>
            </a:r>
            <a:r>
              <a:rPr lang="en-US" sz="1200" kern="1200" dirty="0" smtClean="0">
                <a:solidFill>
                  <a:schemeClr val="tx1"/>
                </a:solidFill>
                <a:effectLst/>
                <a:latin typeface="+mn-lt"/>
                <a:ea typeface="+mn-ea"/>
                <a:cs typeface="+mn-cs"/>
              </a:rPr>
              <a:t>As noted earlier, teachers of self-contained classes were randomly assigned to respond to either the science or mathematics teacher questionnaire.  Those who received the science questionnaire were asked about their preparedness to teach each of the major science disciplines to that class, and those receiving the mathematics questionnaire were asked about a number of mathematics areas.</a:t>
            </a:r>
          </a:p>
          <a:p>
            <a:r>
              <a:rPr lang="en-US" sz="1200" kern="1200" dirty="0" smtClean="0">
                <a:solidFill>
                  <a:schemeClr val="tx1"/>
                </a:solidFill>
                <a:effectLst/>
                <a:latin typeface="+mn-lt"/>
                <a:ea typeface="+mn-ea"/>
                <a:cs typeface="+mn-cs"/>
              </a:rPr>
              <a:t>As can be seen in Table 2.38, elementary teachers are more likely to feel very well prepared to teach life science and Earth science than they are to teach physical science.  Engineering stands out as the area where elementary teachers feel least prepared, with only 3 percent feeling very well prepared to teach it at their grade level, and 51 percent noting that they are not adequately prepared</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75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science portion</a:t>
            </a:r>
            <a:r>
              <a:rPr lang="en-US" baseline="0" dirty="0" smtClean="0"/>
              <a:t> </a:t>
            </a:r>
            <a:r>
              <a:rPr lang="en-US" dirty="0" smtClean="0"/>
              <a:t>of Table 2.5, p. 12 in Technical Report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Science Teacher Questionnaire</a:t>
            </a:r>
          </a:p>
          <a:p>
            <a:r>
              <a:rPr lang="en-US" dirty="0" smtClean="0"/>
              <a:t>Q42. For the students in this class, indicate the number of males and females in this class in each of the following categories of race/ethnicity.</a:t>
            </a:r>
          </a:p>
          <a:p>
            <a:pPr marL="685800" lvl="1" indent="-228600">
              <a:buFont typeface="+mj-lt"/>
              <a:buAutoNum type="alphaLcPeriod"/>
            </a:pPr>
            <a:r>
              <a:rPr lang="en-US" dirty="0" smtClean="0"/>
              <a:t>American Indian or Alaskan Native _____</a:t>
            </a:r>
            <a:r>
              <a:rPr lang="en-US" baseline="0" dirty="0" smtClean="0"/>
              <a:t>     </a:t>
            </a:r>
            <a:r>
              <a:rPr lang="en-US" dirty="0" smtClean="0"/>
              <a:t>_____</a:t>
            </a:r>
          </a:p>
          <a:p>
            <a:pPr marL="685800" lvl="1" indent="-228600">
              <a:buFont typeface="+mj-lt"/>
              <a:buAutoNum type="alphaLcPeriod"/>
            </a:pPr>
            <a:r>
              <a:rPr lang="en-US" dirty="0" smtClean="0"/>
              <a:t>Asian _____</a:t>
            </a:r>
            <a:r>
              <a:rPr lang="en-US" baseline="0" dirty="0" smtClean="0"/>
              <a:t>     </a:t>
            </a:r>
            <a:r>
              <a:rPr lang="en-US" dirty="0" smtClean="0"/>
              <a:t>_____</a:t>
            </a:r>
          </a:p>
          <a:p>
            <a:pPr marL="685800" lvl="1" indent="-228600">
              <a:buFont typeface="+mj-lt"/>
              <a:buAutoNum type="alphaLcPeriod"/>
            </a:pPr>
            <a:r>
              <a:rPr lang="en-US" dirty="0" smtClean="0"/>
              <a:t>Black or African American _____</a:t>
            </a:r>
            <a:r>
              <a:rPr lang="en-US" baseline="0" dirty="0" smtClean="0"/>
              <a:t>     </a:t>
            </a:r>
            <a:r>
              <a:rPr lang="en-US" dirty="0" smtClean="0"/>
              <a:t>_____</a:t>
            </a:r>
          </a:p>
          <a:p>
            <a:pPr marL="685800" lvl="1" indent="-228600">
              <a:buFont typeface="+mj-lt"/>
              <a:buAutoNum type="alphaLcPeriod"/>
            </a:pPr>
            <a:r>
              <a:rPr lang="en-US" dirty="0" smtClean="0"/>
              <a:t>Hispanic/Latino _____</a:t>
            </a:r>
            <a:r>
              <a:rPr lang="en-US" baseline="0" dirty="0" smtClean="0"/>
              <a:t>     </a:t>
            </a:r>
            <a:r>
              <a:rPr lang="en-US" dirty="0" smtClean="0"/>
              <a:t>_____</a:t>
            </a:r>
          </a:p>
          <a:p>
            <a:pPr marL="685800" lvl="1" indent="-228600">
              <a:buFont typeface="+mj-lt"/>
              <a:buAutoNum type="alphaLcPeriod"/>
            </a:pPr>
            <a:r>
              <a:rPr lang="en-US" dirty="0" smtClean="0"/>
              <a:t>Native Hawaiian or Other Pacific Islander _____</a:t>
            </a:r>
            <a:r>
              <a:rPr lang="en-US" baseline="0" dirty="0" smtClean="0"/>
              <a:t>     </a:t>
            </a:r>
            <a:r>
              <a:rPr lang="en-US" dirty="0" smtClean="0"/>
              <a:t>_____</a:t>
            </a:r>
          </a:p>
          <a:p>
            <a:pPr marL="685800" lvl="1" indent="-228600">
              <a:buFont typeface="+mj-lt"/>
              <a:buAutoNum type="alphaLcPeriod"/>
            </a:pPr>
            <a:r>
              <a:rPr lang="en-US" dirty="0" smtClean="0"/>
              <a:t>White _____</a:t>
            </a:r>
            <a:r>
              <a:rPr lang="en-US" baseline="0" dirty="0" smtClean="0"/>
              <a:t>     </a:t>
            </a:r>
            <a:r>
              <a:rPr lang="en-US" dirty="0" smtClean="0"/>
              <a:t>_____</a:t>
            </a:r>
          </a:p>
          <a:p>
            <a:pPr marL="685800" lvl="1" indent="-228600">
              <a:buFont typeface="+mj-lt"/>
              <a:buAutoNum type="alphaLcPeriod"/>
            </a:pPr>
            <a:r>
              <a:rPr lang="en-US" dirty="0" smtClean="0"/>
              <a:t>Two or more races _____</a:t>
            </a:r>
            <a:r>
              <a:rPr lang="en-US" baseline="0" dirty="0" smtClean="0"/>
              <a:t>     </a:t>
            </a:r>
            <a:r>
              <a:rPr lang="en-US" dirty="0" smtClean="0"/>
              <a:t>_____</a:t>
            </a:r>
          </a:p>
          <a:p>
            <a:endParaRPr lang="en-US" dirty="0" smtClean="0"/>
          </a:p>
          <a:p>
            <a:r>
              <a:rPr lang="en-US" dirty="0" smtClean="0"/>
              <a:t>Q72. Are you of Hispanic or Latino origin? </a:t>
            </a:r>
          </a:p>
          <a:p>
            <a:pPr marL="628650" lvl="1" indent="-171450">
              <a:buFont typeface="Courier New" panose="02070309020205020404" pitchFamily="49" charset="0"/>
              <a:buChar char="o"/>
            </a:pPr>
            <a:r>
              <a:rPr lang="en-US" dirty="0" smtClean="0"/>
              <a:t>Yes </a:t>
            </a:r>
          </a:p>
          <a:p>
            <a:pPr marL="628650" lvl="1" indent="-171450">
              <a:buFont typeface="Courier New" panose="02070309020205020404" pitchFamily="49" charset="0"/>
              <a:buChar char="o"/>
            </a:pPr>
            <a:r>
              <a:rPr lang="en-US" dirty="0" smtClean="0"/>
              <a:t>No </a:t>
            </a:r>
          </a:p>
          <a:p>
            <a:r>
              <a:rPr lang="en-US" dirty="0" smtClean="0"/>
              <a:t> </a:t>
            </a:r>
          </a:p>
          <a:p>
            <a:r>
              <a:rPr lang="en-US" dirty="0" smtClean="0"/>
              <a:t>Q73. What is your race? [Select all that apply.]</a:t>
            </a:r>
          </a:p>
          <a:p>
            <a:pPr marL="628650" lvl="1" indent="-171450">
              <a:buFont typeface="Wingdings" panose="05000000000000000000" pitchFamily="2" charset="2"/>
              <a:buChar char="q"/>
            </a:pPr>
            <a:r>
              <a:rPr lang="en-US" dirty="0" smtClean="0"/>
              <a:t>American Indian or Alaska Native </a:t>
            </a:r>
          </a:p>
          <a:p>
            <a:pPr marL="628650" lvl="1" indent="-171450">
              <a:buFont typeface="Wingdings" panose="05000000000000000000" pitchFamily="2" charset="2"/>
              <a:buChar char="q"/>
            </a:pPr>
            <a:r>
              <a:rPr lang="en-US" dirty="0" smtClean="0"/>
              <a:t>Asian </a:t>
            </a:r>
          </a:p>
          <a:p>
            <a:pPr marL="628650" lvl="1" indent="-171450">
              <a:buFont typeface="Wingdings" panose="05000000000000000000" pitchFamily="2" charset="2"/>
              <a:buChar char="q"/>
            </a:pPr>
            <a:r>
              <a:rPr lang="en-US" dirty="0" smtClean="0"/>
              <a:t>Black or African American </a:t>
            </a:r>
          </a:p>
          <a:p>
            <a:pPr marL="628650" lvl="1" indent="-171450">
              <a:buFont typeface="Wingdings" panose="05000000000000000000" pitchFamily="2" charset="2"/>
              <a:buChar char="q"/>
            </a:pPr>
            <a:r>
              <a:rPr lang="en-US" dirty="0" smtClean="0"/>
              <a:t>Native Hawaiian or Other Pacific Islander </a:t>
            </a:r>
          </a:p>
          <a:p>
            <a:pPr marL="628650" lvl="1" indent="-171450">
              <a:buFont typeface="Wingdings" panose="05000000000000000000" pitchFamily="2" charset="2"/>
              <a:buChar char="q"/>
            </a:pPr>
            <a:r>
              <a:rPr lang="en-US" dirty="0" smtClean="0"/>
              <a:t>White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Chapters 2–7 in the technical report provide data on several key indicators, disaggregated by one or more equity factors: the prior achievement level of students in the class, the percentage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 the percentage of students in the school eligible for free/reduced-price lunch (FRL), school size, community type, and region.  For FRL, each school was classified into one of four categories (defined as quartiles) based on the proportion of students eligible for FRL.  Similarly, each randomly selected class was classified into one of the four categories based on the proportion of students from</a:t>
            </a:r>
            <a:r>
              <a:rPr lang="en-US" sz="1200" kern="1200" baseline="0" dirty="0" smtClean="0">
                <a:solidFill>
                  <a:schemeClr val="tx1"/>
                </a:solidFill>
                <a:effectLst/>
                <a:latin typeface="+mn-lt"/>
                <a:ea typeface="+mn-ea"/>
                <a:cs typeface="+mn-cs"/>
              </a:rPr>
              <a:t> race/ethnicity groups historically underrepresented in STEM </a:t>
            </a:r>
            <a:r>
              <a:rPr lang="en-US" sz="1200" kern="1200" dirty="0" smtClean="0">
                <a:solidFill>
                  <a:schemeClr val="tx1"/>
                </a:solidFill>
                <a:effectLst/>
                <a:latin typeface="+mn-lt"/>
                <a:ea typeface="+mn-ea"/>
                <a:cs typeface="+mn-cs"/>
              </a:rPr>
              <a:t>in the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2.5 shows the percentage of classes taught by teachers from race/‌ethnicity groups historically underrepresented in STEM by the proportion of students from these groups in the class.  Note that across all three subjects, classes in the highest quartile in terms of students from these groups are more likely than those in the lowest quartile to be taught by teachers from these groups.”</a:t>
            </a:r>
          </a:p>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10</a:t>
            </a:fld>
            <a:endParaRPr lang="en-US"/>
          </a:p>
        </p:txBody>
      </p:sp>
    </p:spTree>
    <p:extLst>
      <p:ext uri="{BB962C8B-B14F-4D97-AF65-F5344CB8AC3E}">
        <p14:creationId xmlns:p14="http://schemas.microsoft.com/office/powerpoint/2010/main" val="217533701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2.40, p. 34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Q36. Within science, many teachers feel better prepared to teach some topics than others.  How well prepared do you feel to teach each of the following topics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Engineering</a:t>
            </a:r>
          </a:p>
          <a:p>
            <a:pPr marL="1200150" lvl="2" indent="-285750">
              <a:buFont typeface="+mj-lt"/>
              <a:buAutoNum type="romanLcPeriod"/>
            </a:pPr>
            <a:r>
              <a:rPr lang="en-US" sz="1200" b="0" strike="sngStrike" kern="1200" dirty="0" smtClean="0">
                <a:solidFill>
                  <a:schemeClr val="tx1"/>
                </a:solidFill>
                <a:effectLst/>
                <a:latin typeface="+mn-lt"/>
                <a:ea typeface="+mn-ea"/>
                <a:cs typeface="+mn-cs"/>
              </a:rPr>
              <a:t>Defining</a:t>
            </a:r>
            <a:r>
              <a:rPr lang="en-US" sz="1200" b="0" strike="sng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sng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sngStrike" kern="1200" baseline="0" dirty="0" smtClean="0">
                <a:solidFill>
                  <a:schemeClr val="tx1"/>
                </a:solidFill>
                <a:effectLst/>
                <a:latin typeface="+mn-lt"/>
                <a:ea typeface="+mn-ea"/>
                <a:cs typeface="+mn-cs"/>
              </a:rPr>
              <a:t>Optimizing a design solution</a:t>
            </a:r>
            <a:endParaRPr lang="en-US" sz="1200" b="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and resource issues (for example: land and water use, energy resources and consumption, sources and impacts of pollution)</a:t>
            </a:r>
            <a:endParaRPr lang="en-US" sz="18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noted earlier, the teacher questionnaires included a series of items about a single, randomly selected class.  Middle and high school science teachers were shown a list of topics based on the subject of that class and asked how well prepared they felt to teach each of those topics at the grade levels they teach.  As can be seen in Table 2.40, high school science teachers are more likely than their middle grades counterparts to feel very well prepared to teach topics within each discipline.  In addition, high school chemistry teachers are more likely to feel well prepared than teachers in any other subject/‌grade level group, with 76–89 percent considering themselves very well prepared to teach the various topics.  It is interesting to note the variation among topics within physics, with only 19 percent of high school physics teachers feeling very well prepared to teach modern physics (e.g., relativity) compared to 45–79 percent for the other topics in the list.”</a:t>
            </a:r>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77</a:t>
            </a:fld>
            <a:endParaRPr lang="en-US"/>
          </a:p>
        </p:txBody>
      </p:sp>
    </p:spTree>
    <p:extLst>
      <p:ext uri="{BB962C8B-B14F-4D97-AF65-F5344CB8AC3E}">
        <p14:creationId xmlns:p14="http://schemas.microsoft.com/office/powerpoint/2010/main" val="9963514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79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Note: </a:t>
            </a:r>
            <a:r>
              <a:rPr lang="en-US" sz="1200" kern="1200" dirty="0" smtClean="0">
                <a:solidFill>
                  <a:schemeClr val="tx1"/>
                </a:solidFill>
                <a:effectLst/>
                <a:latin typeface="+mn-lt"/>
                <a:ea typeface="+mn-ea"/>
                <a:cs typeface="+mn-cs"/>
              </a:rPr>
              <a:t>Secondary Teachers include middle and high school teachers.</a:t>
            </a:r>
          </a:p>
          <a:p>
            <a:endParaRPr lang="en-US" baseline="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Historically Underrepresented Students/Teachers includes American Indian or Alaskan Native, Black or African American, Hispanic or Latino, or Native Hawaiian or Other Pacific Islander teachers/students.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Slide shows the composite scores by quartile of percentage of historically underrepresented students in the randomly selected class.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5E7F0A4-913F-4005-B289-12E54AFA3056}" type="slidenum">
              <a:rPr lang="en-US" smtClean="0"/>
              <a:t>11</a:t>
            </a:fld>
            <a:endParaRPr lang="en-US"/>
          </a:p>
        </p:txBody>
      </p:sp>
    </p:spTree>
    <p:extLst>
      <p:ext uri="{BB962C8B-B14F-4D97-AF65-F5344CB8AC3E}">
        <p14:creationId xmlns:p14="http://schemas.microsoft.com/office/powerpoint/2010/main" val="6688364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2.41, p. 34 in Technical Report</a:t>
            </a:r>
          </a:p>
          <a:p>
            <a:endParaRPr lang="en-US" dirty="0" smtClean="0"/>
          </a:p>
          <a:p>
            <a:r>
              <a:rPr lang="en-US" sz="1200" b="1" kern="1200" dirty="0" smtClean="0">
                <a:solidFill>
                  <a:schemeClr val="tx1"/>
                </a:solidFill>
                <a:effectLst/>
                <a:latin typeface="+mn-lt"/>
                <a:ea typeface="+mn-ea"/>
                <a:cs typeface="+mn-cs"/>
              </a:rPr>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 Perceptions of Content Preparedness composite was calculated based on the topics taught in the targeted class. Thus, it is defined differently across the subjects and grade ranges included in this study.</a:t>
            </a:r>
          </a:p>
          <a:p>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a:t>
            </a:r>
            <a:r>
              <a:rPr lang="en-US" sz="1200" b="1" i="1" kern="1200" dirty="0" smtClean="0">
                <a:solidFill>
                  <a:schemeClr val="tx1"/>
                </a:solidFill>
                <a:effectLst/>
                <a:latin typeface="+mn-lt"/>
                <a:ea typeface="+mn-ea"/>
                <a:cs typeface="+mn-cs"/>
              </a:rPr>
              <a:t>Elementary Science Composite Items</a:t>
            </a:r>
          </a:p>
          <a:p>
            <a:pPr marL="448651" lvl="1" indent="0">
              <a:buFont typeface="+mj-lt"/>
              <a:buNone/>
            </a:pPr>
            <a:r>
              <a:rPr lang="en-US" dirty="0" smtClean="0"/>
              <a:t>Q35a. Life Science</a:t>
            </a:r>
          </a:p>
          <a:p>
            <a:pPr marL="448651" lvl="1" indent="0">
              <a:buFont typeface="+mj-lt"/>
              <a:buNone/>
            </a:pPr>
            <a:r>
              <a:rPr lang="en-US" dirty="0" smtClean="0"/>
              <a:t>Q35b. Earth Science</a:t>
            </a:r>
          </a:p>
          <a:p>
            <a:pPr marL="448651" lvl="1" indent="0">
              <a:buFont typeface="+mj-lt"/>
              <a:buNone/>
            </a:pPr>
            <a:r>
              <a:rPr lang="en-US" dirty="0" smtClean="0"/>
              <a:t>Q35c. Physical Science</a:t>
            </a:r>
          </a:p>
          <a:p>
            <a:pPr marL="448651" lvl="1" indent="0">
              <a:buFont typeface="+mj-lt"/>
              <a:buNone/>
            </a:pPr>
            <a:r>
              <a:rPr lang="en-US" dirty="0" smtClean="0"/>
              <a:t>Q35d. Engineering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a:t>
            </a:r>
            <a:r>
              <a:rPr lang="en-US" sz="1200" b="1" i="1" kern="1200" dirty="0" smtClean="0">
                <a:solidFill>
                  <a:schemeClr val="tx1"/>
                </a:solidFill>
                <a:effectLst/>
                <a:latin typeface="+mn-lt"/>
                <a:ea typeface="+mn-ea"/>
                <a:cs typeface="+mn-cs"/>
              </a:rPr>
              <a:t>Biology/Life</a:t>
            </a:r>
            <a:r>
              <a:rPr lang="en-US" sz="1200" b="1" i="1" kern="1200" baseline="0" dirty="0" smtClean="0">
                <a:solidFill>
                  <a:schemeClr val="tx1"/>
                </a:solidFill>
                <a:effectLst/>
                <a:latin typeface="+mn-lt"/>
                <a:ea typeface="+mn-ea"/>
                <a:cs typeface="+mn-cs"/>
              </a:rPr>
              <a:t> Science </a:t>
            </a:r>
            <a:r>
              <a:rPr lang="en-US" sz="1200" b="1" i="1" kern="1200" dirty="0" smtClean="0">
                <a:solidFill>
                  <a:schemeClr val="tx1"/>
                </a:solidFill>
                <a:effectLst/>
                <a:latin typeface="+mn-lt"/>
                <a:ea typeface="+mn-ea"/>
                <a:cs typeface="+mn-cs"/>
              </a:rPr>
              <a:t>Composite Items</a:t>
            </a:r>
            <a:endParaRPr lang="en-US" sz="1200" b="1" i="1" kern="1200" baseline="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Q36b. 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endParaRPr lang="en-US" sz="1200" b="1"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a:t>
            </a:r>
            <a:r>
              <a:rPr lang="en-US" sz="1200" b="1" i="1" kern="1200" dirty="0" smtClean="0">
                <a:solidFill>
                  <a:schemeClr val="tx1"/>
                </a:solidFill>
                <a:effectLst/>
                <a:latin typeface="+mn-lt"/>
                <a:ea typeface="+mn-ea"/>
                <a:cs typeface="+mn-cs"/>
              </a:rPr>
              <a:t>Chemistry</a:t>
            </a:r>
            <a:r>
              <a:rPr lang="en-US" sz="1200" b="1" i="1" kern="1200" baseline="0" dirty="0" smtClean="0">
                <a:solidFill>
                  <a:schemeClr val="tx1"/>
                </a:solidFill>
                <a:effectLst/>
                <a:latin typeface="+mn-lt"/>
                <a:ea typeface="+mn-ea"/>
                <a:cs typeface="+mn-cs"/>
              </a:rPr>
              <a:t> </a:t>
            </a:r>
            <a:r>
              <a:rPr lang="en-US" sz="1200" b="1" i="1" kern="1200" dirty="0" smtClean="0">
                <a:solidFill>
                  <a:schemeClr val="tx1"/>
                </a:solidFill>
                <a:effectLst/>
                <a:latin typeface="+mn-lt"/>
                <a:ea typeface="+mn-ea"/>
                <a:cs typeface="+mn-cs"/>
              </a:rPr>
              <a:t>Composite Items</a:t>
            </a:r>
            <a:endParaRPr lang="en-US" sz="1200" b="1" i="1" kern="1200" baseline="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Q36c.</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a:t>
            </a:r>
            <a:r>
              <a:rPr lang="en-US" sz="1200" b="1" i="1" kern="1200" dirty="0" smtClean="0">
                <a:solidFill>
                  <a:schemeClr val="tx1"/>
                </a:solidFill>
                <a:effectLst/>
                <a:latin typeface="+mn-lt"/>
                <a:ea typeface="+mn-ea"/>
                <a:cs typeface="+mn-cs"/>
              </a:rPr>
              <a:t>Earth Science Composite Items</a:t>
            </a:r>
          </a:p>
          <a:p>
            <a:pPr marL="457200" lvl="1" indent="0">
              <a:buFont typeface="+mj-lt"/>
              <a:buNone/>
            </a:pPr>
            <a:r>
              <a:rPr lang="en-US" sz="1200" b="0" kern="1200" dirty="0" smtClean="0">
                <a:solidFill>
                  <a:schemeClr val="tx1"/>
                </a:solidFill>
                <a:effectLst/>
                <a:latin typeface="+mn-lt"/>
                <a:ea typeface="+mn-ea"/>
                <a:cs typeface="+mn-cs"/>
              </a:rPr>
              <a:t>Q36a. 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Integrated/General Science </a:t>
            </a:r>
            <a:r>
              <a:rPr lang="en-US" sz="1200" b="1" i="1" kern="1200" dirty="0" smtClean="0">
                <a:solidFill>
                  <a:schemeClr val="tx1"/>
                </a:solidFill>
                <a:effectLst/>
                <a:latin typeface="+mn-lt"/>
                <a:ea typeface="+mn-ea"/>
                <a:cs typeface="+mn-cs"/>
              </a:rPr>
              <a:t>Composite Items</a:t>
            </a:r>
            <a:endParaRPr lang="en-US" sz="1200" b="1" i="1" kern="1200" baseline="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Q36a.</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Q36b. 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Q36c. 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endParaRPr lang="en-US" sz="1800"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457200" lvl="1" indent="0">
              <a:buFont typeface="+mj-lt"/>
              <a:buNone/>
            </a:pPr>
            <a:r>
              <a:rPr lang="en-US" sz="1200" b="0" strike="noStrike" kern="1200" dirty="0" smtClean="0">
                <a:solidFill>
                  <a:schemeClr val="tx1"/>
                </a:solidFill>
                <a:effectLst/>
                <a:latin typeface="+mn-lt"/>
                <a:ea typeface="+mn-ea"/>
                <a:cs typeface="+mn-cs"/>
              </a:rPr>
              <a:t>Q36e. Engineering</a:t>
            </a:r>
          </a:p>
          <a:p>
            <a:pPr marL="1200150" lvl="2" indent="-285750">
              <a:buFont typeface="+mj-lt"/>
              <a:buAutoNum type="romanLcPeriod"/>
            </a:pPr>
            <a:r>
              <a:rPr lang="en-US" sz="1200" b="0" strike="noStrike" kern="1200" dirty="0" smtClean="0">
                <a:solidFill>
                  <a:schemeClr val="tx1"/>
                </a:solidFill>
                <a:effectLst/>
                <a:latin typeface="+mn-lt"/>
                <a:ea typeface="+mn-ea"/>
                <a:cs typeface="+mn-cs"/>
              </a:rPr>
              <a:t>Defining</a:t>
            </a:r>
            <a:r>
              <a:rPr lang="en-US" sz="1200" b="0" strike="no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Optimizing a design solution</a:t>
            </a:r>
            <a:endParaRPr lang="en-US" sz="1200" b="0" strike="noStrike"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Q36f. Environmental and resource issues (for example: land and water use, energy resources and consumption, sources and impacts of pollution)</a:t>
            </a:r>
            <a:endParaRPr lang="en-US" sz="18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a:t>
            </a:r>
            <a:r>
              <a:rPr lang="en-US" sz="1200" b="1" i="1" kern="1200" dirty="0" smtClean="0">
                <a:solidFill>
                  <a:schemeClr val="tx1"/>
                </a:solidFill>
                <a:effectLst/>
                <a:latin typeface="+mn-lt"/>
                <a:ea typeface="+mn-ea"/>
                <a:cs typeface="+mn-cs"/>
              </a:rPr>
              <a:t>Physical Science Composite Items</a:t>
            </a:r>
          </a:p>
          <a:p>
            <a:pPr marL="457200" lvl="1" indent="0">
              <a:buFont typeface="+mj-lt"/>
              <a:buNone/>
            </a:pPr>
            <a:r>
              <a:rPr lang="en-US" sz="1200" b="0" kern="1200" dirty="0" smtClean="0">
                <a:solidFill>
                  <a:schemeClr val="tx1"/>
                </a:solidFill>
                <a:effectLst/>
                <a:latin typeface="+mn-lt"/>
                <a:ea typeface="+mn-ea"/>
                <a:cs typeface="+mn-cs"/>
              </a:rPr>
              <a:t>Q36c. 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p>
          <a:p>
            <a:pPr marL="457200" lvl="1" indent="0">
              <a:buFont typeface="+mj-lt"/>
              <a:buNone/>
            </a:pPr>
            <a:r>
              <a:rPr lang="en-US" sz="1200" b="0" kern="1200" dirty="0" smtClean="0">
                <a:solidFill>
                  <a:schemeClr val="tx1"/>
                </a:solidFill>
                <a:effectLst/>
                <a:latin typeface="+mn-lt"/>
                <a:ea typeface="+mn-ea"/>
                <a:cs typeface="+mn-cs"/>
              </a:rPr>
              <a:t>Q36d. 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1200150" lvl="2" indent="-285750">
              <a:buFont typeface="+mj-lt"/>
              <a:buAutoNum type="romanLcPeriod"/>
            </a:pPr>
            <a:endParaRPr lang="en-US" sz="1200" b="1"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Content Preparedness: </a:t>
            </a:r>
            <a:r>
              <a:rPr lang="en-US" sz="1200" b="1" i="1" kern="1200" dirty="0" smtClean="0">
                <a:solidFill>
                  <a:schemeClr val="tx1"/>
                </a:solidFill>
                <a:effectLst/>
                <a:latin typeface="+mn-lt"/>
                <a:ea typeface="+mn-ea"/>
                <a:cs typeface="+mn-cs"/>
              </a:rPr>
              <a:t>Physics Composite Items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Q36d.</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endParaRPr lang="en-US"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dirty="0" smtClean="0"/>
              <a:t>Q35.</a:t>
            </a:r>
            <a:r>
              <a:rPr lang="en-US" baseline="0" dirty="0" smtClean="0"/>
              <a:t> </a:t>
            </a:r>
            <a:r>
              <a:rPr lang="en-US" dirty="0" smtClean="0"/>
              <a:t>Many teachers feel better prepared to teach some subject areas than others.  How well prepared do you feel to teach each of the following subjects at the grade level(s) you teach, whether or not they are currently included in your teaching responsibilities? </a:t>
            </a:r>
            <a:r>
              <a:rPr lang="en-US" sz="1200" kern="1200" dirty="0" smtClean="0">
                <a:solidFill>
                  <a:schemeClr val="tx1"/>
                </a:solidFill>
                <a:effectLst/>
                <a:latin typeface="+mn-lt"/>
                <a:ea typeface="+mn-ea"/>
                <a:cs typeface="+mn-cs"/>
              </a:rPr>
              <a:t>[Select</a:t>
            </a:r>
            <a:r>
              <a:rPr lang="en-US" sz="1200" kern="1200" baseline="0" dirty="0" smtClean="0">
                <a:solidFill>
                  <a:schemeClr val="tx1"/>
                </a:solidFill>
                <a:effectLst/>
                <a:latin typeface="+mn-lt"/>
                <a:ea typeface="+mn-ea"/>
                <a:cs typeface="+mn-cs"/>
              </a:rPr>
              <a:t> one on each row.]</a:t>
            </a:r>
            <a:r>
              <a:rPr lang="en-US" dirty="0" smtClean="0"/>
              <a:t> (Response Options: [1] Not adequately prepared, [2] Somewhat prepared, [3] Fairly well prepared, [4] Very well prepared)</a:t>
            </a:r>
          </a:p>
          <a:p>
            <a:pPr marL="672976" lvl="1" indent="-224325">
              <a:buFont typeface="+mj-lt"/>
              <a:buAutoNum type="alphaLcPeriod"/>
            </a:pPr>
            <a:r>
              <a:rPr lang="en-US" dirty="0" smtClean="0"/>
              <a:t>Life Science</a:t>
            </a:r>
          </a:p>
          <a:p>
            <a:pPr marL="672976" lvl="1" indent="-224325">
              <a:buFont typeface="+mj-lt"/>
              <a:buAutoNum type="alphaLcPeriod"/>
            </a:pPr>
            <a:r>
              <a:rPr lang="en-US" dirty="0" smtClean="0"/>
              <a:t>Earth Science</a:t>
            </a:r>
          </a:p>
          <a:p>
            <a:pPr marL="672976" lvl="1" indent="-224325">
              <a:buFont typeface="+mj-lt"/>
              <a:buAutoNum type="alphaLcPeriod"/>
            </a:pPr>
            <a:r>
              <a:rPr lang="en-US" dirty="0" smtClean="0"/>
              <a:t>Physical Science</a:t>
            </a:r>
          </a:p>
          <a:p>
            <a:pPr marL="672976" lvl="1" indent="-224325">
              <a:buFont typeface="+mj-lt"/>
              <a:buAutoNum type="alphaLcPeriod"/>
            </a:pPr>
            <a:r>
              <a:rPr lang="en-US" dirty="0" smtClean="0"/>
              <a:t>Engineering</a:t>
            </a:r>
          </a:p>
          <a:p>
            <a:pPr marL="672976" lvl="1" indent="-224325">
              <a:buFont typeface="+mj-lt"/>
              <a:buAutoNum type="alphaLcPeriod"/>
            </a:pPr>
            <a:r>
              <a:rPr lang="en-US" strike="sngStrike" dirty="0" smtClean="0"/>
              <a:t>Mathematics </a:t>
            </a:r>
          </a:p>
          <a:p>
            <a:pPr marL="672976" lvl="1" indent="-224325">
              <a:buFont typeface="+mj-lt"/>
              <a:buAutoNum type="alphaLcPeriod"/>
            </a:pPr>
            <a:r>
              <a:rPr lang="en-US" strike="sngStrike" dirty="0" smtClean="0"/>
              <a:t>Reading/Language Arts</a:t>
            </a:r>
          </a:p>
          <a:p>
            <a:pPr marL="672976" lvl="1" indent="-224325">
              <a:buFont typeface="+mj-lt"/>
              <a:buAutoNum type="alphaLcPeriod"/>
            </a:pPr>
            <a:r>
              <a:rPr lang="en-US" strike="sngStrike" dirty="0" smtClean="0"/>
              <a:t>Social Studies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Q36. Within science, many teachers feel better prepared to teach some topics than others.  How well prepared do you feel to teach each of the following topics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Earth/Space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Earth’s features and physical processes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The solar system and the universe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Climate and weather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Biology/Life Science</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Cell biology</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Structures and functions of  organisms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Ecology/ecosystems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Genetics </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Evolution</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Chemistry</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Atomic structure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Chemical bonding, equations, nomenclature, and reactions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kern="1200" dirty="0" smtClean="0">
                <a:solidFill>
                  <a:schemeClr val="tx1"/>
                </a:solidFill>
                <a:effectLst/>
                <a:latin typeface="+mn-lt"/>
                <a:ea typeface="+mn-ea"/>
                <a:cs typeface="+mn-cs"/>
              </a:rPr>
              <a:t>The Periodic Table</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Properties of solutions</a:t>
            </a:r>
            <a:endParaRPr lang="en-US" sz="180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States, classes, and properties of matter</a:t>
            </a:r>
            <a:endParaRPr lang="en-US" sz="1800"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Physics</a:t>
            </a:r>
            <a:endParaRPr lang="en-US" sz="1800" b="0" kern="1200" dirty="0" smtClean="0">
              <a:solidFill>
                <a:schemeClr val="tx1"/>
              </a:solidFill>
              <a:effectLst/>
              <a:latin typeface="+mn-lt"/>
              <a:ea typeface="+mn-ea"/>
              <a:cs typeface="+mn-cs"/>
            </a:endParaRPr>
          </a:p>
          <a:p>
            <a:pPr marL="1200150" lvl="2" indent="-285750">
              <a:buFont typeface="+mj-lt"/>
              <a:buAutoNum type="romanLcPeriod"/>
            </a:pPr>
            <a:r>
              <a:rPr lang="en-US" sz="1200"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kern="1200" dirty="0" smtClean="0">
                <a:solidFill>
                  <a:schemeClr val="tx1"/>
                </a:solidFill>
                <a:effectLst/>
                <a:latin typeface="+mn-lt"/>
                <a:ea typeface="+mn-ea"/>
                <a:cs typeface="+mn-cs"/>
              </a:rPr>
              <a:t>Modern physics (for example: special relativity)</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Engineering</a:t>
            </a:r>
          </a:p>
          <a:p>
            <a:pPr marL="1200150" lvl="2" indent="-285750">
              <a:buFont typeface="+mj-lt"/>
              <a:buAutoNum type="romanLcPeriod"/>
            </a:pPr>
            <a:r>
              <a:rPr lang="en-US" sz="1200" b="0" strike="sngStrike" kern="1200" dirty="0" smtClean="0">
                <a:solidFill>
                  <a:schemeClr val="tx1"/>
                </a:solidFill>
                <a:effectLst/>
                <a:latin typeface="+mn-lt"/>
                <a:ea typeface="+mn-ea"/>
                <a:cs typeface="+mn-cs"/>
              </a:rPr>
              <a:t>Defining</a:t>
            </a:r>
            <a:r>
              <a:rPr lang="en-US" sz="1200" b="0" strike="sng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sng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sngStrike" kern="1200" baseline="0" dirty="0" smtClean="0">
                <a:solidFill>
                  <a:schemeClr val="tx1"/>
                </a:solidFill>
                <a:effectLst/>
                <a:latin typeface="+mn-lt"/>
                <a:ea typeface="+mn-ea"/>
                <a:cs typeface="+mn-cs"/>
              </a:rPr>
              <a:t>Optimizing a design solution</a:t>
            </a:r>
            <a:endParaRPr lang="en-US" sz="1200" b="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Environmental and resource issues (for example: land and water use, energy resources and consumption, sources and impacts of pollution)</a:t>
            </a:r>
            <a:endParaRPr lang="en-US" sz="1800" b="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“Table 2.41 displays mean scores for the composite variable Perceptions of Content Preparedness, which was defined based on the content of the targeted class.  The mean scores indicate that elementary teachers generally do not feel well prepared to teach science.  In addition, high school science teachers feel better prepared to teach science than their middle school counterparts.”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87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88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2.42, p. 35 in Technical Report</a:t>
            </a:r>
          </a:p>
          <a:p>
            <a:endParaRPr lang="en-US" dirty="0" smtClean="0"/>
          </a:p>
          <a:p>
            <a:r>
              <a:rPr lang="en-US" sz="1200" b="1" kern="1200" dirty="0" smtClean="0">
                <a:solidFill>
                  <a:schemeClr val="tx1"/>
                </a:solidFill>
                <a:effectLst/>
                <a:latin typeface="+mn-lt"/>
                <a:ea typeface="+mn-ea"/>
                <a:cs typeface="+mn-cs"/>
              </a:rPr>
              <a:t>This slide shows data from an individual item.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Science</a:t>
            </a:r>
            <a:r>
              <a:rPr lang="en-US" sz="1200" kern="1200" baseline="0" dirty="0" smtClean="0">
                <a:solidFill>
                  <a:schemeClr val="tx1"/>
                </a:solidFill>
                <a:effectLst/>
                <a:latin typeface="+mn-lt"/>
                <a:ea typeface="+mn-ea"/>
                <a:cs typeface="+mn-cs"/>
              </a:rPr>
              <a:t> Teacher Questionnaire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Q36. Within science, many teachers feel better prepared to teach some topics than others.  How well prepared do you feel to teach each of the following topics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Earth/Space Science</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Earth’s features and physical processes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The solar system and the universe</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Climate and weather</a:t>
            </a:r>
            <a:endParaRPr lang="en-US" sz="18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Biology/Life Science</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Cell biology</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Structures and functions of  organisms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Ecology/ecosystems </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Genetics </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Evolution</a:t>
            </a:r>
            <a:endParaRPr lang="en-US" sz="18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Chemistry</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Atomic structure</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Chemical bonding, equations, nomenclature, and reactions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The Periodic Table</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Properties of solutions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States, classes, and properties of matter</a:t>
            </a:r>
            <a:endParaRPr lang="en-US" sz="18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Physics</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Modern physics (for example: special relativity)</a:t>
            </a:r>
          </a:p>
          <a:p>
            <a:pPr marL="685800" lvl="1" indent="-228600">
              <a:buFont typeface="+mj-lt"/>
              <a:buAutoNum type="alphaLcPeriod"/>
            </a:pPr>
            <a:r>
              <a:rPr lang="en-US" sz="1200" b="0" strike="noStrike" kern="1200" dirty="0" smtClean="0">
                <a:solidFill>
                  <a:schemeClr val="tx1"/>
                </a:solidFill>
                <a:effectLst/>
                <a:latin typeface="+mn-lt"/>
                <a:ea typeface="+mn-ea"/>
                <a:cs typeface="+mn-cs"/>
              </a:rPr>
              <a:t>Engineering</a:t>
            </a:r>
          </a:p>
          <a:p>
            <a:pPr marL="1200150" lvl="2" indent="-285750">
              <a:buFont typeface="+mj-lt"/>
              <a:buAutoNum type="romanLcPeriod"/>
            </a:pPr>
            <a:r>
              <a:rPr lang="en-US" sz="1200" b="0" strike="noStrike" kern="1200" dirty="0" smtClean="0">
                <a:solidFill>
                  <a:schemeClr val="tx1"/>
                </a:solidFill>
                <a:effectLst/>
                <a:latin typeface="+mn-lt"/>
                <a:ea typeface="+mn-ea"/>
                <a:cs typeface="+mn-cs"/>
              </a:rPr>
              <a:t>Defining</a:t>
            </a:r>
            <a:r>
              <a:rPr lang="en-US" sz="1200" b="0" strike="no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Optimizing a design solution</a:t>
            </a:r>
            <a:endParaRPr lang="en-US" sz="1200" b="0"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Environmental and resource issues (for example: land and water use, energy resources and consumption, sources and impacts of pollution)</a:t>
            </a:r>
            <a:endParaRPr lang="en-US" sz="1800" b="0" strike="sng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“Secondary science teachers were also asked about their preparedness to teach engineering, regardless of the discipline of their designated class.  As can be seen in Table 2.42, very few middle and high school science teachers feel very well prepared to teach engineering concepts, and sizeable proportions indicate being not adequately prepared.  This finding is not surprising given that few teachers have had college coursework in engineering and engineering has not historically been part of the school curriculum.  K–12 teachers will likely need both high-quality curriculum and substantive professional development to be successful at integrating engineering into their science teaching.”</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89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2.43, p. 35 in Technical Report</a:t>
            </a:r>
          </a:p>
          <a:p>
            <a:endParaRPr lang="en-US" dirty="0" smtClean="0"/>
          </a:p>
          <a:p>
            <a:r>
              <a:rPr lang="en-US" sz="1200" b="1" kern="1200" dirty="0" smtClean="0">
                <a:solidFill>
                  <a:schemeClr val="tx1"/>
                </a:solidFill>
                <a:effectLst/>
                <a:latin typeface="+mn-lt"/>
                <a:ea typeface="+mn-ea"/>
                <a:cs typeface="+mn-cs"/>
              </a:rPr>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Preparedness to Teach Engineering </a:t>
            </a:r>
            <a:r>
              <a:rPr lang="en-US" sz="1200" b="1" i="1" kern="1200" dirty="0" smtClean="0">
                <a:solidFill>
                  <a:schemeClr val="tx1"/>
                </a:solidFill>
                <a:effectLst/>
                <a:latin typeface="+mn-lt"/>
                <a:ea typeface="+mn-ea"/>
                <a:cs typeface="+mn-cs"/>
              </a:rPr>
              <a:t>Composite Items</a:t>
            </a:r>
          </a:p>
          <a:p>
            <a:pPr marL="457200" lvl="1" indent="0">
              <a:buFont typeface="+mj-lt"/>
              <a:buNone/>
            </a:pPr>
            <a:r>
              <a:rPr lang="en-US" sz="1200" b="0" strike="noStrike" kern="1200" dirty="0" smtClean="0">
                <a:solidFill>
                  <a:schemeClr val="tx1"/>
                </a:solidFill>
                <a:effectLst/>
                <a:latin typeface="+mn-lt"/>
                <a:ea typeface="+mn-ea"/>
                <a:cs typeface="+mn-cs"/>
              </a:rPr>
              <a:t>Q36e. Engineering</a:t>
            </a:r>
          </a:p>
          <a:p>
            <a:pPr marL="1200150" lvl="2" indent="-285750">
              <a:buFont typeface="+mj-lt"/>
              <a:buAutoNum type="romanLcPeriod"/>
            </a:pPr>
            <a:r>
              <a:rPr lang="en-US" sz="1200" b="0" strike="noStrike" kern="1200" dirty="0" smtClean="0">
                <a:solidFill>
                  <a:schemeClr val="tx1"/>
                </a:solidFill>
                <a:effectLst/>
                <a:latin typeface="+mn-lt"/>
                <a:ea typeface="+mn-ea"/>
                <a:cs typeface="+mn-cs"/>
              </a:rPr>
              <a:t>Defining</a:t>
            </a:r>
            <a:r>
              <a:rPr lang="en-US" sz="1200" b="0" strike="no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Optimizing a design solution</a:t>
            </a:r>
            <a:endParaRPr lang="en-US" sz="1200" b="0"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Science Teacher Questionnaire</a:t>
            </a:r>
          </a:p>
          <a:p>
            <a:r>
              <a:rPr lang="en-US" sz="1200" kern="1200" dirty="0" smtClean="0">
                <a:solidFill>
                  <a:schemeClr val="tx1"/>
                </a:solidFill>
                <a:effectLst/>
                <a:latin typeface="+mn-lt"/>
                <a:ea typeface="+mn-ea"/>
                <a:cs typeface="+mn-cs"/>
              </a:rPr>
              <a:t>Q36. Within science, many teachers feel better prepared to teach some topics than others.  How well prepared do you feel to teach each of the following topics </a:t>
            </a:r>
            <a:r>
              <a:rPr lang="en-US" sz="1200" b="0" kern="1200" dirty="0" smtClean="0">
                <a:solidFill>
                  <a:schemeClr val="tx1"/>
                </a:solidFill>
                <a:effectLst/>
                <a:latin typeface="+mn-lt"/>
                <a:ea typeface="+mn-ea"/>
                <a:cs typeface="+mn-cs"/>
              </a:rPr>
              <a:t>at the grade level(s) you teach</a:t>
            </a:r>
            <a:r>
              <a:rPr lang="en-US" sz="1200" kern="1200" dirty="0" smtClean="0">
                <a:solidFill>
                  <a:schemeClr val="tx1"/>
                </a:solidFill>
                <a:effectLst/>
                <a:latin typeface="+mn-lt"/>
                <a:ea typeface="+mn-ea"/>
                <a:cs typeface="+mn-cs"/>
              </a:rPr>
              <a:t>, whether or not they are currently included in your teaching responsibilities? [Select</a:t>
            </a:r>
            <a:r>
              <a:rPr lang="en-US" sz="1200" kern="1200" baseline="0" dirty="0" smtClean="0">
                <a:solidFill>
                  <a:schemeClr val="tx1"/>
                </a:solidFill>
                <a:effectLst/>
                <a:latin typeface="+mn-lt"/>
                <a:ea typeface="+mn-ea"/>
                <a:cs typeface="+mn-cs"/>
              </a:rPr>
              <a:t> one on each row.]</a:t>
            </a:r>
            <a:r>
              <a:rPr lang="en-US" sz="1200" kern="1200" dirty="0" smtClean="0">
                <a:solidFill>
                  <a:schemeClr val="tx1"/>
                </a:solidFill>
                <a:effectLst/>
                <a:latin typeface="+mn-lt"/>
                <a:ea typeface="+mn-ea"/>
                <a:cs typeface="+mn-cs"/>
              </a:rPr>
              <a:t> (Response</a:t>
            </a:r>
            <a:r>
              <a:rPr lang="en-US" sz="1200" kern="1200" baseline="0" dirty="0" smtClean="0">
                <a:solidFill>
                  <a:schemeClr val="tx1"/>
                </a:solidFill>
                <a:effectLst/>
                <a:latin typeface="+mn-lt"/>
                <a:ea typeface="+mn-ea"/>
                <a:cs typeface="+mn-cs"/>
              </a:rPr>
              <a:t> Options: [1] </a:t>
            </a:r>
            <a:r>
              <a:rPr lang="en-US" sz="1200" b="0" kern="1200" dirty="0" smtClean="0">
                <a:solidFill>
                  <a:schemeClr val="tx1"/>
                </a:solidFill>
                <a:effectLst/>
                <a:latin typeface="+mn-lt"/>
                <a:ea typeface="+mn-ea"/>
                <a:cs typeface="+mn-cs"/>
              </a:rPr>
              <a:t>Not adequately prepared, [2]</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Somewhat prepared, [3] Fairly well prepared, [4] Very well prepared)</a:t>
            </a:r>
          </a:p>
          <a:p>
            <a:pPr marL="685800" lvl="1" indent="-228600">
              <a:buFont typeface="+mj-lt"/>
              <a:buAutoNum type="alphaLcPeriod"/>
            </a:pPr>
            <a:r>
              <a:rPr lang="en-US" sz="1200" b="0" strike="sngStrike" kern="1200" dirty="0" smtClean="0">
                <a:solidFill>
                  <a:schemeClr val="tx1"/>
                </a:solidFill>
                <a:effectLst/>
                <a:latin typeface="+mn-lt"/>
                <a:ea typeface="+mn-ea"/>
                <a:cs typeface="+mn-cs"/>
              </a:rPr>
              <a:t>Earth/Space Science</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Earth’s features and physical processes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The solar system and the universe</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Climate and weather</a:t>
            </a:r>
            <a:endParaRPr lang="en-US" sz="18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Biology/Life Science</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Cell biology</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Structures and functions of  organisms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Ecology/ecosystems </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Genetics </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Evolution</a:t>
            </a:r>
            <a:endParaRPr lang="en-US" sz="18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Chemistry</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Atomic structure</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Chemical bonding, equations, nomenclature, and reactions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Elements, compounds, and mixtures </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The Periodic Table</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Properties of solutions</a:t>
            </a:r>
            <a:endParaRPr lang="en-US" sz="180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States, classes, and properties of matter</a:t>
            </a:r>
            <a:endParaRPr lang="en-US" sz="1800" strike="sng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Physics</a:t>
            </a:r>
            <a:endParaRPr lang="en-US" sz="1800" b="0" strike="sngStrike" kern="1200" dirty="0" smtClean="0">
              <a:solidFill>
                <a:schemeClr val="tx1"/>
              </a:solidFill>
              <a:effectLst/>
              <a:latin typeface="+mn-lt"/>
              <a:ea typeface="+mn-ea"/>
              <a:cs typeface="+mn-cs"/>
            </a:endParaRPr>
          </a:p>
          <a:p>
            <a:pPr marL="1200150" lvl="2" indent="-285750">
              <a:buFont typeface="+mj-lt"/>
              <a:buAutoNum type="romanLcPeriod"/>
            </a:pPr>
            <a:r>
              <a:rPr lang="en-US" sz="1200" strike="sngStrike" kern="1200" dirty="0" smtClean="0">
                <a:solidFill>
                  <a:schemeClr val="tx1"/>
                </a:solidFill>
                <a:effectLst/>
                <a:latin typeface="+mn-lt"/>
                <a:ea typeface="+mn-ea"/>
                <a:cs typeface="+mn-cs"/>
              </a:rPr>
              <a:t>Forces and motion</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Energy transfers, transformations, and conservation</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Properties and behaviors of waves</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Electricity and magnetism</a:t>
            </a:r>
          </a:p>
          <a:p>
            <a:pPr marL="1200150" lvl="2" indent="-285750">
              <a:buFont typeface="+mj-lt"/>
              <a:buAutoNum type="romanLcPeriod"/>
            </a:pPr>
            <a:r>
              <a:rPr lang="en-US" sz="1200" strike="sngStrike" kern="1200" dirty="0" smtClean="0">
                <a:solidFill>
                  <a:schemeClr val="tx1"/>
                </a:solidFill>
                <a:effectLst/>
                <a:latin typeface="+mn-lt"/>
                <a:ea typeface="+mn-ea"/>
                <a:cs typeface="+mn-cs"/>
              </a:rPr>
              <a:t>Modern physics (for example: special relativity)</a:t>
            </a:r>
          </a:p>
          <a:p>
            <a:pPr marL="685800" lvl="1" indent="-228600">
              <a:buFont typeface="+mj-lt"/>
              <a:buAutoNum type="alphaLcPeriod"/>
            </a:pPr>
            <a:r>
              <a:rPr lang="en-US" sz="1200" b="0" strike="noStrike" kern="1200" dirty="0" smtClean="0">
                <a:solidFill>
                  <a:schemeClr val="tx1"/>
                </a:solidFill>
                <a:effectLst/>
                <a:latin typeface="+mn-lt"/>
                <a:ea typeface="+mn-ea"/>
                <a:cs typeface="+mn-cs"/>
              </a:rPr>
              <a:t>Engineering</a:t>
            </a:r>
          </a:p>
          <a:p>
            <a:pPr marL="1200150" lvl="2" indent="-285750">
              <a:buFont typeface="+mj-lt"/>
              <a:buAutoNum type="romanLcPeriod"/>
            </a:pPr>
            <a:r>
              <a:rPr lang="en-US" sz="1200" b="0" strike="noStrike" kern="1200" dirty="0" smtClean="0">
                <a:solidFill>
                  <a:schemeClr val="tx1"/>
                </a:solidFill>
                <a:effectLst/>
                <a:latin typeface="+mn-lt"/>
                <a:ea typeface="+mn-ea"/>
                <a:cs typeface="+mn-cs"/>
              </a:rPr>
              <a:t>Defining</a:t>
            </a:r>
            <a:r>
              <a:rPr lang="en-US" sz="1200" b="0" strike="noStrike" kern="1200" baseline="0" dirty="0" smtClean="0">
                <a:solidFill>
                  <a:schemeClr val="tx1"/>
                </a:solidFill>
                <a:effectLst/>
                <a:latin typeface="+mn-lt"/>
                <a:ea typeface="+mn-ea"/>
                <a:cs typeface="+mn-cs"/>
              </a:rPr>
              <a:t> engineering problems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Developing possible solutions</a:t>
            </a:r>
          </a:p>
          <a:p>
            <a:pPr marL="1200150" lvl="2" indent="-285750">
              <a:buFont typeface="+mj-lt"/>
              <a:buAutoNum type="romanLcPeriod"/>
            </a:pPr>
            <a:r>
              <a:rPr lang="en-US" sz="1200" b="0" strike="noStrike" kern="1200" baseline="0" dirty="0" smtClean="0">
                <a:solidFill>
                  <a:schemeClr val="tx1"/>
                </a:solidFill>
                <a:effectLst/>
                <a:latin typeface="+mn-lt"/>
                <a:ea typeface="+mn-ea"/>
                <a:cs typeface="+mn-cs"/>
              </a:rPr>
              <a:t>Optimizing a design solution</a:t>
            </a:r>
            <a:endParaRPr lang="en-US" sz="1200" b="0" strike="noStrike" kern="1200" dirty="0" smtClean="0">
              <a:solidFill>
                <a:schemeClr val="tx1"/>
              </a:solidFill>
              <a:effectLst/>
              <a:latin typeface="+mn-lt"/>
              <a:ea typeface="+mn-ea"/>
              <a:cs typeface="+mn-cs"/>
            </a:endParaRPr>
          </a:p>
          <a:p>
            <a:pPr marL="685800" lvl="1" indent="-228600">
              <a:buFont typeface="+mj-lt"/>
              <a:buAutoNum type="alphaLcPeriod"/>
            </a:pPr>
            <a:r>
              <a:rPr lang="en-US" sz="1200" b="0" strike="sngStrike" kern="1200" dirty="0" smtClean="0">
                <a:solidFill>
                  <a:schemeClr val="tx1"/>
                </a:solidFill>
                <a:effectLst/>
                <a:latin typeface="+mn-lt"/>
                <a:ea typeface="+mn-ea"/>
                <a:cs typeface="+mn-cs"/>
              </a:rPr>
              <a:t>Environmental and resource issues (for example: land and water use, energy resources and consumption, sources and impacts of pollution)</a:t>
            </a:r>
            <a:endParaRPr lang="en-US" sz="1800" b="0" strike="sng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numbers in parentheses are standard errors.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Findings Highlighted in Technical Report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relatively low scores on the Perceptions of Preparedness to Teach Engineering composite, shown in Table 2.43, indicate that middle and high school science teachers do not feel adequately prepared to teach engineering.  Interestingly, middle school science teachers feel significantly more prepared in this area than high school science teachers.”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92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2.48, p. 37 in Technical Report</a:t>
            </a:r>
          </a:p>
          <a:p>
            <a:endParaRPr lang="en-US" dirty="0" smtClean="0"/>
          </a:p>
          <a:p>
            <a:r>
              <a:rPr lang="en-US" b="1" dirty="0"/>
              <a:t>This slide shows data from an individual item. </a:t>
            </a:r>
          </a:p>
          <a:p>
            <a:endParaRPr lang="en-US" dirty="0"/>
          </a:p>
          <a:p>
            <a:r>
              <a:rPr lang="en-US" dirty="0"/>
              <a:t>Science Teacher Questionnaire</a:t>
            </a:r>
          </a:p>
          <a:p>
            <a:r>
              <a:rPr lang="en-US" dirty="0" smtClean="0"/>
              <a:t>Q37. </a:t>
            </a:r>
            <a:r>
              <a:rPr lang="en-US" dirty="0"/>
              <a:t>How well prepared do you feel to do each of the following in your science instruction</a:t>
            </a:r>
            <a:r>
              <a:rPr lang="en-US" dirty="0" smtClean="0"/>
              <a:t>? [Select</a:t>
            </a:r>
            <a:r>
              <a:rPr lang="en-US" baseline="0" dirty="0" smtClean="0"/>
              <a:t> one on each row.]</a:t>
            </a:r>
            <a:r>
              <a:rPr lang="en-US" dirty="0" smtClean="0"/>
              <a:t> </a:t>
            </a:r>
            <a:r>
              <a:rPr lang="en-US" dirty="0"/>
              <a:t>(Response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Develop students’ conceptual understanding of the science ideas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abilities to do science (for example: develop scientific questions; design and conduct investigations; analyze data; develop models, explanations, and scientific arguments)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awareness of STEM careers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Provide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formative assessment to monitor student learning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Differentiate science instruction to meet the needs of diverse learners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Incorporate students’ cultural backgrounds into science instruction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students' interest in science and/or 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participation of all students in science and/or engineering</a:t>
            </a:r>
            <a:endParaRPr lang="en-US" sz="1200" b="1" kern="1200" dirty="0" smtClean="0">
              <a:solidFill>
                <a:schemeClr val="tx1"/>
              </a:solidFill>
              <a:effectLst/>
              <a:latin typeface="+mn-lt"/>
              <a:ea typeface="+mn-ea"/>
              <a:cs typeface="+mn-cs"/>
            </a:endParaRPr>
          </a:p>
          <a:p>
            <a:endParaRPr lang="en-US" dirty="0"/>
          </a:p>
          <a:p>
            <a:r>
              <a:rPr lang="en-US" dirty="0"/>
              <a:t>The numbers in parentheses are standard errors.</a:t>
            </a:r>
          </a:p>
          <a:p>
            <a:endParaRPr lang="en-US" dirty="0"/>
          </a:p>
          <a:p>
            <a:r>
              <a:rPr lang="en-US" b="1" dirty="0"/>
              <a:t>Findings Highlighted in Technical Report</a:t>
            </a:r>
            <a:endParaRPr lang="en-US" dirty="0"/>
          </a:p>
          <a:p>
            <a:pPr defTabSz="897301">
              <a:defRPr/>
            </a:pPr>
            <a:r>
              <a:rPr lang="en-US" dirty="0" smtClean="0"/>
              <a:t>“</a:t>
            </a:r>
            <a:r>
              <a:rPr lang="en-US" sz="1200" kern="1200" dirty="0" smtClean="0">
                <a:solidFill>
                  <a:schemeClr val="tx1"/>
                </a:solidFill>
                <a:effectLst/>
                <a:latin typeface="+mn-lt"/>
                <a:ea typeface="+mn-ea"/>
                <a:cs typeface="+mn-cs"/>
              </a:rPr>
              <a:t>As can be seen in Table 2.48, science teacher preparedness tends to increase with increasing grade range.  For example, only 23 percent of elementary teachers feel very well prepared to develop students’ conceptual understanding of science ideas, compared to 42 percent of middle grades teachers and 58 percent of high school teachers.  A majority of high school teachers also feel very well prepared to use formative assessment to monitor student learning; the proportion of teachers feeling very well prepared increases with increasing grade level.  Fewer teachers at all grade levels feel very well prepared to provide science instruction that is based on students’ ideas, develop students’ awareness of STEM careers, and incorporate students’ cultural backgrounds into science instruction</a:t>
            </a:r>
            <a:r>
              <a:rPr lang="en-US" dirty="0" smtClean="0"/>
              <a: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94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96</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science portion of</a:t>
            </a:r>
            <a:r>
              <a:rPr lang="en-US" baseline="0" dirty="0" smtClean="0"/>
              <a:t> </a:t>
            </a:r>
            <a:r>
              <a:rPr lang="en-US" dirty="0" smtClean="0"/>
              <a:t>Table 2.6, p. 13 in Technical Report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This slide shows data derived from:</a:t>
            </a:r>
            <a:r>
              <a:rPr lang="en-US" b="1" baseline="0" dirty="0" smtClean="0"/>
              <a:t> </a:t>
            </a:r>
          </a:p>
          <a:p>
            <a:endParaRPr lang="en-US" dirty="0" smtClean="0"/>
          </a:p>
          <a:p>
            <a:r>
              <a:rPr lang="en-US" dirty="0" smtClean="0"/>
              <a:t>Science Teacher Questionnaire</a:t>
            </a:r>
          </a:p>
          <a:p>
            <a:r>
              <a:rPr lang="en-US" dirty="0" smtClean="0"/>
              <a:t>Q12. Have you been awarded one or more bachelor’s and/or graduate degrees in the following fields? (With regard to bachelor’s degrees, count only areas in which you majored.) (Response Options: Yes, No) </a:t>
            </a:r>
          </a:p>
          <a:p>
            <a:pPr marL="685800" lvl="1" indent="-228600">
              <a:buFont typeface="+mj-lt"/>
              <a:buAutoNum type="alphaLcPeriod"/>
            </a:pPr>
            <a:r>
              <a:rPr lang="en-US" b="0" strike="sngStrike" dirty="0" smtClean="0"/>
              <a:t>Education, including science education</a:t>
            </a:r>
          </a:p>
          <a:p>
            <a:pPr marL="685800" lvl="1" indent="-228600">
              <a:buFont typeface="+mj-lt"/>
              <a:buAutoNum type="alphaLcPeriod"/>
            </a:pPr>
            <a:r>
              <a:rPr lang="en-US" b="0" dirty="0" smtClean="0"/>
              <a:t>Engineering </a:t>
            </a:r>
          </a:p>
          <a:p>
            <a:pPr marL="685800" lvl="1" indent="-228600">
              <a:buFont typeface="+mj-lt"/>
              <a:buAutoNum type="alphaLcPeriod"/>
            </a:pPr>
            <a:r>
              <a:rPr lang="en-US" b="0" dirty="0" smtClean="0"/>
              <a:t>Natural Sciences</a:t>
            </a:r>
          </a:p>
          <a:p>
            <a:pPr marL="685800" lvl="1" indent="-228600">
              <a:buFont typeface="+mj-lt"/>
              <a:buAutoNum type="alphaLcPeriod"/>
            </a:pPr>
            <a:r>
              <a:rPr lang="en-US" b="0" strike="sngStrike" dirty="0" smtClean="0"/>
              <a:t>Other, please specify _____</a:t>
            </a:r>
          </a:p>
          <a:p>
            <a:endParaRPr lang="en-US" b="0" dirty="0" smtClean="0"/>
          </a:p>
          <a:p>
            <a:r>
              <a:rPr lang="en-US" dirty="0" smtClean="0"/>
              <a:t>Q13. What type of education degree do you have? (With regard to bachelor’s degrees, count only areas in which you majored.) [Select all that apply.]</a:t>
            </a:r>
          </a:p>
          <a:p>
            <a:pPr marL="628650" lvl="1" indent="-171450">
              <a:buFont typeface="Wingdings" panose="05000000000000000000" pitchFamily="2" charset="2"/>
              <a:buChar char="q"/>
            </a:pPr>
            <a:r>
              <a:rPr lang="en-US" b="0" strike="sngStrike" dirty="0" smtClean="0"/>
              <a:t>Elementary Education </a:t>
            </a:r>
          </a:p>
          <a:p>
            <a:pPr marL="628650" lvl="1" indent="-171450">
              <a:buFont typeface="Wingdings" panose="05000000000000000000" pitchFamily="2" charset="2"/>
              <a:buChar char="q"/>
            </a:pPr>
            <a:r>
              <a:rPr lang="en-US" b="0" strike="sngStrike" dirty="0" smtClean="0"/>
              <a:t>Mathematics Education</a:t>
            </a:r>
          </a:p>
          <a:p>
            <a:pPr marL="628650" lvl="1" indent="-171450">
              <a:buFont typeface="Wingdings" panose="05000000000000000000" pitchFamily="2" charset="2"/>
              <a:buChar char="q"/>
            </a:pPr>
            <a:r>
              <a:rPr lang="en-US" b="0" dirty="0" smtClean="0"/>
              <a:t>Science Education </a:t>
            </a:r>
          </a:p>
          <a:p>
            <a:pPr marL="628650" lvl="1" indent="-171450">
              <a:buFont typeface="Wingdings" panose="05000000000000000000" pitchFamily="2" charset="2"/>
              <a:buChar char="q"/>
            </a:pPr>
            <a:r>
              <a:rPr lang="en-US" b="0" strike="sngStrike" dirty="0" smtClean="0"/>
              <a:t>Other Education, please specify _____</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numbers in parentheses</a:t>
            </a:r>
            <a:r>
              <a:rPr lang="en-US" baseline="0" dirty="0" smtClean="0"/>
              <a:t> are standard errors.</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smtClean="0"/>
              <a:t>Findings</a:t>
            </a:r>
            <a:r>
              <a:rPr lang="en-US" sz="1200" b="1" i="0" baseline="0" dirty="0" smtClean="0"/>
              <a:t>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can be seen in Table 2.6, very few elementary teachers have college or graduate degrees in science or mathematics.  The percentage of teachers with one or more degrees in science or mathematics increases with increasing grade range, with 79 percent of high school science teachers and 55 percent of high school mathematics teachers having a major in their discipline.  If the definition of degree in discipline is expanded to include degrees in science/‌mathematics education, these figures increase to 91 percent of high school science teachers and 79 percent of high school mathematics teachers.  Only about 1 in 4 computer science teachers have a degree in computer engineering, computer science, or information science, and very few have a degree in computer science education.”</a:t>
            </a:r>
          </a:p>
          <a:p>
            <a:endParaRPr lang="en-US" dirty="0"/>
          </a:p>
        </p:txBody>
      </p:sp>
      <p:sp>
        <p:nvSpPr>
          <p:cNvPr id="4" name="Slide Number Placeholder 3"/>
          <p:cNvSpPr>
            <a:spLocks noGrp="1"/>
          </p:cNvSpPr>
          <p:nvPr>
            <p:ph type="sldNum" sz="quarter" idx="10"/>
          </p:nvPr>
        </p:nvSpPr>
        <p:spPr/>
        <p:txBody>
          <a:bodyPr/>
          <a:lstStyle/>
          <a:p>
            <a:fld id="{124F211C-9545-4590-8E39-488FAFFAA5A0}" type="slidenum">
              <a:rPr lang="en-US" smtClean="0"/>
              <a:t>13</a:t>
            </a:fld>
            <a:endParaRPr lang="en-US"/>
          </a:p>
        </p:txBody>
      </p:sp>
    </p:spTree>
    <p:extLst>
      <p:ext uri="{BB962C8B-B14F-4D97-AF65-F5344CB8AC3E}">
        <p14:creationId xmlns:p14="http://schemas.microsoft.com/office/powerpoint/2010/main" val="38838751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b="0"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97</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98</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99</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100</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2.49, p. 38 in Technical Report</a:t>
            </a:r>
          </a:p>
          <a:p>
            <a:endParaRPr lang="en-US" dirty="0" smtClean="0"/>
          </a:p>
          <a:p>
            <a:r>
              <a:rPr lang="en-US" sz="1200" b="1" kern="1200" dirty="0" smtClean="0">
                <a:solidFill>
                  <a:schemeClr val="tx1"/>
                </a:solidFill>
                <a:effectLst/>
                <a:latin typeface="+mn-lt"/>
                <a:ea typeface="+mn-ea"/>
                <a:cs typeface="+mn-cs"/>
              </a:rPr>
              <a:t>This slide shows data from composites.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Sets of related questionnaire items were combined to create several composite variables related to key constructs.  Composite variables, which are more reliable than individual survey items, were computed to have a minimum possible value of 0 and a maximum possible value of 100.  Higher composite scores indicate more of the construct being measure by the composite.  Each composite is calculated by summing the responses to the items associated with that composite and then dividing by the total points possible. In order for the composites to be on a 100-point scale, the lowest response option on each scale was set to 0 and the others were adjusted accordingly; so for example, an item with a scale ranging from 1 to 4 was re-coded to have a scale of 0 to 3. By doing this, someone who marks the lowest point on every item in a composite receives a composite score of 0 rather than some positive number. It also assures that 50 is the true mid-point. The denominator for each composite is determined by computing the maximum possible sum of responses for a series of items and dividing by 100; e.g., a 9-item composite where each item is on a scale of 0–3 would have a denominator of 0.27. Composites values were not computed for participants who respond to fewer than two-thirds of the items that form the composite.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Perceptions</a:t>
            </a:r>
            <a:r>
              <a:rPr lang="en-US" sz="1200" b="1" i="1" kern="1200" baseline="0" dirty="0" smtClean="0">
                <a:solidFill>
                  <a:schemeClr val="tx1"/>
                </a:solidFill>
                <a:effectLst/>
                <a:latin typeface="+mn-lt"/>
                <a:ea typeface="+mn-ea"/>
                <a:cs typeface="+mn-cs"/>
              </a:rPr>
              <a:t> of Pedagogical Preparedness </a:t>
            </a:r>
            <a:r>
              <a:rPr lang="en-US" sz="1200" b="1" i="1" kern="1200" dirty="0" smtClean="0">
                <a:solidFill>
                  <a:schemeClr val="tx1"/>
                </a:solidFill>
                <a:effectLst/>
                <a:latin typeface="+mn-lt"/>
                <a:ea typeface="+mn-ea"/>
                <a:cs typeface="+mn-cs"/>
              </a:rPr>
              <a:t>Composite Items</a:t>
            </a:r>
          </a:p>
          <a:p>
            <a:pPr marL="457200" lvl="1" indent="0">
              <a:buFont typeface="+mj-lt"/>
              <a:buNone/>
            </a:pPr>
            <a:r>
              <a:rPr lang="en-US" sz="1200" b="0" kern="1200" dirty="0" smtClean="0">
                <a:solidFill>
                  <a:schemeClr val="tx1"/>
                </a:solidFill>
                <a:effectLst/>
                <a:latin typeface="+mn-lt"/>
                <a:ea typeface="+mn-ea"/>
                <a:cs typeface="+mn-cs"/>
              </a:rPr>
              <a:t>Q37a. Develop students’ conceptual understanding of the science ideas you teach</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Q37b. Develop students’ abilities to do science (for example: develop scientific questions; design and conduct investigations; analyze data; develop models, explanations, and scientific arguments)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Q37c.</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Develop students’ awareness of STEM careers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Q37d. Provide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Q37e. Use formative assessment to monitor student learning </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Q37f. Differentiate science instruction to meet the needs of diverse learners</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Q37g. Incorporate students’ cultural backgrounds into science instruction</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Q37h. Encourage students' interest in science and/or engineering</a:t>
            </a:r>
            <a:endParaRPr lang="en-US" sz="1200" b="1" kern="1200" dirty="0" smtClean="0">
              <a:solidFill>
                <a:schemeClr val="tx1"/>
              </a:solidFill>
              <a:effectLst/>
              <a:latin typeface="+mn-lt"/>
              <a:ea typeface="+mn-ea"/>
              <a:cs typeface="+mn-cs"/>
            </a:endParaRPr>
          </a:p>
          <a:p>
            <a:pPr marL="457200" lvl="1" indent="0">
              <a:buFont typeface="+mj-lt"/>
              <a:buNone/>
            </a:pPr>
            <a:r>
              <a:rPr lang="en-US" sz="1200" b="0" kern="1200" dirty="0" smtClean="0">
                <a:solidFill>
                  <a:schemeClr val="tx1"/>
                </a:solidFill>
                <a:effectLst/>
                <a:latin typeface="+mn-lt"/>
                <a:ea typeface="+mn-ea"/>
                <a:cs typeface="+mn-cs"/>
              </a:rPr>
              <a:t>Q37i. Encourage participation of all students in science and/or engineering</a:t>
            </a: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1" kern="1200" baseline="0" dirty="0" smtClean="0">
              <a:solidFill>
                <a:schemeClr val="tx1"/>
              </a:solidFill>
              <a:effectLst/>
              <a:latin typeface="+mn-lt"/>
              <a:ea typeface="+mn-ea"/>
              <a:cs typeface="+mn-cs"/>
            </a:endParaRPr>
          </a:p>
          <a:p>
            <a:r>
              <a:rPr lang="en-US" dirty="0" smtClean="0"/>
              <a:t>Science Teacher Questionnaire</a:t>
            </a:r>
          </a:p>
          <a:p>
            <a:r>
              <a:rPr lang="en-US" dirty="0" smtClean="0"/>
              <a:t>Q37. How well prepared do you feel to do each of the following in your science instruction? [Select</a:t>
            </a:r>
            <a:r>
              <a:rPr lang="en-US" baseline="0" dirty="0" smtClean="0"/>
              <a:t> one on each row.]</a:t>
            </a:r>
            <a:r>
              <a:rPr lang="en-US" dirty="0" smtClean="0"/>
              <a:t> (Response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Develop students’ conceptual understanding of the science ideas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abilities to do science (for example: develop scientific questions; design and conduct investigations; analyze data; develop models, explanations, and scientific arguments)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Develop students’ awareness of STEM careers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Provide science instruction that is based on students’ ideas (whether completely correct or not) about the topics you teach</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Use formative assessment to monitor student learning </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Differentiate science instruction to meet the needs of diverse learners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Incorporate students’ cultural backgrounds into science instruction</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students' interest in science and/or engineering</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Encourage participation of all students in science and/or engineering</a:t>
            </a:r>
            <a:endParaRPr lang="en-US" sz="1200" b="1" kern="1200" dirty="0" smtClean="0">
              <a:solidFill>
                <a:schemeClr val="tx1"/>
              </a:solidFill>
              <a:effectLst/>
              <a:latin typeface="+mn-lt"/>
              <a:ea typeface="+mn-ea"/>
              <a:cs typeface="+mn-cs"/>
            </a:endParaRPr>
          </a:p>
          <a:p>
            <a:endParaRPr lang="en-US" dirty="0" smtClean="0"/>
          </a:p>
          <a:p>
            <a:r>
              <a:rPr lang="en-US" dirty="0" smtClean="0"/>
              <a:t>The numbers in parentheses are standard errors.</a:t>
            </a:r>
          </a:p>
          <a:p>
            <a:endParaRPr lang="en-US" dirty="0" smtClean="0"/>
          </a:p>
          <a:p>
            <a:r>
              <a:rPr lang="en-US" b="1" dirty="0" smtClean="0"/>
              <a:t>Findings Highlighted in Technical Report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items in Table 2.48 were combined into a composite variable to examine science teachers’ overall perceptions of pedagogical preparedness.  As can be seen in Table 2.49, secondary science teachers feel more prepared in this area than elementary science teachers.”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72F11F-6199-4934-A1DC-A9FDDA9F712C}" type="slidenum">
              <a:rPr lang="en-US" smtClean="0"/>
              <a:t>101</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102</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2.50, p. 38 in Technical Report</a:t>
            </a:r>
          </a:p>
          <a:p>
            <a:endParaRPr lang="en-US" dirty="0" smtClean="0"/>
          </a:p>
          <a:p>
            <a:r>
              <a:rPr lang="en-US" b="1" dirty="0"/>
              <a:t>This slide shows data from an individual item. </a:t>
            </a:r>
          </a:p>
          <a:p>
            <a:endParaRPr lang="en-US" dirty="0"/>
          </a:p>
          <a:p>
            <a:r>
              <a:rPr lang="en-US" dirty="0"/>
              <a:t>Science Teacher Questionnaire</a:t>
            </a:r>
          </a:p>
          <a:p>
            <a:r>
              <a:rPr lang="en-US" dirty="0" smtClean="0"/>
              <a:t>Q67. </a:t>
            </a:r>
            <a:r>
              <a:rPr lang="en-US" dirty="0"/>
              <a:t>How well prepared did you feel to do each of the following as part of your instruction on this particular unit</a:t>
            </a:r>
            <a:r>
              <a:rPr lang="en-US" dirty="0" smtClean="0"/>
              <a:t>? [Select</a:t>
            </a:r>
            <a:r>
              <a:rPr lang="en-US" baseline="0" dirty="0" smtClean="0"/>
              <a:t> one on each row.]</a:t>
            </a:r>
            <a:r>
              <a:rPr lang="en-US" dirty="0" smtClean="0"/>
              <a:t> </a:t>
            </a:r>
            <a:r>
              <a:rPr lang="en-US" dirty="0"/>
              <a:t>(Response Options: [1] Not adequately prepared, [2] Somewhat prepared, [3] Fairly well prepared, [4] Very well prepared)</a:t>
            </a:r>
          </a:p>
          <a:p>
            <a:pPr marL="685800" lvl="1" indent="-228600">
              <a:buFont typeface="+mj-lt"/>
              <a:buAutoNum type="alphaLcPeriod"/>
            </a:pPr>
            <a:r>
              <a:rPr lang="en-US" sz="1200" b="0" kern="1200" dirty="0" smtClean="0">
                <a:solidFill>
                  <a:schemeClr val="tx1"/>
                </a:solidFill>
                <a:effectLst/>
                <a:latin typeface="+mn-lt"/>
                <a:ea typeface="+mn-ea"/>
                <a:cs typeface="+mn-cs"/>
              </a:rPr>
              <a:t>Anticipate difficulties that students may have with particular science ideas and procedures in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Find out what students thought or already knew about the key science ideas</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Implement the instructional materials (for example: textbook, module) to be used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Monitor student understanding during this unit</a:t>
            </a:r>
            <a:endParaRPr lang="en-US" sz="1200" b="1" kern="1200" dirty="0" smtClean="0">
              <a:solidFill>
                <a:schemeClr val="tx1"/>
              </a:solidFill>
              <a:effectLst/>
              <a:latin typeface="+mn-lt"/>
              <a:ea typeface="+mn-ea"/>
              <a:cs typeface="+mn-cs"/>
            </a:endParaRPr>
          </a:p>
          <a:p>
            <a:pPr marL="685800" lvl="1" indent="-228600">
              <a:buFont typeface="+mj-lt"/>
              <a:buAutoNum type="alphaLcPeriod"/>
            </a:pPr>
            <a:r>
              <a:rPr lang="en-US" sz="1200" b="0" kern="1200" dirty="0" smtClean="0">
                <a:solidFill>
                  <a:schemeClr val="tx1"/>
                </a:solidFill>
                <a:effectLst/>
                <a:latin typeface="+mn-lt"/>
                <a:ea typeface="+mn-ea"/>
                <a:cs typeface="+mn-cs"/>
              </a:rPr>
              <a:t>Assess student understanding at the conclusion of this unit</a:t>
            </a:r>
            <a:endParaRPr lang="en-US" sz="1200" b="1" kern="1200" dirty="0" smtClean="0">
              <a:solidFill>
                <a:schemeClr val="tx1"/>
              </a:solidFill>
              <a:effectLst/>
              <a:latin typeface="+mn-lt"/>
              <a:ea typeface="+mn-ea"/>
              <a:cs typeface="+mn-cs"/>
            </a:endParaRPr>
          </a:p>
          <a:p>
            <a:endParaRPr lang="en-US" dirty="0"/>
          </a:p>
          <a:p>
            <a:r>
              <a:rPr lang="en-US" dirty="0"/>
              <a:t>The numbers in parentheses are standard errors.</a:t>
            </a:r>
          </a:p>
          <a:p>
            <a:endParaRPr lang="en-US" dirty="0"/>
          </a:p>
          <a:p>
            <a:r>
              <a:rPr lang="en-US" b="1" dirty="0"/>
              <a:t>Findings Highlighted in Technical Report</a:t>
            </a:r>
            <a:endParaRPr lang="en-US" dirty="0"/>
          </a:p>
          <a:p>
            <a:pPr defTabSz="897301">
              <a:defRPr/>
            </a:pPr>
            <a:r>
              <a:rPr lang="en-US" dirty="0" smtClean="0"/>
              <a:t>“</a:t>
            </a:r>
            <a:r>
              <a:rPr lang="en-US" sz="1200" kern="1200" dirty="0" smtClean="0">
                <a:solidFill>
                  <a:schemeClr val="tx1"/>
                </a:solidFill>
                <a:effectLst/>
                <a:latin typeface="+mn-lt"/>
                <a:ea typeface="+mn-ea"/>
                <a:cs typeface="+mn-cs"/>
              </a:rPr>
              <a:t>Table 2.50 shows the percentage of science classes at each grade level taught by teachers who feel very well prepared for each of a number of tasks related to instruction within a particular unit in a designated class.  Two findings are notable.  First, secondary teachers feel better prepared for these tasks than elementary teachers.  Second, science teachers, regardless of grade level, tend to feel less well prepared for finding out what students already know or think about the key science ideas to be addressed, and anticipating what students might find difficult in the unit.”</a:t>
            </a:r>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103</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u="none" dirty="0" smtClean="0"/>
          </a:p>
          <a:p>
            <a:endParaRPr lang="en-US" u="none" dirty="0"/>
          </a:p>
        </p:txBody>
      </p:sp>
      <p:sp>
        <p:nvSpPr>
          <p:cNvPr id="4" name="Slide Number Placeholder 3"/>
          <p:cNvSpPr>
            <a:spLocks noGrp="1"/>
          </p:cNvSpPr>
          <p:nvPr>
            <p:ph type="sldNum" sz="quarter" idx="10"/>
          </p:nvPr>
        </p:nvSpPr>
        <p:spPr/>
        <p:txBody>
          <a:bodyPr/>
          <a:lstStyle/>
          <a:p>
            <a:fld id="{B472F11F-6199-4934-A1DC-A9FDDA9F712C}" type="slidenum">
              <a:rPr lang="en-US" smtClean="0"/>
              <a:t>104</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dirty="0"/>
          </a:p>
        </p:txBody>
      </p:sp>
      <p:sp>
        <p:nvSpPr>
          <p:cNvPr id="4" name="Slide Number Placeholder 3"/>
          <p:cNvSpPr>
            <a:spLocks noGrp="1"/>
          </p:cNvSpPr>
          <p:nvPr>
            <p:ph type="sldNum" sz="quarter" idx="10"/>
          </p:nvPr>
        </p:nvSpPr>
        <p:spPr/>
        <p:txBody>
          <a:bodyPr/>
          <a:lstStyle/>
          <a:p>
            <a:fld id="{B472F11F-6199-4934-A1DC-A9FDDA9F712C}" type="slidenum">
              <a:rPr lang="en-US" smtClean="0"/>
              <a:t>105</a:t>
            </a:fld>
            <a:endParaRPr lang="en-US"/>
          </a:p>
        </p:txBody>
      </p:sp>
    </p:spTree>
    <p:extLst>
      <p:ext uri="{BB962C8B-B14F-4D97-AF65-F5344CB8AC3E}">
        <p14:creationId xmlns:p14="http://schemas.microsoft.com/office/powerpoint/2010/main" val="374097657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en-US" dirty="0" smtClean="0"/>
              <a:t>Note: Each grade-level chart is sorted independently; consequently items may appear in different orders.</a:t>
            </a:r>
          </a:p>
          <a:p>
            <a:endParaRPr lang="en-US" dirty="0" smtClean="0"/>
          </a:p>
        </p:txBody>
      </p:sp>
      <p:sp>
        <p:nvSpPr>
          <p:cNvPr id="4" name="Slide Number Placeholder 3"/>
          <p:cNvSpPr>
            <a:spLocks noGrp="1"/>
          </p:cNvSpPr>
          <p:nvPr>
            <p:ph type="sldNum" sz="quarter" idx="10"/>
          </p:nvPr>
        </p:nvSpPr>
        <p:spPr/>
        <p:txBody>
          <a:bodyPr/>
          <a:lstStyle/>
          <a:p>
            <a:fld id="{B472F11F-6199-4934-A1DC-A9FDDA9F712C}" type="slidenum">
              <a:rPr lang="en-US" smtClean="0"/>
              <a:t>106</a:t>
            </a:fld>
            <a:endParaRPr lang="en-US"/>
          </a:p>
        </p:txBody>
      </p:sp>
    </p:spTree>
    <p:extLst>
      <p:ext uri="{BB962C8B-B14F-4D97-AF65-F5344CB8AC3E}">
        <p14:creationId xmlns:p14="http://schemas.microsoft.com/office/powerpoint/2010/main" val="374097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AE22D2BD-7810-C94F-AE8A-856FCB3715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304800" y="1676400"/>
            <a:ext cx="3048000" cy="1470025"/>
          </a:xfrm>
        </p:spPr>
        <p:txBody>
          <a:bodyPr/>
          <a:lstStyle/>
          <a:p>
            <a:r>
              <a:rPr lang="en-US" dirty="0" smtClean="0"/>
              <a:t>Click to edit Master title</a:t>
            </a:r>
            <a:endParaRPr lang="en-US" dirty="0"/>
          </a:p>
        </p:txBody>
      </p:sp>
      <p:sp>
        <p:nvSpPr>
          <p:cNvPr id="3" name="Subtitle 2"/>
          <p:cNvSpPr>
            <a:spLocks noGrp="1"/>
          </p:cNvSpPr>
          <p:nvPr>
            <p:ph type="subTitle" idx="1" hasCustomPrompt="1"/>
          </p:nvPr>
        </p:nvSpPr>
        <p:spPr>
          <a:xfrm>
            <a:off x="304800" y="3200400"/>
            <a:ext cx="3048000" cy="381000"/>
          </a:xfrm>
        </p:spPr>
        <p:txBody>
          <a:bodyPr>
            <a:normAutofit/>
          </a:bodyPr>
          <a:lstStyle>
            <a:lvl1pPr marL="0" indent="0" algn="l">
              <a:buNone/>
              <a:defRPr sz="1500" cap="all" baseline="0">
                <a:solidFill>
                  <a:srgbClr val="357EB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pic>
        <p:nvPicPr>
          <p:cNvPr id="7" name="Picture 6">
            <a:extLst>
              <a:ext uri="{FF2B5EF4-FFF2-40B4-BE49-F238E27FC236}">
                <a16:creationId xmlns:a16="http://schemas.microsoft.com/office/drawing/2014/main" xmlns="" id="{A8937AA4-21D1-6B4F-9860-E48F111EF11A}"/>
              </a:ext>
            </a:extLst>
          </p:cNvPr>
          <p:cNvPicPr>
            <a:picLocks noChangeAspect="1"/>
          </p:cNvPicPr>
          <p:nvPr userDrawn="1"/>
        </p:nvPicPr>
        <p:blipFill>
          <a:blip r:embed="rId3"/>
          <a:stretch>
            <a:fillRect/>
          </a:stretch>
        </p:blipFill>
        <p:spPr>
          <a:xfrm>
            <a:off x="264841" y="372172"/>
            <a:ext cx="3513582" cy="545211"/>
          </a:xfrm>
          <a:prstGeom prst="rect">
            <a:avLst/>
          </a:prstGeom>
        </p:spPr>
      </p:pic>
      <p:pic>
        <p:nvPicPr>
          <p:cNvPr id="9" name="Picture 8">
            <a:extLst>
              <a:ext uri="{FF2B5EF4-FFF2-40B4-BE49-F238E27FC236}">
                <a16:creationId xmlns:a16="http://schemas.microsoft.com/office/drawing/2014/main" xmlns="" id="{8F46F5F5-C847-4747-B7CB-D36ACE066D66}"/>
              </a:ext>
            </a:extLst>
          </p:cNvPr>
          <p:cNvPicPr>
            <a:picLocks noChangeAspect="1"/>
          </p:cNvPicPr>
          <p:nvPr userDrawn="1"/>
        </p:nvPicPr>
        <p:blipFill>
          <a:blip r:embed="rId4"/>
          <a:stretch>
            <a:fillRect/>
          </a:stretch>
        </p:blipFill>
        <p:spPr>
          <a:xfrm>
            <a:off x="6876525" y="6063486"/>
            <a:ext cx="2007108" cy="553212"/>
          </a:xfrm>
          <a:prstGeom prst="rect">
            <a:avLst/>
          </a:prstGeom>
        </p:spPr>
      </p:pic>
      <p:sp>
        <p:nvSpPr>
          <p:cNvPr id="5" name="Text Placeholder 4"/>
          <p:cNvSpPr>
            <a:spLocks noGrp="1"/>
          </p:cNvSpPr>
          <p:nvPr>
            <p:ph type="body" sz="quarter" idx="10" hasCustomPrompt="1"/>
          </p:nvPr>
        </p:nvSpPr>
        <p:spPr>
          <a:xfrm>
            <a:off x="6705600" y="4495800"/>
            <a:ext cx="2178050" cy="1219200"/>
          </a:xfrm>
        </p:spPr>
        <p:txBody>
          <a:bodyPr>
            <a:normAutofit/>
          </a:bodyPr>
          <a:lstStyle>
            <a:lvl1pPr>
              <a:defRPr sz="1400"/>
            </a:lvl1pPr>
          </a:lstStyle>
          <a:p>
            <a:pPr lvl="0"/>
            <a:r>
              <a:rPr lang="en-US" dirty="0" smtClean="0"/>
              <a:t>Presenters’ Names</a:t>
            </a:r>
          </a:p>
        </p:txBody>
      </p:sp>
    </p:spTree>
    <p:extLst>
      <p:ext uri="{BB962C8B-B14F-4D97-AF65-F5344CB8AC3E}">
        <p14:creationId xmlns:p14="http://schemas.microsoft.com/office/powerpoint/2010/main" val="399015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0562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766C5B2-884E-4940-8AF0-B262EE5C1D9A}" type="datetimeFigureOut">
              <a:rPr lang="en-US" smtClean="0">
                <a:solidFill>
                  <a:prstClr val="black">
                    <a:tint val="75000"/>
                  </a:prstClr>
                </a:solidFill>
              </a:rPr>
              <a:pPr/>
              <a:t>6/3/2019</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7E3583-EA4E-1242-8095-0013831FB8C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860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BDFCE7D-E145-7049-B348-4E605168C295}"/>
              </a:ext>
            </a:extLst>
          </p:cNvPr>
          <p:cNvPicPr>
            <a:picLocks noChangeAspect="1"/>
          </p:cNvPicPr>
          <p:nvPr userDrawn="1"/>
        </p:nvPicPr>
        <p:blipFill>
          <a:blip r:embed="rId5"/>
          <a:stretch>
            <a:fillRect/>
          </a:stretch>
        </p:blipFill>
        <p:spPr>
          <a:xfrm>
            <a:off x="0" y="0"/>
            <a:ext cx="9144000" cy="6858000"/>
          </a:xfrm>
          <a:prstGeom prst="rect">
            <a:avLst/>
          </a:prstGeom>
        </p:spPr>
      </p:pic>
      <p:sp>
        <p:nvSpPr>
          <p:cNvPr id="2" name="Title Placeholder 1"/>
          <p:cNvSpPr>
            <a:spLocks noGrp="1"/>
          </p:cNvSpPr>
          <p:nvPr>
            <p:ph type="title"/>
          </p:nvPr>
        </p:nvSpPr>
        <p:spPr>
          <a:xfrm>
            <a:off x="1219200" y="274638"/>
            <a:ext cx="7467600" cy="868362"/>
          </a:xfrm>
          <a:prstGeom prst="rect">
            <a:avLst/>
          </a:prstGeom>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1219200" y="1295400"/>
            <a:ext cx="7467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7" name="Picture 6">
            <a:extLst>
              <a:ext uri="{FF2B5EF4-FFF2-40B4-BE49-F238E27FC236}">
                <a16:creationId xmlns:a16="http://schemas.microsoft.com/office/drawing/2014/main" xmlns="" id="{E9234F30-73BB-7A4E-BC8A-0F0BA467BA7C}"/>
              </a:ext>
            </a:extLst>
          </p:cNvPr>
          <p:cNvPicPr>
            <a:picLocks noChangeAspect="1"/>
          </p:cNvPicPr>
          <p:nvPr userDrawn="1"/>
        </p:nvPicPr>
        <p:blipFill>
          <a:blip r:embed="rId6"/>
          <a:stretch>
            <a:fillRect/>
          </a:stretch>
        </p:blipFill>
        <p:spPr>
          <a:xfrm>
            <a:off x="0" y="6016752"/>
            <a:ext cx="9144000" cy="38100"/>
          </a:xfrm>
          <a:prstGeom prst="rect">
            <a:avLst/>
          </a:prstGeom>
        </p:spPr>
      </p:pic>
      <p:pic>
        <p:nvPicPr>
          <p:cNvPr id="8" name="Picture 7">
            <a:extLst>
              <a:ext uri="{FF2B5EF4-FFF2-40B4-BE49-F238E27FC236}">
                <a16:creationId xmlns:a16="http://schemas.microsoft.com/office/drawing/2014/main" xmlns="" id="{2626606B-3C78-BA4D-8559-24D108E985A7}"/>
              </a:ext>
            </a:extLst>
          </p:cNvPr>
          <p:cNvPicPr>
            <a:picLocks noChangeAspect="1"/>
          </p:cNvPicPr>
          <p:nvPr userDrawn="1"/>
        </p:nvPicPr>
        <p:blipFill>
          <a:blip r:embed="rId7"/>
          <a:stretch>
            <a:fillRect/>
          </a:stretch>
        </p:blipFill>
        <p:spPr>
          <a:xfrm>
            <a:off x="1371600" y="6172200"/>
            <a:ext cx="3182112" cy="493776"/>
          </a:xfrm>
          <a:prstGeom prst="rect">
            <a:avLst/>
          </a:prstGeom>
        </p:spPr>
      </p:pic>
      <p:pic>
        <p:nvPicPr>
          <p:cNvPr id="9" name="Picture 8">
            <a:extLst>
              <a:ext uri="{FF2B5EF4-FFF2-40B4-BE49-F238E27FC236}">
                <a16:creationId xmlns:a16="http://schemas.microsoft.com/office/drawing/2014/main" xmlns="" id="{540ECE2A-17A7-A84F-927A-F4441EEE6F58}"/>
              </a:ext>
            </a:extLst>
          </p:cNvPr>
          <p:cNvPicPr>
            <a:picLocks noChangeAspect="1"/>
          </p:cNvPicPr>
          <p:nvPr userDrawn="1"/>
        </p:nvPicPr>
        <p:blipFill>
          <a:blip r:embed="rId8"/>
          <a:stretch>
            <a:fillRect/>
          </a:stretch>
        </p:blipFill>
        <p:spPr>
          <a:xfrm>
            <a:off x="5982510" y="6181344"/>
            <a:ext cx="1806245" cy="496255"/>
          </a:xfrm>
          <a:prstGeom prst="rect">
            <a:avLst/>
          </a:prstGeom>
        </p:spPr>
      </p:pic>
    </p:spTree>
    <p:extLst>
      <p:ext uri="{BB962C8B-B14F-4D97-AF65-F5344CB8AC3E}">
        <p14:creationId xmlns:p14="http://schemas.microsoft.com/office/powerpoint/2010/main" val="1386226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3200" b="1" kern="1200">
          <a:solidFill>
            <a:srgbClr val="58C5C9"/>
          </a:solidFill>
          <a:latin typeface="Arial Black" panose="020B0A040201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sz="2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Chapter 2</a:t>
            </a:r>
            <a:br>
              <a:rPr lang="en-US" dirty="0" smtClean="0"/>
            </a:br>
            <a:r>
              <a:rPr lang="en-US" dirty="0" smtClean="0"/>
              <a:t>Teacher Background and Beliefs</a:t>
            </a:r>
            <a:endParaRPr lang="en-US" dirty="0"/>
          </a:p>
        </p:txBody>
      </p:sp>
      <p:sp>
        <p:nvSpPr>
          <p:cNvPr id="3" name="Text Placeholder 4"/>
          <p:cNvSpPr>
            <a:spLocks noGrp="1"/>
          </p:cNvSpPr>
          <p:nvPr/>
        </p:nvSpPr>
        <p:spPr>
          <a:xfrm>
            <a:off x="5867400" y="4724400"/>
            <a:ext cx="2863850" cy="12192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1400" b="1" kern="1200">
                <a:solidFill>
                  <a:srgbClr val="357EB3"/>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lgn="ctr"/>
            <a:r>
              <a:rPr lang="en-US" sz="2900" dirty="0" smtClean="0">
                <a:solidFill>
                  <a:srgbClr val="58C5C9"/>
                </a:solidFill>
                <a:latin typeface="Arial Black" panose="020B0A04020102020204" pitchFamily="34" charset="0"/>
                <a:ea typeface="+mj-ea"/>
              </a:rPr>
              <a:t>Science</a:t>
            </a:r>
            <a:endParaRPr lang="en-US" sz="2900" dirty="0" smtClean="0"/>
          </a:p>
        </p:txBody>
      </p:sp>
    </p:spTree>
    <p:extLst>
      <p:ext uri="{BB962C8B-B14F-4D97-AF65-F5344CB8AC3E}">
        <p14:creationId xmlns:p14="http://schemas.microsoft.com/office/powerpoint/2010/main" val="2228900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 </a:t>
            </a:r>
            <a:r>
              <a:rPr lang="en-US" dirty="0" smtClean="0"/>
              <a:t>11 </a:t>
            </a:r>
            <a:r>
              <a:rPr lang="en-US" dirty="0"/>
              <a:t/>
            </a:r>
            <a:br>
              <a:rPr lang="en-US" dirty="0"/>
            </a:br>
            <a:r>
              <a:rPr lang="en-US" dirty="0"/>
              <a:t>(not for presentation)</a:t>
            </a:r>
            <a:br>
              <a:rPr lang="en-US" dirty="0"/>
            </a:b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7467600" cy="2363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95197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813088140"/>
              </p:ext>
            </p:extLst>
          </p:nvPr>
        </p:nvGraphicFramePr>
        <p:xfrm>
          <a:off x="177800" y="1524000"/>
          <a:ext cx="8737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High School Science Teachers Considering Themselves Very Well Prepared for Various Tasks</a:t>
            </a:r>
          </a:p>
        </p:txBody>
      </p:sp>
    </p:spTree>
    <p:extLst>
      <p:ext uri="{BB962C8B-B14F-4D97-AF65-F5344CB8AC3E}">
        <p14:creationId xmlns:p14="http://schemas.microsoft.com/office/powerpoint/2010/main" val="28765456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102</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294" y="2209800"/>
            <a:ext cx="7493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075224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Secondary Science Teachers’ Perceptions </a:t>
            </a:r>
            <a:r>
              <a:rPr lang="en-US" sz="2900" b="1" dirty="0">
                <a:solidFill>
                  <a:srgbClr val="58C5C9"/>
                </a:solidFill>
                <a:latin typeface="Arial Black" panose="020B0A04020102020204" pitchFamily="34" charset="0"/>
                <a:cs typeface="Arial" panose="020B0604020202020204" pitchFamily="34" charset="0"/>
              </a:rPr>
              <a:t>of </a:t>
            </a:r>
            <a:r>
              <a:rPr lang="en-US" sz="2900" b="1" dirty="0" smtClean="0">
                <a:solidFill>
                  <a:srgbClr val="58C5C9"/>
                </a:solidFill>
                <a:latin typeface="Arial Black" panose="020B0A04020102020204" pitchFamily="34" charset="0"/>
                <a:cs typeface="Arial" panose="020B0604020202020204" pitchFamily="34" charset="0"/>
              </a:rPr>
              <a:t>Pedagogical Preparedness Composite</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937025808"/>
              </p:ext>
            </p:extLst>
          </p:nvPr>
        </p:nvGraphicFramePr>
        <p:xfrm>
          <a:off x="152400" y="1600200"/>
          <a:ext cx="8839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960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1524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a:t>
            </a:r>
            <a:r>
              <a:rPr lang="en-US" sz="2900" b="1" dirty="0" smtClean="0">
                <a:solidFill>
                  <a:srgbClr val="58C5C9"/>
                </a:solidFill>
                <a:latin typeface="Arial Black" panose="020B0A04020102020204" pitchFamily="34" charset="0"/>
                <a:cs typeface="Arial" panose="020B0604020202020204" pitchFamily="34" charset="0"/>
              </a:rPr>
              <a:t>Slides </a:t>
            </a:r>
            <a:r>
              <a:rPr lang="en-US" sz="2900" b="1" dirty="0" smtClean="0">
                <a:solidFill>
                  <a:srgbClr val="58C5C9"/>
                </a:solidFill>
                <a:latin typeface="Arial Black" panose="020B0A04020102020204" pitchFamily="34" charset="0"/>
                <a:cs typeface="Arial" panose="020B0604020202020204" pitchFamily="34" charset="0"/>
              </a:rPr>
              <a:t>104–106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75" y="2200275"/>
            <a:ext cx="74358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32275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80822965"/>
              </p:ext>
            </p:extLst>
          </p:nvPr>
        </p:nvGraphicFramePr>
        <p:xfrm>
          <a:off x="241300" y="1524000"/>
          <a:ext cx="8661400" cy="45926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Classes in Which Teachers Feel Very Well Prepared for Various Tasks in the Most Recent Unit</a:t>
            </a:r>
          </a:p>
        </p:txBody>
      </p:sp>
    </p:spTree>
    <p:extLst>
      <p:ext uri="{BB962C8B-B14F-4D97-AF65-F5344CB8AC3E}">
        <p14:creationId xmlns:p14="http://schemas.microsoft.com/office/powerpoint/2010/main" val="222851063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511487970"/>
              </p:ext>
            </p:extLst>
          </p:nvPr>
        </p:nvGraphicFramePr>
        <p:xfrm>
          <a:off x="204148" y="1676400"/>
          <a:ext cx="8735704" cy="446336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850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Middle School Science Classes in Which Teachers Feel Very Well Prepared for Various Tasks in the Most Recent Unit</a:t>
            </a:r>
          </a:p>
        </p:txBody>
      </p:sp>
    </p:spTree>
    <p:extLst>
      <p:ext uri="{BB962C8B-B14F-4D97-AF65-F5344CB8AC3E}">
        <p14:creationId xmlns:p14="http://schemas.microsoft.com/office/powerpoint/2010/main" val="28096013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24027892"/>
              </p:ext>
            </p:extLst>
          </p:nvPr>
        </p:nvGraphicFramePr>
        <p:xfrm>
          <a:off x="165100" y="1600200"/>
          <a:ext cx="8826500" cy="43227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High School Science Classes in Which Teachers Feel Very Well Prepared for Various Tasks in the Most Recent Unit</a:t>
            </a:r>
          </a:p>
        </p:txBody>
      </p:sp>
    </p:spTree>
    <p:extLst>
      <p:ext uri="{BB962C8B-B14F-4D97-AF65-F5344CB8AC3E}">
        <p14:creationId xmlns:p14="http://schemas.microsoft.com/office/powerpoint/2010/main" val="246635930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108</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71" y="2286000"/>
            <a:ext cx="7493000"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2575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Science Teachers’ Perceptions of Preparedness to Implement Instruction in Particular Unit Composite</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77161193"/>
              </p:ext>
            </p:extLst>
          </p:nvPr>
        </p:nvGraphicFramePr>
        <p:xfrm>
          <a:off x="914400" y="1600200"/>
          <a:ext cx="72390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265614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152400"/>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110–112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49" y="1219200"/>
            <a:ext cx="786765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780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020762"/>
          </a:xfrm>
        </p:spPr>
        <p:txBody>
          <a:bodyPr>
            <a:noAutofit/>
          </a:bodyPr>
          <a:lstStyle/>
          <a:p>
            <a:r>
              <a:rPr lang="en-US" sz="2600" dirty="0" smtClean="0"/>
              <a:t>Science </a:t>
            </a:r>
            <a:r>
              <a:rPr lang="en-US" sz="2600" dirty="0"/>
              <a:t>Classes Taught by Teachers </a:t>
            </a:r>
            <a:r>
              <a:rPr lang="en-US" sz="2600" dirty="0" smtClean="0"/>
              <a:t>From </a:t>
            </a:r>
            <a:r>
              <a:rPr lang="en-US" sz="2600" dirty="0"/>
              <a:t>Race/Ethnicity Groups Historically Underrepresented in </a:t>
            </a:r>
            <a:r>
              <a:rPr lang="en-US" sz="2600" dirty="0" smtClean="0"/>
              <a:t>Science</a:t>
            </a:r>
            <a:endParaRPr lang="en-US" sz="2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42893020"/>
              </p:ext>
            </p:extLst>
          </p:nvPr>
        </p:nvGraphicFramePr>
        <p:xfrm>
          <a:off x="152400" y="1600200"/>
          <a:ext cx="8763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193254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12275397"/>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700" b="1" dirty="0">
                <a:solidFill>
                  <a:srgbClr val="58C5C9"/>
                </a:solidFill>
                <a:latin typeface="Arial Black" panose="020B0A04020102020204" pitchFamily="34" charset="0"/>
                <a:cs typeface="Arial" panose="020B0604020202020204" pitchFamily="34" charset="0"/>
              </a:rPr>
              <a:t>Science Teacher Perceptions of Preparedness </a:t>
            </a:r>
            <a:r>
              <a:rPr lang="en-US" sz="2700" b="1" dirty="0" smtClean="0">
                <a:solidFill>
                  <a:srgbClr val="58C5C9"/>
                </a:solidFill>
                <a:latin typeface="Arial Black" panose="020B0A04020102020204" pitchFamily="34" charset="0"/>
                <a:cs typeface="Arial" panose="020B0604020202020204" pitchFamily="34" charset="0"/>
              </a:rPr>
              <a:t>Composites, by Prior Achievement Level</a:t>
            </a:r>
            <a:endParaRPr lang="en-US" sz="27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315100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73422912"/>
              </p:ext>
            </p:extLst>
          </p:nvPr>
        </p:nvGraphicFramePr>
        <p:xfrm>
          <a:off x="152400" y="1295400"/>
          <a:ext cx="8991600" cy="463867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a:solidFill>
                  <a:srgbClr val="58C5C9"/>
                </a:solidFill>
                <a:latin typeface="Arial Black" panose="020B0A04020102020204" pitchFamily="34" charset="0"/>
                <a:cs typeface="Arial" panose="020B0604020202020204" pitchFamily="34" charset="0"/>
              </a:rPr>
              <a:t>Science Teacher Perceptions of Preparedness </a:t>
            </a:r>
            <a:r>
              <a:rPr lang="en-US" sz="2400" b="1" dirty="0" smtClean="0">
                <a:solidFill>
                  <a:srgbClr val="58C5C9"/>
                </a:solidFill>
                <a:latin typeface="Arial Black" panose="020B0A04020102020204" pitchFamily="34" charset="0"/>
                <a:cs typeface="Arial" panose="020B0604020202020204" pitchFamily="34" charset="0"/>
              </a:rPr>
              <a:t>Composites, by Percentage of Historically Underrepresented Students</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63843330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851148170"/>
              </p:ext>
            </p:extLst>
          </p:nvPr>
        </p:nvGraphicFramePr>
        <p:xfrm>
          <a:off x="228600" y="1295400"/>
          <a:ext cx="85979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2400" b="1" dirty="0">
                <a:solidFill>
                  <a:srgbClr val="58C5C9"/>
                </a:solidFill>
                <a:latin typeface="Arial Black" panose="020B0A04020102020204" pitchFamily="34" charset="0"/>
                <a:cs typeface="Arial" panose="020B0604020202020204" pitchFamily="34" charset="0"/>
              </a:rPr>
              <a:t>Science Teacher Perceptions of Preparedness </a:t>
            </a:r>
            <a:r>
              <a:rPr lang="en-US" sz="2400" b="1" dirty="0" smtClean="0">
                <a:solidFill>
                  <a:srgbClr val="58C5C9"/>
                </a:solidFill>
                <a:latin typeface="Arial Black" panose="020B0A04020102020204" pitchFamily="34" charset="0"/>
                <a:cs typeface="Arial" panose="020B0604020202020204" pitchFamily="34" charset="0"/>
              </a:rPr>
              <a:t>Composites, by Percentage of Students Eligible for FRL</a:t>
            </a:r>
            <a:endParaRPr lang="en-US" sz="24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46961887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
            </a:r>
            <a:br>
              <a:rPr lang="en-US" dirty="0" smtClean="0"/>
            </a:br>
            <a:r>
              <a:rPr lang="en-US" dirty="0" smtClean="0"/>
              <a:t>Teacher </a:t>
            </a:r>
            <a:r>
              <a:rPr lang="en-US" dirty="0"/>
              <a:t>Leadership Roles and Responsibilities</a:t>
            </a:r>
            <a:br>
              <a:rPr lang="en-US" dirty="0"/>
            </a:b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3017394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115–117</a:t>
            </a:r>
            <a:br>
              <a:rPr lang="en-US" dirty="0" smtClean="0"/>
            </a:br>
            <a:r>
              <a:rPr lang="en-US" dirty="0" smtClean="0"/>
              <a:t>(not for presentation)</a:t>
            </a:r>
            <a:endParaRPr lang="en-US" dirty="0"/>
          </a:p>
        </p:txBody>
      </p:sp>
      <p:pic>
        <p:nvPicPr>
          <p:cNvPr id="2355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8069172"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25201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smtClean="0">
                <a:solidFill>
                  <a:srgbClr val="58C5C9"/>
                </a:solidFill>
                <a:latin typeface="Arial Black" panose="020B0A04020102020204" pitchFamily="34" charset="0"/>
                <a:cs typeface="Arial" panose="020B0604020202020204" pitchFamily="34" charset="0"/>
              </a:rPr>
              <a:t>Elementary Science </a:t>
            </a:r>
            <a:r>
              <a:rPr lang="en-US" sz="2600" b="1" dirty="0">
                <a:solidFill>
                  <a:srgbClr val="58C5C9"/>
                </a:solidFill>
                <a:latin typeface="Arial Black" panose="020B0A04020102020204" pitchFamily="34" charset="0"/>
                <a:cs typeface="Arial" panose="020B0604020202020204" pitchFamily="34" charset="0"/>
              </a:rPr>
              <a:t>Teachers </a:t>
            </a:r>
            <a:r>
              <a:rPr lang="en-US" sz="2600" b="1" dirty="0" smtClean="0">
                <a:solidFill>
                  <a:srgbClr val="58C5C9"/>
                </a:solidFill>
                <a:latin typeface="Arial Black" panose="020B0A04020102020204" pitchFamily="34" charset="0"/>
                <a:cs typeface="Arial" panose="020B0604020202020204" pitchFamily="34" charset="0"/>
              </a:rPr>
              <a:t>Having Various Leadership Responsibilities Within the Last 3 Years</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3743029821"/>
              </p:ext>
            </p:extLst>
          </p:nvPr>
        </p:nvGraphicFramePr>
        <p:xfrm>
          <a:off x="152400" y="1454509"/>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827904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274638"/>
            <a:ext cx="7543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Middle School </a:t>
            </a:r>
            <a:r>
              <a:rPr lang="en-US" sz="2600" b="1" dirty="0">
                <a:solidFill>
                  <a:srgbClr val="58C5C9"/>
                </a:solidFill>
                <a:latin typeface="Arial Black" panose="020B0A04020102020204" pitchFamily="34" charset="0"/>
                <a:cs typeface="Arial" panose="020B0604020202020204" pitchFamily="34" charset="0"/>
              </a:rPr>
              <a:t>Science Teachers </a:t>
            </a:r>
            <a:r>
              <a:rPr lang="en-US" sz="2600" b="1" dirty="0" smtClean="0">
                <a:solidFill>
                  <a:srgbClr val="58C5C9"/>
                </a:solidFill>
                <a:latin typeface="Arial Black" panose="020B0A04020102020204" pitchFamily="34" charset="0"/>
                <a:cs typeface="Arial" panose="020B0604020202020204" pitchFamily="34" charset="0"/>
              </a:rPr>
              <a:t>Having Various Leadership Responsibilities Within the Last 3 Years</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454244689"/>
              </p:ext>
            </p:extLst>
          </p:nvPr>
        </p:nvGraphicFramePr>
        <p:xfrm>
          <a:off x="152400" y="1454509"/>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08188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High School </a:t>
            </a:r>
            <a:r>
              <a:rPr lang="en-US" sz="2600" b="1" dirty="0">
                <a:solidFill>
                  <a:srgbClr val="58C5C9"/>
                </a:solidFill>
                <a:latin typeface="Arial Black" panose="020B0A04020102020204" pitchFamily="34" charset="0"/>
                <a:cs typeface="Arial" panose="020B0604020202020204" pitchFamily="34" charset="0"/>
              </a:rPr>
              <a:t>Science Teachers </a:t>
            </a:r>
            <a:r>
              <a:rPr lang="en-US" sz="2600" b="1" dirty="0" smtClean="0">
                <a:solidFill>
                  <a:srgbClr val="58C5C9"/>
                </a:solidFill>
                <a:latin typeface="Arial Black" panose="020B0A04020102020204" pitchFamily="34" charset="0"/>
                <a:cs typeface="Arial" panose="020B0604020202020204" pitchFamily="34" charset="0"/>
              </a:rPr>
              <a:t>Having Various Leadership Responsibilities Within the Last 3 Years</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1658671285"/>
              </p:ext>
            </p:extLst>
          </p:nvPr>
        </p:nvGraphicFramePr>
        <p:xfrm>
          <a:off x="152400" y="1454509"/>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7825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Teacher Preparation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26418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 </a:t>
            </a:r>
            <a:r>
              <a:rPr lang="en-US" dirty="0" smtClean="0"/>
              <a:t>13 </a:t>
            </a:r>
            <a:r>
              <a:rPr lang="en-US" dirty="0"/>
              <a:t/>
            </a:r>
            <a:br>
              <a:rPr lang="en-US" dirty="0"/>
            </a:br>
            <a:r>
              <a:rPr lang="en-US" dirty="0"/>
              <a:t>(not for presentation)</a:t>
            </a:r>
            <a:br>
              <a:rPr lang="en-US" dirty="0"/>
            </a:b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2209800"/>
            <a:ext cx="738900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7445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Science </a:t>
            </a:r>
            <a:r>
              <a:rPr lang="en-US" dirty="0"/>
              <a:t>Teacher </a:t>
            </a:r>
            <a:r>
              <a:rPr lang="en-US" dirty="0" smtClean="0"/>
              <a:t>Degrees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0213708"/>
              </p:ext>
            </p:extLst>
          </p:nvPr>
        </p:nvGraphicFramePr>
        <p:xfrm>
          <a:off x="838200" y="1143000"/>
          <a:ext cx="74676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7457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Slides </a:t>
            </a:r>
            <a:r>
              <a:rPr lang="en-US" dirty="0" smtClean="0"/>
              <a:t>16–18 </a:t>
            </a:r>
            <a:r>
              <a:rPr lang="en-US" dirty="0"/>
              <a:t/>
            </a:r>
            <a:br>
              <a:rPr lang="en-US" dirty="0"/>
            </a:br>
            <a:r>
              <a:rPr lang="en-US" dirty="0"/>
              <a:t>(not for presentation)</a:t>
            </a:r>
            <a:br>
              <a:rPr lang="en-US" dirty="0"/>
            </a:b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467600" cy="2797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406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700" dirty="0" smtClean="0"/>
              <a:t>Elementary Science Teachers With at Least One College Course in Various Science Disciplines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8151881"/>
              </p:ext>
            </p:extLst>
          </p:nvPr>
        </p:nvGraphicFramePr>
        <p:xfrm>
          <a:off x="1219200" y="1295400"/>
          <a:ext cx="74676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5647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700" dirty="0" smtClean="0"/>
              <a:t>Middle School Science </a:t>
            </a:r>
            <a:r>
              <a:rPr lang="en-US" sz="2700" dirty="0"/>
              <a:t>Teachers </a:t>
            </a:r>
            <a:r>
              <a:rPr lang="en-US" sz="2700" dirty="0" smtClean="0"/>
              <a:t>With </a:t>
            </a:r>
            <a:r>
              <a:rPr lang="en-US" sz="2700" dirty="0"/>
              <a:t>at Least One College Course in Various Science Disciplines</a:t>
            </a:r>
            <a:br>
              <a:rPr lang="en-US" sz="2700" dirty="0"/>
            </a:br>
            <a:endParaRPr lang="en-US" sz="2700"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540217347"/>
              </p:ext>
            </p:extLst>
          </p:nvPr>
        </p:nvGraphicFramePr>
        <p:xfrm>
          <a:off x="1219200" y="1295400"/>
          <a:ext cx="74676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766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67600" cy="868362"/>
          </a:xfrm>
        </p:spPr>
        <p:txBody>
          <a:bodyPr>
            <a:normAutofit fontScale="90000"/>
          </a:bodyPr>
          <a:lstStyle/>
          <a:p>
            <a:r>
              <a:rPr lang="en-US" dirty="0" smtClean="0"/>
              <a:t/>
            </a:r>
            <a:br>
              <a:rPr lang="en-US" dirty="0" smtClean="0"/>
            </a:br>
            <a:r>
              <a:rPr lang="en-US" sz="2700" dirty="0" smtClean="0"/>
              <a:t>High School Science </a:t>
            </a:r>
            <a:r>
              <a:rPr lang="en-US" sz="2700" dirty="0"/>
              <a:t>Teachers </a:t>
            </a:r>
            <a:r>
              <a:rPr lang="en-US" sz="2700" dirty="0" smtClean="0"/>
              <a:t>With </a:t>
            </a:r>
            <a:r>
              <a:rPr lang="en-US" sz="2700" dirty="0"/>
              <a:t>at Least One College Course in Various Science Disciplines</a:t>
            </a:r>
            <a:r>
              <a:rPr lang="en-US" dirty="0"/>
              <a:t/>
            </a:r>
            <a:br>
              <a:rPr lang="en-US" dirty="0"/>
            </a:b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223417494"/>
              </p:ext>
            </p:extLst>
          </p:nvPr>
        </p:nvGraphicFramePr>
        <p:xfrm>
          <a:off x="1219200" y="1295400"/>
          <a:ext cx="74676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31165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20–21 </a:t>
            </a:r>
            <a:r>
              <a:rPr lang="en-US" dirty="0" smtClean="0"/>
              <a:t/>
            </a:r>
            <a:br>
              <a:rPr lang="en-US" dirty="0" smtClean="0"/>
            </a:br>
            <a:r>
              <a:rPr lang="en-US" dirty="0" smtClean="0"/>
              <a:t>(not for presentation)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467600" cy="399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268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Teacher Characteristics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3623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2900" dirty="0" smtClean="0"/>
              <a:t>Middle School </a:t>
            </a:r>
            <a:r>
              <a:rPr lang="en-US" sz="2900" dirty="0"/>
              <a:t>Science Teachers </a:t>
            </a:r>
            <a:r>
              <a:rPr lang="en-US" sz="2900" dirty="0" smtClean="0"/>
              <a:t>Completing Various </a:t>
            </a:r>
            <a:r>
              <a:rPr lang="en-US" sz="2900" dirty="0"/>
              <a:t>Biology/‌Life Science </a:t>
            </a:r>
            <a:r>
              <a:rPr lang="en-US" sz="2900" dirty="0" smtClean="0"/>
              <a:t>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4319976"/>
              </p:ext>
            </p:extLst>
          </p:nvPr>
        </p:nvGraphicFramePr>
        <p:xfrm>
          <a:off x="304800" y="1600200"/>
          <a:ext cx="8686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7907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2900" dirty="0" smtClean="0"/>
              <a:t>High School </a:t>
            </a:r>
            <a:r>
              <a:rPr lang="en-US" sz="2900" dirty="0"/>
              <a:t>Science Teachers </a:t>
            </a:r>
            <a:r>
              <a:rPr lang="en-US" sz="2900" dirty="0" smtClean="0"/>
              <a:t>Completing Various </a:t>
            </a:r>
            <a:r>
              <a:rPr lang="en-US" sz="2900" dirty="0"/>
              <a:t>Biology/‌Life Science </a:t>
            </a:r>
            <a:r>
              <a:rPr lang="en-US" sz="2900" dirty="0" smtClean="0"/>
              <a:t>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8461125"/>
              </p:ext>
            </p:extLst>
          </p:nvPr>
        </p:nvGraphicFramePr>
        <p:xfrm>
          <a:off x="304800" y="1600200"/>
          <a:ext cx="8686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5318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Data for Slides </a:t>
            </a:r>
            <a:r>
              <a:rPr lang="en-US" dirty="0" smtClean="0"/>
              <a:t>23–24</a:t>
            </a:r>
            <a:r>
              <a:rPr lang="en-US" dirty="0"/>
              <a:t/>
            </a:r>
            <a:br>
              <a:rPr lang="en-US" dirty="0"/>
            </a:br>
            <a:r>
              <a:rPr lang="en-US" dirty="0"/>
              <a:t>(not for presentation)</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7467600" cy="354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461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900" dirty="0" smtClean="0"/>
              <a:t>Middle School </a:t>
            </a:r>
            <a:r>
              <a:rPr lang="en-US" sz="2900" dirty="0"/>
              <a:t>Science Teachers </a:t>
            </a:r>
            <a:r>
              <a:rPr lang="en-US" sz="2900" dirty="0" smtClean="0"/>
              <a:t>Completing Various Chemistry 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6343042"/>
              </p:ext>
            </p:extLst>
          </p:nvPr>
        </p:nvGraphicFramePr>
        <p:xfrm>
          <a:off x="304800" y="1371600"/>
          <a:ext cx="86868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927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900" dirty="0" smtClean="0"/>
              <a:t>High School </a:t>
            </a:r>
            <a:r>
              <a:rPr lang="en-US" sz="2900" dirty="0"/>
              <a:t>Science Teachers </a:t>
            </a:r>
            <a:r>
              <a:rPr lang="en-US" sz="2900" dirty="0" smtClean="0"/>
              <a:t>Completing Various Chemistry Courses</a:t>
            </a:r>
            <a:r>
              <a:rPr lang="en-US" dirty="0"/>
              <a:t/>
            </a:r>
            <a:br>
              <a:rPr lang="en-US" dirty="0"/>
            </a:br>
            <a:endParaRPr lang="en-US" dirty="0"/>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60923446"/>
              </p:ext>
            </p:extLst>
          </p:nvPr>
        </p:nvGraphicFramePr>
        <p:xfrm>
          <a:off x="304800" y="1371600"/>
          <a:ext cx="85344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4356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Data for Slides </a:t>
            </a:r>
            <a:r>
              <a:rPr lang="en-US" dirty="0" smtClean="0"/>
              <a:t>26–27</a:t>
            </a:r>
            <a:r>
              <a:rPr lang="en-US" dirty="0"/>
              <a:t/>
            </a:r>
            <a:br>
              <a:rPr lang="en-US" dirty="0"/>
            </a:br>
            <a:r>
              <a:rPr lang="en-US" dirty="0"/>
              <a:t>(not for presentation)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7467600" cy="3450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973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900" dirty="0" smtClean="0"/>
              <a:t>Middle School </a:t>
            </a:r>
            <a:r>
              <a:rPr lang="en-US" sz="2900" dirty="0"/>
              <a:t>Science Teachers </a:t>
            </a:r>
            <a:r>
              <a:rPr lang="en-US" sz="2900" dirty="0" smtClean="0"/>
              <a:t>Completing Various Physics 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2583836"/>
              </p:ext>
            </p:extLst>
          </p:nvPr>
        </p:nvGraphicFramePr>
        <p:xfrm>
          <a:off x="304800" y="1295400"/>
          <a:ext cx="8686800"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1960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2900" dirty="0" smtClean="0"/>
              <a:t>High School </a:t>
            </a:r>
            <a:r>
              <a:rPr lang="en-US" sz="2900" dirty="0"/>
              <a:t>Science Teachers </a:t>
            </a:r>
            <a:r>
              <a:rPr lang="en-US" sz="2900" dirty="0" smtClean="0"/>
              <a:t>Completing Various Physics 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573186"/>
              </p:ext>
            </p:extLst>
          </p:nvPr>
        </p:nvGraphicFramePr>
        <p:xfrm>
          <a:off x="228600" y="1600200"/>
          <a:ext cx="8686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2901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Data for Slides </a:t>
            </a:r>
            <a:r>
              <a:rPr lang="en-US" dirty="0" smtClean="0"/>
              <a:t>29–30</a:t>
            </a:r>
            <a:r>
              <a:rPr lang="en-US" dirty="0"/>
              <a:t/>
            </a:r>
            <a:br>
              <a:rPr lang="en-US" dirty="0"/>
            </a:br>
            <a:r>
              <a:rPr lang="en-US" dirty="0"/>
              <a:t>(not for presentation)</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7467600" cy="3202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20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2900" dirty="0" smtClean="0"/>
              <a:t>Middle School </a:t>
            </a:r>
            <a:r>
              <a:rPr lang="en-US" sz="2900" dirty="0"/>
              <a:t>Science Teachers </a:t>
            </a:r>
            <a:r>
              <a:rPr lang="en-US" sz="2900" dirty="0" smtClean="0"/>
              <a:t>Completing Various </a:t>
            </a:r>
            <a:r>
              <a:rPr lang="en-US" sz="2900" dirty="0"/>
              <a:t>Earth/Space Science</a:t>
            </a:r>
            <a:r>
              <a:rPr lang="en-US" sz="2900" dirty="0" smtClean="0"/>
              <a:t> Courses</a:t>
            </a:r>
            <a:r>
              <a:rPr lang="en-US" dirty="0"/>
              <a:t/>
            </a:r>
            <a:br>
              <a:rPr lang="en-US" dirty="0"/>
            </a:b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885011900"/>
              </p:ext>
            </p:extLst>
          </p:nvPr>
        </p:nvGraphicFramePr>
        <p:xfrm>
          <a:off x="304800" y="1371600"/>
          <a:ext cx="8534400" cy="4830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456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4–7 </a:t>
            </a:r>
            <a:r>
              <a:rPr lang="en-US" dirty="0" smtClean="0"/>
              <a:t/>
            </a:r>
            <a:br>
              <a:rPr lang="en-US" dirty="0" smtClean="0"/>
            </a:br>
            <a:r>
              <a:rPr lang="en-US" dirty="0" smtClean="0"/>
              <a:t>(not for presentation)</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90800" y="1143000"/>
            <a:ext cx="4298053" cy="482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8107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2900" dirty="0" smtClean="0"/>
              <a:t>High School </a:t>
            </a:r>
            <a:r>
              <a:rPr lang="en-US" sz="2900" dirty="0"/>
              <a:t>Science Teachers </a:t>
            </a:r>
            <a:r>
              <a:rPr lang="en-US" sz="2900" dirty="0" smtClean="0"/>
              <a:t>Completing Various Earth/Space Science 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74482414"/>
              </p:ext>
            </p:extLst>
          </p:nvPr>
        </p:nvGraphicFramePr>
        <p:xfrm>
          <a:off x="304800" y="1600200"/>
          <a:ext cx="86868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9335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Data for Slides </a:t>
            </a:r>
            <a:r>
              <a:rPr lang="en-US" dirty="0" smtClean="0"/>
              <a:t>32–33</a:t>
            </a:r>
            <a:r>
              <a:rPr lang="en-US" dirty="0"/>
              <a:t/>
            </a:r>
            <a:br>
              <a:rPr lang="en-US" dirty="0"/>
            </a:br>
            <a:r>
              <a:rPr lang="en-US" dirty="0"/>
              <a:t>(not for presentation)</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828800"/>
            <a:ext cx="7467600" cy="309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3020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2900" dirty="0" smtClean="0"/>
              <a:t>Middle School </a:t>
            </a:r>
            <a:r>
              <a:rPr lang="en-US" sz="2900" dirty="0"/>
              <a:t>Science Teachers </a:t>
            </a:r>
            <a:r>
              <a:rPr lang="en-US" sz="2900" dirty="0" smtClean="0"/>
              <a:t>Completing Various Environmental Science Courses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589451"/>
              </p:ext>
            </p:extLst>
          </p:nvPr>
        </p:nvGraphicFramePr>
        <p:xfrm>
          <a:off x="76200" y="1600200"/>
          <a:ext cx="8915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93351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sz="2900" dirty="0" smtClean="0"/>
              <a:t>High School </a:t>
            </a:r>
            <a:r>
              <a:rPr lang="en-US" sz="2900" dirty="0"/>
              <a:t>Science Teachers </a:t>
            </a:r>
            <a:r>
              <a:rPr lang="en-US" sz="2900" dirty="0" smtClean="0"/>
              <a:t>Completing Various </a:t>
            </a:r>
            <a:r>
              <a:rPr lang="en-US" sz="2900" dirty="0"/>
              <a:t>Environmental Science </a:t>
            </a:r>
            <a:r>
              <a:rPr lang="en-US" sz="2900" dirty="0" smtClean="0"/>
              <a:t>Courses</a:t>
            </a:r>
            <a:r>
              <a:rPr lang="en-US" dirty="0"/>
              <a:t/>
            </a:r>
            <a:br>
              <a:rPr lang="en-US" dirty="0"/>
            </a:b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065827995"/>
              </p:ext>
            </p:extLst>
          </p:nvPr>
        </p:nvGraphicFramePr>
        <p:xfrm>
          <a:off x="228600" y="1447800"/>
          <a:ext cx="8686800" cy="4678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64569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35</a:t>
            </a:r>
            <a:r>
              <a:rPr lang="en-US" dirty="0" smtClean="0"/>
              <a:t/>
            </a:r>
            <a:br>
              <a:rPr lang="en-US" dirty="0" smtClean="0"/>
            </a:br>
            <a:r>
              <a:rPr lang="en-US" dirty="0" smtClean="0"/>
              <a:t>(not for presentation)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467600" cy="202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862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96200" cy="868362"/>
          </a:xfrm>
        </p:spPr>
        <p:txBody>
          <a:bodyPr>
            <a:normAutofit fontScale="90000"/>
          </a:bodyPr>
          <a:lstStyle/>
          <a:p>
            <a:r>
              <a:rPr lang="en-US" dirty="0" smtClean="0"/>
              <a:t/>
            </a:r>
            <a:br>
              <a:rPr lang="en-US" dirty="0" smtClean="0"/>
            </a:br>
            <a:r>
              <a:rPr lang="en-US" sz="2800" dirty="0" smtClean="0"/>
              <a:t>Elementary </a:t>
            </a:r>
            <a:r>
              <a:rPr lang="en-US" sz="2800" dirty="0"/>
              <a:t>Science </a:t>
            </a:r>
            <a:r>
              <a:rPr lang="en-US" sz="2800" dirty="0" smtClean="0"/>
              <a:t>Teacher Coursework Related to </a:t>
            </a:r>
            <a:r>
              <a:rPr lang="en-US" sz="2800" dirty="0"/>
              <a:t>NSTA </a:t>
            </a:r>
            <a:r>
              <a:rPr lang="en-US" sz="2800" dirty="0" smtClean="0"/>
              <a:t>Preparation </a:t>
            </a:r>
            <a:r>
              <a:rPr lang="en-US" sz="2800" dirty="0"/>
              <a:t>Standards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48158487"/>
              </p:ext>
            </p:extLst>
          </p:nvPr>
        </p:nvGraphicFramePr>
        <p:xfrm>
          <a:off x="762000" y="1447800"/>
          <a:ext cx="73914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50336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37</a:t>
            </a:r>
            <a:r>
              <a:rPr lang="en-US" dirty="0" smtClean="0"/>
              <a:t/>
            </a:r>
            <a:br>
              <a:rPr lang="en-US" dirty="0" smtClean="0"/>
            </a:br>
            <a:r>
              <a:rPr lang="en-US" dirty="0" smtClean="0"/>
              <a:t>(not for presentation)</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438400"/>
            <a:ext cx="7467600" cy="193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0516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467600" cy="868362"/>
          </a:xfrm>
        </p:spPr>
        <p:txBody>
          <a:bodyPr>
            <a:normAutofit fontScale="90000"/>
          </a:bodyPr>
          <a:lstStyle/>
          <a:p>
            <a:r>
              <a:rPr lang="en-US" dirty="0" smtClean="0"/>
              <a:t/>
            </a:r>
            <a:br>
              <a:rPr lang="en-US" dirty="0" smtClean="0"/>
            </a:br>
            <a:r>
              <a:rPr lang="en-US" sz="2700" dirty="0" smtClean="0"/>
              <a:t>Middle School General/Integrated Science Teacher Coursework Related to </a:t>
            </a:r>
            <a:r>
              <a:rPr lang="en-US" sz="2700" dirty="0"/>
              <a:t>NSTA </a:t>
            </a:r>
            <a:r>
              <a:rPr lang="en-US" sz="2700" dirty="0" smtClean="0"/>
              <a:t>Preparation </a:t>
            </a:r>
            <a:r>
              <a:rPr lang="en-US" sz="2700" dirty="0"/>
              <a:t>Standards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9711906"/>
              </p:ext>
            </p:extLst>
          </p:nvPr>
        </p:nvGraphicFramePr>
        <p:xfrm>
          <a:off x="304800" y="1447800"/>
          <a:ext cx="84582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59068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Data for Slides </a:t>
            </a:r>
            <a:r>
              <a:rPr lang="en-US" dirty="0" smtClean="0"/>
              <a:t>39</a:t>
            </a:r>
            <a:r>
              <a:rPr lang="en-US" dirty="0" smtClean="0"/>
              <a:t>–48 </a:t>
            </a:r>
            <a:r>
              <a:rPr lang="en-US" dirty="0"/>
              <a:t/>
            </a:r>
            <a:br>
              <a:rPr lang="en-US" dirty="0"/>
            </a:br>
            <a:r>
              <a:rPr lang="en-US" dirty="0"/>
              <a:t>(not for presentation)</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1600200"/>
            <a:ext cx="7467600" cy="3938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021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Middle </a:t>
            </a:r>
            <a:r>
              <a:rPr lang="en-US" dirty="0"/>
              <a:t>School Science Teachers </a:t>
            </a:r>
            <a:r>
              <a:rPr lang="en-US" dirty="0" smtClean="0"/>
              <a:t>With </a:t>
            </a:r>
            <a:r>
              <a:rPr lang="en-US" dirty="0"/>
              <a:t>Degree in Field or 3+ Courses Beyond Introductory</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2501383"/>
              </p:ext>
            </p:extLst>
          </p:nvPr>
        </p:nvGraphicFramePr>
        <p:xfrm>
          <a:off x="1219200" y="1295400"/>
          <a:ext cx="7467600" cy="4830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471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Teacher </a:t>
            </a:r>
            <a:r>
              <a:rPr lang="en-US" dirty="0"/>
              <a:t>Characteristics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55503883"/>
              </p:ext>
            </p:extLst>
          </p:nvPr>
        </p:nvGraphicFramePr>
        <p:xfrm>
          <a:off x="1219200" y="1295401"/>
          <a:ext cx="71628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2007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Middle School </a:t>
            </a:r>
            <a:r>
              <a:rPr lang="en-US" sz="2900" b="1" dirty="0" smtClean="0">
                <a:solidFill>
                  <a:srgbClr val="58C5C9"/>
                </a:solidFill>
                <a:latin typeface="Arial Black" panose="020B0A04020102020204" pitchFamily="34" charset="0"/>
                <a:cs typeface="Arial" panose="020B0604020202020204" pitchFamily="34" charset="0"/>
              </a:rPr>
              <a:t>Life Science/Biology </a:t>
            </a:r>
            <a:r>
              <a:rPr lang="en-US" sz="2900" b="1" dirty="0">
                <a:solidFill>
                  <a:srgbClr val="58C5C9"/>
                </a:solidFill>
                <a:latin typeface="Arial Black" panose="020B0A04020102020204" pitchFamily="34" charset="0"/>
                <a:cs typeface="Arial" panose="020B0604020202020204" pitchFamily="34" charset="0"/>
              </a:rPr>
              <a:t>Teachers’ Course Background</a:t>
            </a:r>
          </a:p>
        </p:txBody>
      </p:sp>
      <p:graphicFrame>
        <p:nvGraphicFramePr>
          <p:cNvPr id="5" name="Chart 4"/>
          <p:cNvGraphicFramePr/>
          <p:nvPr>
            <p:extLst>
              <p:ext uri="{D42A27DB-BD31-4B8C-83A1-F6EECF244321}">
                <p14:modId xmlns:p14="http://schemas.microsoft.com/office/powerpoint/2010/main" val="1297833429"/>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072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Middle School Earth Science Teachers’ Course Background</a:t>
            </a:r>
          </a:p>
        </p:txBody>
      </p:sp>
      <p:graphicFrame>
        <p:nvGraphicFramePr>
          <p:cNvPr id="5" name="Chart 4"/>
          <p:cNvGraphicFramePr/>
          <p:nvPr>
            <p:extLst>
              <p:ext uri="{D42A27DB-BD31-4B8C-83A1-F6EECF244321}">
                <p14:modId xmlns:p14="http://schemas.microsoft.com/office/powerpoint/2010/main" val="172004066"/>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29087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3100" b="1" dirty="0">
                <a:solidFill>
                  <a:srgbClr val="58C5C9"/>
                </a:solidFill>
                <a:latin typeface="Arial Black" panose="020B0A04020102020204" pitchFamily="34" charset="0"/>
                <a:cs typeface="Arial" panose="020B0604020202020204" pitchFamily="34" charset="0"/>
              </a:rPr>
              <a:t>Middle</a:t>
            </a:r>
            <a:r>
              <a:rPr lang="en-US" dirty="0" smtClean="0">
                <a:solidFill>
                  <a:schemeClr val="tx1"/>
                </a:solidFill>
              </a:rPr>
              <a:t> </a:t>
            </a:r>
            <a:r>
              <a:rPr lang="en-US" sz="3100" b="1" dirty="0">
                <a:solidFill>
                  <a:srgbClr val="58C5C9"/>
                </a:solidFill>
                <a:latin typeface="Arial Black" panose="020B0A04020102020204" pitchFamily="34" charset="0"/>
                <a:cs typeface="Arial" panose="020B0604020202020204" pitchFamily="34" charset="0"/>
              </a:rPr>
              <a:t>School Physical Science Teachers’ Course Background</a:t>
            </a:r>
          </a:p>
        </p:txBody>
      </p:sp>
      <p:graphicFrame>
        <p:nvGraphicFramePr>
          <p:cNvPr id="5" name="Chart 4"/>
          <p:cNvGraphicFramePr/>
          <p:nvPr>
            <p:extLst>
              <p:ext uri="{D42A27DB-BD31-4B8C-83A1-F6EECF244321}">
                <p14:modId xmlns:p14="http://schemas.microsoft.com/office/powerpoint/2010/main" val="3260080495"/>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22580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Science Teachers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Degree in Field or 3+ Courses Beyond Introductory</a:t>
            </a:r>
          </a:p>
        </p:txBody>
      </p:sp>
      <p:graphicFrame>
        <p:nvGraphicFramePr>
          <p:cNvPr id="5" name="Chart 4"/>
          <p:cNvGraphicFramePr/>
          <p:nvPr>
            <p:extLst>
              <p:ext uri="{D42A27DB-BD31-4B8C-83A1-F6EECF244321}">
                <p14:modId xmlns:p14="http://schemas.microsoft.com/office/powerpoint/2010/main" val="84937348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56964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7800" y="274638"/>
            <a:ext cx="7239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Biology Teachers’ Course Background</a:t>
            </a:r>
          </a:p>
        </p:txBody>
      </p:sp>
      <p:graphicFrame>
        <p:nvGraphicFramePr>
          <p:cNvPr id="5" name="Chart 4"/>
          <p:cNvGraphicFramePr/>
          <p:nvPr>
            <p:extLst>
              <p:ext uri="{D42A27DB-BD31-4B8C-83A1-F6EECF244321}">
                <p14:modId xmlns:p14="http://schemas.microsoft.com/office/powerpoint/2010/main" val="3468606219"/>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53853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Chemistry Teachers’ Course Background</a:t>
            </a:r>
          </a:p>
        </p:txBody>
      </p:sp>
      <p:graphicFrame>
        <p:nvGraphicFramePr>
          <p:cNvPr id="5" name="Chart 4"/>
          <p:cNvGraphicFramePr/>
          <p:nvPr>
            <p:extLst>
              <p:ext uri="{D42A27DB-BD31-4B8C-83A1-F6EECF244321}">
                <p14:modId xmlns:p14="http://schemas.microsoft.com/office/powerpoint/2010/main" val="844752827"/>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5399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Physics Teachers’ Course Background</a:t>
            </a:r>
          </a:p>
        </p:txBody>
      </p:sp>
      <p:graphicFrame>
        <p:nvGraphicFramePr>
          <p:cNvPr id="5" name="Chart 4"/>
          <p:cNvGraphicFramePr/>
          <p:nvPr>
            <p:extLst>
              <p:ext uri="{D42A27DB-BD31-4B8C-83A1-F6EECF244321}">
                <p14:modId xmlns:p14="http://schemas.microsoft.com/office/powerpoint/2010/main" val="3816394980"/>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3747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900" b="1" dirty="0">
                <a:solidFill>
                  <a:srgbClr val="58C5C9"/>
                </a:solidFill>
                <a:latin typeface="Arial Black" panose="020B0A04020102020204" pitchFamily="34" charset="0"/>
                <a:cs typeface="Arial" panose="020B0604020202020204" pitchFamily="34" charset="0"/>
              </a:rPr>
              <a:t>High School Earth Science Teachers’ Course Background</a:t>
            </a:r>
          </a:p>
        </p:txBody>
      </p:sp>
      <p:graphicFrame>
        <p:nvGraphicFramePr>
          <p:cNvPr id="5" name="Chart 4"/>
          <p:cNvGraphicFramePr/>
          <p:nvPr>
            <p:extLst>
              <p:ext uri="{D42A27DB-BD31-4B8C-83A1-F6EECF244321}">
                <p14:modId xmlns:p14="http://schemas.microsoft.com/office/powerpoint/2010/main" val="1069884739"/>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4306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High School Environmental Science Teachers’ Course Background</a:t>
            </a:r>
          </a:p>
        </p:txBody>
      </p:sp>
      <p:graphicFrame>
        <p:nvGraphicFramePr>
          <p:cNvPr id="5" name="Chart 4"/>
          <p:cNvGraphicFramePr/>
          <p:nvPr>
            <p:extLst>
              <p:ext uri="{D42A27DB-BD31-4B8C-83A1-F6EECF244321}">
                <p14:modId xmlns:p14="http://schemas.microsoft.com/office/powerpoint/2010/main" val="1162197627"/>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2725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50–52</a:t>
            </a:r>
            <a:endParaRPr lang="en-US" sz="3100" b="1" dirty="0">
              <a:solidFill>
                <a:srgbClr val="58C5C9"/>
              </a:solidFill>
              <a:latin typeface="Arial Black" panose="020B0A04020102020204" pitchFamily="34" charset="0"/>
              <a:cs typeface="Arial" panose="020B0604020202020204" pitchFamily="34" charset="0"/>
            </a:endParaRPr>
          </a:p>
          <a:p>
            <a:pPr lvl="0" algn="l">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417638"/>
            <a:ext cx="6623050" cy="437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045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467600" cy="868362"/>
          </a:xfrm>
        </p:spPr>
        <p:txBody>
          <a:bodyPr>
            <a:normAutofit/>
          </a:bodyPr>
          <a:lstStyle/>
          <a:p>
            <a:r>
              <a:rPr lang="en-US" dirty="0"/>
              <a:t>Science Teacher </a:t>
            </a:r>
            <a:r>
              <a:rPr lang="en-US" dirty="0" smtClean="0"/>
              <a:t>Race/Ethnicity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3991957"/>
              </p:ext>
            </p:extLst>
          </p:nvPr>
        </p:nvGraphicFramePr>
        <p:xfrm>
          <a:off x="609600" y="1600200"/>
          <a:ext cx="84582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rot="16200000">
            <a:off x="-608103" y="2741704"/>
            <a:ext cx="2042739"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Percent of Teachers</a:t>
            </a:r>
          </a:p>
        </p:txBody>
      </p:sp>
    </p:spTree>
    <p:extLst>
      <p:ext uri="{BB962C8B-B14F-4D97-AF65-F5344CB8AC3E}">
        <p14:creationId xmlns:p14="http://schemas.microsoft.com/office/powerpoint/2010/main" val="1179345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2900" b="1" dirty="0" smtClean="0">
              <a:solidFill>
                <a:srgbClr val="58C5C9"/>
              </a:solidFill>
              <a:latin typeface="Arial Black" panose="020B0A04020102020204" pitchFamily="34" charset="0"/>
              <a:cs typeface="Arial" panose="020B0604020202020204" pitchFamily="34" charset="0"/>
            </a:endParaRPr>
          </a:p>
          <a:p>
            <a:pPr lvl="0" algn="l"/>
            <a:r>
              <a:rPr lang="en-US" sz="2900" b="1" dirty="0" smtClean="0">
                <a:solidFill>
                  <a:srgbClr val="58C5C9"/>
                </a:solidFill>
                <a:latin typeface="Arial Black" panose="020B0A04020102020204" pitchFamily="34" charset="0"/>
                <a:cs typeface="Arial" panose="020B0604020202020204" pitchFamily="34" charset="0"/>
              </a:rPr>
              <a:t>Secondary </a:t>
            </a:r>
            <a:r>
              <a:rPr lang="en-US" sz="2900" b="1" dirty="0">
                <a:solidFill>
                  <a:srgbClr val="58C5C9"/>
                </a:solidFill>
                <a:latin typeface="Arial Black" panose="020B0A04020102020204" pitchFamily="34" charset="0"/>
                <a:cs typeface="Arial" panose="020B0604020202020204" pitchFamily="34" charset="0"/>
              </a:rPr>
              <a:t>Science Classes Taught by Teachers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Substantial Background in Subject of Selected </a:t>
            </a:r>
            <a:r>
              <a:rPr lang="en-US" sz="2900" b="1" dirty="0" smtClean="0">
                <a:solidFill>
                  <a:srgbClr val="58C5C9"/>
                </a:solidFill>
                <a:latin typeface="Arial Black" panose="020B0A04020102020204" pitchFamily="34" charset="0"/>
                <a:cs typeface="Arial" panose="020B0604020202020204" pitchFamily="34" charset="0"/>
              </a:rPr>
              <a:t>Class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829690020"/>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3802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endParaRPr lang="en-US" sz="2900" b="1" dirty="0" smtClean="0">
              <a:solidFill>
                <a:srgbClr val="58C5C9"/>
              </a:solidFill>
              <a:latin typeface="Arial Black" panose="020B0A04020102020204" pitchFamily="34" charset="0"/>
              <a:cs typeface="Arial" panose="020B0604020202020204" pitchFamily="34" charset="0"/>
            </a:endParaRPr>
          </a:p>
          <a:p>
            <a:pPr lvl="0" algn="l"/>
            <a:r>
              <a:rPr lang="en-US" sz="2900" b="1" dirty="0" smtClean="0">
                <a:solidFill>
                  <a:srgbClr val="58C5C9"/>
                </a:solidFill>
                <a:latin typeface="Arial Black" panose="020B0A04020102020204" pitchFamily="34" charset="0"/>
                <a:cs typeface="Arial" panose="020B0604020202020204" pitchFamily="34" charset="0"/>
              </a:rPr>
              <a:t>Secondary </a:t>
            </a:r>
            <a:r>
              <a:rPr lang="en-US" sz="2900" b="1" dirty="0">
                <a:solidFill>
                  <a:srgbClr val="58C5C9"/>
                </a:solidFill>
                <a:latin typeface="Arial Black" panose="020B0A04020102020204" pitchFamily="34" charset="0"/>
                <a:cs typeface="Arial" panose="020B0604020202020204" pitchFamily="34" charset="0"/>
              </a:rPr>
              <a:t>Science Classes Taught by Teachers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Substantial Background in Subject of Selected </a:t>
            </a:r>
            <a:r>
              <a:rPr lang="en-US" sz="2900" b="1" dirty="0" smtClean="0">
                <a:solidFill>
                  <a:srgbClr val="58C5C9"/>
                </a:solidFill>
                <a:latin typeface="Arial Black" panose="020B0A04020102020204" pitchFamily="34" charset="0"/>
                <a:cs typeface="Arial" panose="020B0604020202020204" pitchFamily="34" charset="0"/>
              </a:rPr>
              <a:t>Class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3597084496"/>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09063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endParaRPr lang="en-US" sz="2900" b="1" dirty="0" smtClean="0">
              <a:solidFill>
                <a:srgbClr val="58C5C9"/>
              </a:solidFill>
              <a:latin typeface="Arial Black" panose="020B0A04020102020204" pitchFamily="34" charset="0"/>
              <a:cs typeface="Arial" panose="020B0604020202020204" pitchFamily="34" charset="0"/>
            </a:endParaRPr>
          </a:p>
          <a:p>
            <a:pPr lvl="0" algn="l"/>
            <a:r>
              <a:rPr lang="en-US" sz="2900" b="1" dirty="0" smtClean="0">
                <a:solidFill>
                  <a:srgbClr val="58C5C9"/>
                </a:solidFill>
                <a:latin typeface="Arial Black" panose="020B0A04020102020204" pitchFamily="34" charset="0"/>
                <a:cs typeface="Arial" panose="020B0604020202020204" pitchFamily="34" charset="0"/>
              </a:rPr>
              <a:t>Secondary </a:t>
            </a:r>
            <a:r>
              <a:rPr lang="en-US" sz="2900" b="1" dirty="0">
                <a:solidFill>
                  <a:srgbClr val="58C5C9"/>
                </a:solidFill>
                <a:latin typeface="Arial Black" panose="020B0A04020102020204" pitchFamily="34" charset="0"/>
                <a:cs typeface="Arial" panose="020B0604020202020204" pitchFamily="34" charset="0"/>
              </a:rPr>
              <a:t>Science Classes Taught by Teachers </a:t>
            </a:r>
            <a:r>
              <a:rPr lang="en-US" sz="2900" b="1" dirty="0" smtClean="0">
                <a:solidFill>
                  <a:srgbClr val="58C5C9"/>
                </a:solidFill>
                <a:latin typeface="Arial Black" panose="020B0A04020102020204" pitchFamily="34" charset="0"/>
                <a:cs typeface="Arial" panose="020B0604020202020204" pitchFamily="34" charset="0"/>
              </a:rPr>
              <a:t>With </a:t>
            </a:r>
            <a:r>
              <a:rPr lang="en-US" sz="2900" b="1" dirty="0">
                <a:solidFill>
                  <a:srgbClr val="58C5C9"/>
                </a:solidFill>
                <a:latin typeface="Arial Black" panose="020B0A04020102020204" pitchFamily="34" charset="0"/>
                <a:cs typeface="Arial" panose="020B0604020202020204" pitchFamily="34" charset="0"/>
              </a:rPr>
              <a:t>Substantial Background in Subject of Selected </a:t>
            </a:r>
            <a:r>
              <a:rPr lang="en-US" sz="2900" b="1" dirty="0" smtClean="0">
                <a:solidFill>
                  <a:srgbClr val="58C5C9"/>
                </a:solidFill>
                <a:latin typeface="Arial Black" panose="020B0A04020102020204" pitchFamily="34" charset="0"/>
                <a:cs typeface="Arial" panose="020B0604020202020204" pitchFamily="34" charset="0"/>
              </a:rPr>
              <a:t>Class</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973400833"/>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52416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54 </a:t>
            </a:r>
            <a:endParaRPr lang="en-US" sz="3100" b="1" dirty="0">
              <a:solidFill>
                <a:srgbClr val="58C5C9"/>
              </a:solidFill>
              <a:latin typeface="Arial Black" panose="020B0A04020102020204" pitchFamily="34" charset="0"/>
              <a:cs typeface="Arial" panose="020B0604020202020204" pitchFamily="34" charset="0"/>
            </a:endParaRPr>
          </a:p>
          <a:p>
            <a:pPr algn="l">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1905000"/>
            <a:ext cx="7835900"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51283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Science Teachers’ Path to </a:t>
            </a:r>
            <a:r>
              <a:rPr lang="en-US" sz="2900" b="1" dirty="0" smtClean="0">
                <a:solidFill>
                  <a:srgbClr val="58C5C9"/>
                </a:solidFill>
                <a:latin typeface="Arial Black" panose="020B0A04020102020204" pitchFamily="34" charset="0"/>
                <a:cs typeface="Arial" panose="020B0604020202020204" pitchFamily="34" charset="0"/>
              </a:rPr>
              <a:t>Certification</a:t>
            </a:r>
            <a:endParaRPr lang="en-US" sz="29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1546173954"/>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82335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Data for Slide </a:t>
            </a:r>
            <a:r>
              <a:rPr lang="en-US" dirty="0" smtClean="0"/>
              <a:t>56</a:t>
            </a:r>
            <a:r>
              <a:rPr lang="en-US" dirty="0" smtClean="0"/>
              <a:t/>
            </a:r>
            <a:br>
              <a:rPr lang="en-US" dirty="0" smtClean="0"/>
            </a:br>
            <a:r>
              <a:rPr lang="en-US" dirty="0" smtClean="0"/>
              <a:t>(not for presentation)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7467600" cy="2458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8441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School Science Teachers’ Areas of Certification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04278949"/>
              </p:ext>
            </p:extLst>
          </p:nvPr>
        </p:nvGraphicFramePr>
        <p:xfrm>
          <a:off x="228600" y="1371600"/>
          <a:ext cx="89154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6674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defTabSz="914400">
              <a:defRPr/>
            </a:pPr>
            <a:r>
              <a:rPr lang="en-US" sz="3100" b="1" dirty="0">
                <a:solidFill>
                  <a:srgbClr val="58C5C9"/>
                </a:solidFill>
                <a:latin typeface="Arial Black" panose="020B0A04020102020204" pitchFamily="34" charset="0"/>
                <a:cs typeface="Arial" panose="020B0604020202020204" pitchFamily="34" charset="0"/>
              </a:rPr>
              <a:t>Original Data for Slide </a:t>
            </a:r>
            <a:r>
              <a:rPr lang="en-US" sz="3100" b="1" dirty="0" smtClean="0">
                <a:solidFill>
                  <a:srgbClr val="58C5C9"/>
                </a:solidFill>
                <a:latin typeface="Arial Black" panose="020B0A04020102020204" pitchFamily="34" charset="0"/>
                <a:cs typeface="Arial" panose="020B0604020202020204" pitchFamily="34" charset="0"/>
              </a:rPr>
              <a:t>58 </a:t>
            </a:r>
            <a:endParaRPr lang="en-US" sz="3100" b="1" dirty="0">
              <a:solidFill>
                <a:srgbClr val="58C5C9"/>
              </a:solidFill>
              <a:latin typeface="Arial Black" panose="020B0A04020102020204" pitchFamily="34" charset="0"/>
              <a:cs typeface="Arial" panose="020B0604020202020204" pitchFamily="34" charset="0"/>
            </a:endParaRPr>
          </a:p>
          <a:p>
            <a:pPr lvl="0" algn="l" defTabSz="914400">
              <a:defRPr/>
            </a:pPr>
            <a:r>
              <a:rPr lang="en-US" sz="3100" b="1" dirty="0">
                <a:solidFill>
                  <a:srgbClr val="58C5C9"/>
                </a:solidFill>
                <a:latin typeface="Arial Black" panose="020B0A04020102020204" pitchFamily="34" charset="0"/>
                <a:cs typeface="Arial" panose="020B0604020202020204" pitchFamily="34" charset="0"/>
              </a:rPr>
              <a:t>(not for presentation)</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84" y="2209800"/>
            <a:ext cx="7543800"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81360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71412930"/>
              </p:ext>
            </p:extLst>
          </p:nvPr>
        </p:nvGraphicFramePr>
        <p:xfrm>
          <a:off x="304800" y="1752600"/>
          <a:ext cx="85344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5000" b="1" dirty="0">
                <a:solidFill>
                  <a:srgbClr val="58C5C9"/>
                </a:solidFill>
                <a:latin typeface="Arial Black" panose="020B0A04020102020204" pitchFamily="34" charset="0"/>
                <a:cs typeface="Arial" panose="020B0604020202020204" pitchFamily="34" charset="0"/>
              </a:rPr>
              <a:t>Science</a:t>
            </a:r>
            <a:r>
              <a:rPr lang="en-US" dirty="0" smtClean="0">
                <a:solidFill>
                  <a:schemeClr val="tx1"/>
                </a:solidFill>
              </a:rPr>
              <a:t> </a:t>
            </a:r>
            <a:r>
              <a:rPr lang="en-US" sz="5000" b="1" dirty="0">
                <a:solidFill>
                  <a:srgbClr val="58C5C9"/>
                </a:solidFill>
                <a:latin typeface="Arial Black" panose="020B0A04020102020204" pitchFamily="34" charset="0"/>
                <a:cs typeface="Arial" panose="020B0604020202020204" pitchFamily="34" charset="0"/>
              </a:rPr>
              <a:t>Teachers </a:t>
            </a:r>
            <a:r>
              <a:rPr lang="en-US" sz="5000" b="1" dirty="0" smtClean="0">
                <a:solidFill>
                  <a:srgbClr val="58C5C9"/>
                </a:solidFill>
                <a:latin typeface="Arial Black" panose="020B0A04020102020204" pitchFamily="34" charset="0"/>
                <a:cs typeface="Arial" panose="020B0604020202020204" pitchFamily="34" charset="0"/>
              </a:rPr>
              <a:t>With Full-Time Job Experience in a Science/Engineering-Related Field Prior to Teaching</a:t>
            </a:r>
            <a:endParaRPr lang="en-US" sz="50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20881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Teacher Pedagogical </a:t>
            </a:r>
            <a:r>
              <a:rPr lang="en-US" dirty="0" smtClean="0"/>
              <a:t>Beliefs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30712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57200"/>
            <a:ext cx="7467600" cy="868362"/>
          </a:xfrm>
        </p:spPr>
        <p:txBody>
          <a:bodyPr>
            <a:normAutofit fontScale="90000"/>
          </a:bodyPr>
          <a:lstStyle/>
          <a:p>
            <a:r>
              <a:rPr lang="en-US" dirty="0"/>
              <a:t>Science Teacher </a:t>
            </a:r>
            <a:r>
              <a:rPr lang="en-US" dirty="0" smtClean="0"/>
              <a:t>Age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1123304"/>
              </p:ext>
            </p:extLst>
          </p:nvPr>
        </p:nvGraphicFramePr>
        <p:xfrm>
          <a:off x="1066800" y="1143000"/>
          <a:ext cx="7467600" cy="48307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34766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61–66</a:t>
            </a:r>
            <a:r>
              <a:rPr lang="en-US" dirty="0" smtClean="0"/>
              <a:t/>
            </a:r>
            <a:br>
              <a:rPr lang="en-US" dirty="0" smtClean="0"/>
            </a:br>
            <a:r>
              <a:rPr lang="en-US" dirty="0" smtClean="0"/>
              <a:t>(not for presentation)</a:t>
            </a:r>
            <a:endParaRPr lang="en-US" dirty="0"/>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467600" cy="477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3950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73662618"/>
              </p:ext>
            </p:extLst>
          </p:nvPr>
        </p:nvGraphicFramePr>
        <p:xfrm>
          <a:off x="152400" y="1600200"/>
          <a:ext cx="8661400" cy="4475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371600" y="274638"/>
            <a:ext cx="7307826"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a:solidFill>
                  <a:srgbClr val="58C5C9"/>
                </a:solidFill>
                <a:latin typeface="Arial Black" panose="020B0A04020102020204" pitchFamily="34" charset="0"/>
                <a:cs typeface="Arial" panose="020B0604020202020204" pitchFamily="34" charset="0"/>
              </a:rPr>
              <a:t>Elementary </a:t>
            </a:r>
            <a:r>
              <a:rPr lang="en-US" sz="2800" b="1" dirty="0" smtClean="0">
                <a:solidFill>
                  <a:srgbClr val="58C5C9"/>
                </a:solidFill>
                <a:latin typeface="Arial Black" panose="020B0A04020102020204" pitchFamily="34" charset="0"/>
                <a:cs typeface="Arial" panose="020B0604020202020204" pitchFamily="34" charset="0"/>
              </a:rPr>
              <a:t>Science </a:t>
            </a:r>
            <a:r>
              <a:rPr lang="en-US" sz="2800" b="1" dirty="0">
                <a:solidFill>
                  <a:srgbClr val="58C5C9"/>
                </a:solidFill>
                <a:latin typeface="Arial Black" panose="020B0A04020102020204" pitchFamily="34" charset="0"/>
                <a:cs typeface="Arial" panose="020B0604020202020204" pitchFamily="34" charset="0"/>
              </a:rPr>
              <a:t>Teachers Agreeing With Various 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3409179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509711944"/>
              </p:ext>
            </p:extLst>
          </p:nvPr>
        </p:nvGraphicFramePr>
        <p:xfrm>
          <a:off x="177800" y="1392238"/>
          <a:ext cx="8661400" cy="4551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a:solidFill>
                  <a:srgbClr val="58C5C9"/>
                </a:solidFill>
                <a:latin typeface="Arial Black" panose="020B0A04020102020204" pitchFamily="34" charset="0"/>
                <a:cs typeface="Arial" panose="020B0604020202020204" pitchFamily="34" charset="0"/>
              </a:rPr>
              <a:t>Elementary </a:t>
            </a:r>
            <a:r>
              <a:rPr lang="en-US" sz="2800" b="1" dirty="0" smtClean="0">
                <a:solidFill>
                  <a:srgbClr val="58C5C9"/>
                </a:solidFill>
                <a:latin typeface="Arial Black" panose="020B0A04020102020204" pitchFamily="34" charset="0"/>
                <a:cs typeface="Arial" panose="020B0604020202020204" pitchFamily="34" charset="0"/>
              </a:rPr>
              <a:t>Science </a:t>
            </a:r>
            <a:r>
              <a:rPr lang="en-US" sz="2800" b="1" dirty="0">
                <a:solidFill>
                  <a:srgbClr val="58C5C9"/>
                </a:solidFill>
                <a:latin typeface="Arial Black" panose="020B0A04020102020204" pitchFamily="34" charset="0"/>
                <a:cs typeface="Arial" panose="020B0604020202020204" pitchFamily="34" charset="0"/>
              </a:rPr>
              <a:t>Teachers Agreeing </a:t>
            </a:r>
            <a:r>
              <a:rPr lang="en-US" sz="2800" b="1" dirty="0" smtClean="0">
                <a:solidFill>
                  <a:srgbClr val="58C5C9"/>
                </a:solidFill>
                <a:latin typeface="Arial Black" panose="020B0A04020102020204" pitchFamily="34" charset="0"/>
                <a:cs typeface="Arial" panose="020B0604020202020204" pitchFamily="34" charset="0"/>
              </a:rPr>
              <a:t>With Various </a:t>
            </a:r>
            <a:r>
              <a:rPr lang="en-US" sz="2800" b="1" dirty="0">
                <a:solidFill>
                  <a:srgbClr val="58C5C9"/>
                </a:solidFill>
                <a:latin typeface="Arial Black" panose="020B0A04020102020204" pitchFamily="34" charset="0"/>
                <a:cs typeface="Arial" panose="020B0604020202020204" pitchFamily="34" charset="0"/>
              </a:rPr>
              <a:t>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10677261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49348793"/>
              </p:ext>
            </p:extLst>
          </p:nvPr>
        </p:nvGraphicFramePr>
        <p:xfrm>
          <a:off x="152400" y="1524000"/>
          <a:ext cx="8890000" cy="4475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295400" y="274638"/>
            <a:ext cx="7384026"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Middle School </a:t>
            </a:r>
            <a:r>
              <a:rPr lang="en-US" sz="2800" b="1" dirty="0">
                <a:solidFill>
                  <a:srgbClr val="58C5C9"/>
                </a:solidFill>
                <a:latin typeface="Arial Black" panose="020B0A04020102020204" pitchFamily="34" charset="0"/>
                <a:cs typeface="Arial" panose="020B0604020202020204" pitchFamily="34" charset="0"/>
              </a:rPr>
              <a:t>Science Teachers Agreeing With Various 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21017790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581561404"/>
              </p:ext>
            </p:extLst>
          </p:nvPr>
        </p:nvGraphicFramePr>
        <p:xfrm>
          <a:off x="177800" y="1392238"/>
          <a:ext cx="8661400" cy="4551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Middle School </a:t>
            </a:r>
            <a:r>
              <a:rPr lang="en-US" sz="2800" b="1" dirty="0">
                <a:solidFill>
                  <a:srgbClr val="58C5C9"/>
                </a:solidFill>
                <a:latin typeface="Arial Black" panose="020B0A04020102020204" pitchFamily="34" charset="0"/>
                <a:cs typeface="Arial" panose="020B0604020202020204" pitchFamily="34" charset="0"/>
              </a:rPr>
              <a:t>Science Teachers Agreeing </a:t>
            </a:r>
            <a:r>
              <a:rPr lang="en-US" sz="2800" b="1" dirty="0" smtClean="0">
                <a:solidFill>
                  <a:srgbClr val="58C5C9"/>
                </a:solidFill>
                <a:latin typeface="Arial Black" panose="020B0A04020102020204" pitchFamily="34" charset="0"/>
                <a:cs typeface="Arial" panose="020B0604020202020204" pitchFamily="34" charset="0"/>
              </a:rPr>
              <a:t>With Various </a:t>
            </a:r>
            <a:r>
              <a:rPr lang="en-US" sz="2800" b="1" dirty="0">
                <a:solidFill>
                  <a:srgbClr val="58C5C9"/>
                </a:solidFill>
                <a:latin typeface="Arial Black" panose="020B0A04020102020204" pitchFamily="34" charset="0"/>
                <a:cs typeface="Arial" panose="020B0604020202020204" pitchFamily="34" charset="0"/>
              </a:rPr>
              <a:t>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40928573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462580209"/>
              </p:ext>
            </p:extLst>
          </p:nvPr>
        </p:nvGraphicFramePr>
        <p:xfrm>
          <a:off x="228600" y="1524000"/>
          <a:ext cx="8661400" cy="4475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txBox="1">
            <a:spLocks/>
          </p:cNvSpPr>
          <p:nvPr/>
        </p:nvSpPr>
        <p:spPr>
          <a:xfrm>
            <a:off x="1299411" y="274638"/>
            <a:ext cx="7384026"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High School </a:t>
            </a:r>
            <a:r>
              <a:rPr lang="en-US" sz="2800" b="1" dirty="0">
                <a:solidFill>
                  <a:srgbClr val="58C5C9"/>
                </a:solidFill>
                <a:latin typeface="Arial Black" panose="020B0A04020102020204" pitchFamily="34" charset="0"/>
                <a:cs typeface="Arial" panose="020B0604020202020204" pitchFamily="34" charset="0"/>
              </a:rPr>
              <a:t>Science Teachers Agreeing With Various 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21017790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94386578"/>
              </p:ext>
            </p:extLst>
          </p:nvPr>
        </p:nvGraphicFramePr>
        <p:xfrm>
          <a:off x="177800" y="1392238"/>
          <a:ext cx="8661400" cy="45513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smtClean="0">
                <a:solidFill>
                  <a:srgbClr val="58C5C9"/>
                </a:solidFill>
                <a:latin typeface="Arial Black" panose="020B0A04020102020204" pitchFamily="34" charset="0"/>
                <a:cs typeface="Arial" panose="020B0604020202020204" pitchFamily="34" charset="0"/>
              </a:rPr>
              <a:t>High School </a:t>
            </a:r>
            <a:r>
              <a:rPr lang="en-US" sz="2800" b="1" dirty="0">
                <a:solidFill>
                  <a:srgbClr val="58C5C9"/>
                </a:solidFill>
                <a:latin typeface="Arial Black" panose="020B0A04020102020204" pitchFamily="34" charset="0"/>
                <a:cs typeface="Arial" panose="020B0604020202020204" pitchFamily="34" charset="0"/>
              </a:rPr>
              <a:t>Science Teachers Agreeing </a:t>
            </a:r>
            <a:r>
              <a:rPr lang="en-US" sz="2800" b="1" dirty="0" smtClean="0">
                <a:solidFill>
                  <a:srgbClr val="58C5C9"/>
                </a:solidFill>
                <a:latin typeface="Arial Black" panose="020B0A04020102020204" pitchFamily="34" charset="0"/>
                <a:cs typeface="Arial" panose="020B0604020202020204" pitchFamily="34" charset="0"/>
              </a:rPr>
              <a:t>With Various </a:t>
            </a:r>
            <a:r>
              <a:rPr lang="en-US" sz="2800" b="1" dirty="0">
                <a:solidFill>
                  <a:srgbClr val="58C5C9"/>
                </a:solidFill>
                <a:latin typeface="Arial Black" panose="020B0A04020102020204" pitchFamily="34" charset="0"/>
                <a:cs typeface="Arial" panose="020B0604020202020204" pitchFamily="34" charset="0"/>
              </a:rPr>
              <a:t>Statements </a:t>
            </a:r>
            <a:r>
              <a:rPr lang="en-US" sz="2800" b="1" dirty="0" smtClean="0">
                <a:solidFill>
                  <a:srgbClr val="58C5C9"/>
                </a:solidFill>
                <a:latin typeface="Arial Black" panose="020B0A04020102020204" pitchFamily="34" charset="0"/>
                <a:cs typeface="Arial" panose="020B0604020202020204" pitchFamily="34" charset="0"/>
              </a:rPr>
              <a:t>About Teaching </a:t>
            </a:r>
            <a:r>
              <a:rPr lang="en-US" sz="2800" b="1" dirty="0">
                <a:solidFill>
                  <a:srgbClr val="58C5C9"/>
                </a:solidFill>
                <a:latin typeface="Arial Black" panose="020B0A04020102020204" pitchFamily="34" charset="0"/>
                <a:cs typeface="Arial" panose="020B0604020202020204" pitchFamily="34" charset="0"/>
              </a:rPr>
              <a:t>and Learning</a:t>
            </a:r>
          </a:p>
        </p:txBody>
      </p:sp>
    </p:spTree>
    <p:extLst>
      <p:ext uri="{BB962C8B-B14F-4D97-AF65-F5344CB8AC3E}">
        <p14:creationId xmlns:p14="http://schemas.microsoft.com/office/powerpoint/2010/main" val="409285731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 </a:t>
            </a:r>
            <a:r>
              <a:rPr lang="en-US" dirty="0" smtClean="0"/>
              <a:t>68</a:t>
            </a:r>
            <a:r>
              <a:rPr lang="en-US" dirty="0" smtClean="0"/>
              <a:t/>
            </a:r>
            <a:br>
              <a:rPr lang="en-US" dirty="0" smtClean="0"/>
            </a:br>
            <a:r>
              <a:rPr lang="en-US" dirty="0" smtClean="0"/>
              <a:t>(not for presentation)</a:t>
            </a:r>
            <a:endParaRPr lang="en-US" dirty="0"/>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075352"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990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smtClean="0"/>
              <a:t>Science </a:t>
            </a:r>
            <a:r>
              <a:rPr lang="en-US" sz="3100" dirty="0"/>
              <a:t>Teachers’ </a:t>
            </a:r>
            <a:r>
              <a:rPr lang="en-US" sz="3100" dirty="0" smtClean="0"/>
              <a:t>Beliefs </a:t>
            </a:r>
            <a:r>
              <a:rPr lang="en-US" sz="3100" dirty="0"/>
              <a:t>About Teaching and Learning </a:t>
            </a:r>
            <a:r>
              <a:rPr lang="en-US" sz="3100" dirty="0" smtClean="0"/>
              <a:t>Composites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9013202"/>
              </p:ext>
            </p:extLst>
          </p:nvPr>
        </p:nvGraphicFramePr>
        <p:xfrm>
          <a:off x="1219200" y="1524000"/>
          <a:ext cx="7239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rot="16200000">
            <a:off x="-106857" y="3244334"/>
            <a:ext cx="2107052"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smtClean="0"/>
              <a:t>Teacher Mean Score</a:t>
            </a:r>
            <a:endParaRPr lang="en-US" dirty="0"/>
          </a:p>
        </p:txBody>
      </p:sp>
    </p:spTree>
    <p:extLst>
      <p:ext uri="{BB962C8B-B14F-4D97-AF65-F5344CB8AC3E}">
        <p14:creationId xmlns:p14="http://schemas.microsoft.com/office/powerpoint/2010/main" val="15562643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Data for </a:t>
            </a:r>
            <a:r>
              <a:rPr lang="en-US" dirty="0" smtClean="0"/>
              <a:t>Slides </a:t>
            </a:r>
            <a:r>
              <a:rPr lang="en-US" dirty="0" smtClean="0"/>
              <a:t>70–71</a:t>
            </a:r>
            <a:r>
              <a:rPr lang="en-US" dirty="0"/>
              <a:t/>
            </a:r>
            <a:br>
              <a:rPr lang="en-US" dirty="0"/>
            </a:br>
            <a:r>
              <a:rPr lang="en-US" dirty="0"/>
              <a:t>(not for presentation)</a:t>
            </a: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17041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970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Experience </a:t>
            </a:r>
            <a:r>
              <a:rPr lang="en-US" dirty="0"/>
              <a:t>Teaching Science at </a:t>
            </a:r>
            <a:r>
              <a:rPr lang="en-US" dirty="0" smtClean="0"/>
              <a:t/>
            </a:r>
            <a:br>
              <a:rPr lang="en-US" dirty="0" smtClean="0"/>
            </a:br>
            <a:r>
              <a:rPr lang="en-US" dirty="0" smtClean="0"/>
              <a:t>K–12 Level</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7359862"/>
              </p:ext>
            </p:extLst>
          </p:nvPr>
        </p:nvGraphicFramePr>
        <p:xfrm>
          <a:off x="1066800" y="1371600"/>
          <a:ext cx="7467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rot="16200000">
            <a:off x="-228600" y="2875002"/>
            <a:ext cx="2042739" cy="369332"/>
          </a:xfrm>
          <a:prstGeom prst="rect">
            <a:avLst/>
          </a:prstGeom>
        </p:spPr>
        <p:txBody>
          <a:bodyPr wrap="none">
            <a:spAutoFit/>
          </a:bodyPr>
          <a:lstStyle/>
          <a:p>
            <a:pPr algn="ctr">
              <a:defRPr sz="1800" b="1" i="0" u="none" strike="noStrike" kern="1200" baseline="0">
                <a:solidFill>
                  <a:prstClr val="black"/>
                </a:solidFill>
                <a:latin typeface="+mn-lt"/>
                <a:ea typeface="+mn-ea"/>
                <a:cs typeface="+mn-cs"/>
              </a:defRPr>
            </a:pPr>
            <a:r>
              <a:rPr lang="en-US" dirty="0"/>
              <a:t>Percent of Teachers</a:t>
            </a:r>
          </a:p>
        </p:txBody>
      </p:sp>
    </p:spTree>
    <p:extLst>
      <p:ext uri="{BB962C8B-B14F-4D97-AF65-F5344CB8AC3E}">
        <p14:creationId xmlns:p14="http://schemas.microsoft.com/office/powerpoint/2010/main" val="3572210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400" b="1" dirty="0" smtClean="0">
                <a:solidFill>
                  <a:srgbClr val="58C5C9"/>
                </a:solidFill>
                <a:latin typeface="Arial Black" panose="020B0A04020102020204" pitchFamily="34" charset="0"/>
                <a:cs typeface="Arial" panose="020B0604020202020204" pitchFamily="34" charset="0"/>
              </a:rPr>
              <a:t>Science </a:t>
            </a:r>
            <a:r>
              <a:rPr lang="en-US" sz="2400" b="1" dirty="0">
                <a:solidFill>
                  <a:srgbClr val="58C5C9"/>
                </a:solidFill>
                <a:latin typeface="Arial Black" panose="020B0A04020102020204" pitchFamily="34" charset="0"/>
                <a:cs typeface="Arial" panose="020B0604020202020204" pitchFamily="34" charset="0"/>
              </a:rPr>
              <a:t>Teachers’ Beliefs About Teaching and Learning </a:t>
            </a:r>
            <a:r>
              <a:rPr lang="en-US" sz="2400" b="1" dirty="0" smtClean="0">
                <a:solidFill>
                  <a:srgbClr val="58C5C9"/>
                </a:solidFill>
                <a:latin typeface="Arial Black" panose="020B0A04020102020204" pitchFamily="34" charset="0"/>
                <a:cs typeface="Arial" panose="020B0604020202020204" pitchFamily="34" charset="0"/>
              </a:rPr>
              <a:t>Composites, by Prior Achievement Level</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5080490"/>
              </p:ext>
            </p:extLst>
          </p:nvPr>
        </p:nvGraphicFramePr>
        <p:xfrm>
          <a:off x="609600" y="1524000"/>
          <a:ext cx="7848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5989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r>
              <a:rPr lang="en-US" sz="2400" b="1" dirty="0" smtClean="0">
                <a:solidFill>
                  <a:srgbClr val="58C5C9"/>
                </a:solidFill>
                <a:latin typeface="Arial Black" panose="020B0A04020102020204" pitchFamily="34" charset="0"/>
                <a:cs typeface="Arial" panose="020B0604020202020204" pitchFamily="34" charset="0"/>
              </a:rPr>
              <a:t>Science Teachers’ Beliefs </a:t>
            </a:r>
            <a:r>
              <a:rPr lang="en-US" sz="2400" b="1" dirty="0">
                <a:solidFill>
                  <a:srgbClr val="58C5C9"/>
                </a:solidFill>
                <a:latin typeface="Arial Black" panose="020B0A04020102020204" pitchFamily="34" charset="0"/>
                <a:cs typeface="Arial" panose="020B0604020202020204" pitchFamily="34" charset="0"/>
              </a:rPr>
              <a:t>About Teaching and </a:t>
            </a:r>
            <a:r>
              <a:rPr lang="en-US" sz="2400" b="1" dirty="0" smtClean="0">
                <a:solidFill>
                  <a:srgbClr val="58C5C9"/>
                </a:solidFill>
                <a:latin typeface="Arial Black" panose="020B0A04020102020204" pitchFamily="34" charset="0"/>
                <a:cs typeface="Arial" panose="020B0604020202020204" pitchFamily="34" charset="0"/>
              </a:rPr>
              <a:t>Learning Composites, </a:t>
            </a:r>
            <a:r>
              <a:rPr lang="en-US" sz="2400" b="1" smtClean="0">
                <a:solidFill>
                  <a:srgbClr val="58C5C9"/>
                </a:solidFill>
                <a:latin typeface="Arial Black" panose="020B0A04020102020204" pitchFamily="34" charset="0"/>
                <a:cs typeface="Arial" panose="020B0604020202020204" pitchFamily="34" charset="0"/>
              </a:rPr>
              <a:t>by Percentage </a:t>
            </a:r>
            <a:r>
              <a:rPr lang="en-US" sz="2400" b="1" dirty="0" smtClean="0">
                <a:solidFill>
                  <a:srgbClr val="58C5C9"/>
                </a:solidFill>
                <a:latin typeface="Arial Black" panose="020B0A04020102020204" pitchFamily="34" charset="0"/>
                <a:cs typeface="Arial" panose="020B0604020202020204" pitchFamily="34" charset="0"/>
              </a:rPr>
              <a:t>of Students in School Eligible for FRL</a:t>
            </a:r>
            <a:endParaRPr lang="en-US" sz="2400" b="1" dirty="0">
              <a:solidFill>
                <a:srgbClr val="58C5C9"/>
              </a:solidFill>
              <a:latin typeface="Arial Black" panose="020B0A04020102020204" pitchFamily="34" charset="0"/>
              <a:cs typeface="Arial" panose="020B0604020202020204" pitchFamily="34" charset="0"/>
            </a:endParaRPr>
          </a:p>
        </p:txBody>
      </p:sp>
      <p:graphicFrame>
        <p:nvGraphicFramePr>
          <p:cNvPr id="5" name="Chart 4"/>
          <p:cNvGraphicFramePr/>
          <p:nvPr>
            <p:extLst>
              <p:ext uri="{D42A27DB-BD31-4B8C-83A1-F6EECF244321}">
                <p14:modId xmlns:p14="http://schemas.microsoft.com/office/powerpoint/2010/main" val="2163163752"/>
              </p:ext>
            </p:extLst>
          </p:nvPr>
        </p:nvGraphicFramePr>
        <p:xfrm>
          <a:off x="381000" y="1600200"/>
          <a:ext cx="86106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4604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67000"/>
            <a:ext cx="7467600" cy="868362"/>
          </a:xfrm>
        </p:spPr>
        <p:txBody>
          <a:bodyPr>
            <a:normAutofit fontScale="90000"/>
          </a:bodyPr>
          <a:lstStyle/>
          <a:p>
            <a:pPr algn="ctr"/>
            <a:r>
              <a:rPr lang="en-US" dirty="0" smtClean="0"/>
              <a:t/>
            </a:r>
            <a:br>
              <a:rPr lang="en-US" dirty="0" smtClean="0"/>
            </a:br>
            <a:r>
              <a:rPr lang="en-US" dirty="0" smtClean="0"/>
              <a:t>Teachers</a:t>
            </a:r>
            <a:r>
              <a:rPr lang="en-US" dirty="0"/>
              <a:t>' Perceptions of Preparedness</a:t>
            </a:r>
            <a:br>
              <a:rPr lang="en-US" dirty="0"/>
            </a:br>
            <a:endParaRPr lang="en-US" dirty="0"/>
          </a:p>
        </p:txBody>
      </p:sp>
    </p:spTree>
    <p:extLst>
      <p:ext uri="{BB962C8B-B14F-4D97-AF65-F5344CB8AC3E}">
        <p14:creationId xmlns:p14="http://schemas.microsoft.com/office/powerpoint/2010/main" val="2312849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Original Data for </a:t>
            </a:r>
            <a:r>
              <a:rPr lang="en-US" dirty="0" smtClean="0"/>
              <a:t>Slide </a:t>
            </a:r>
            <a:r>
              <a:rPr lang="en-US" dirty="0" smtClean="0"/>
              <a:t>74</a:t>
            </a:r>
            <a:r>
              <a:rPr lang="en-US" dirty="0"/>
              <a:t/>
            </a:r>
            <a:br>
              <a:rPr lang="en-US" dirty="0"/>
            </a:br>
            <a:r>
              <a:rPr lang="en-US" dirty="0"/>
              <a:t>(not for presentation)</a:t>
            </a:r>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31011"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7107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400" b="1" dirty="0" smtClean="0">
                <a:solidFill>
                  <a:srgbClr val="58C5C9"/>
                </a:solidFill>
                <a:latin typeface="Arial Black" panose="020B0A04020102020204" pitchFamily="34" charset="0"/>
                <a:cs typeface="Arial" panose="020B0604020202020204" pitchFamily="34" charset="0"/>
              </a:rPr>
              <a:t>Self-Contained Elementary </a:t>
            </a:r>
            <a:r>
              <a:rPr lang="en-US" sz="2400" b="1" dirty="0">
                <a:solidFill>
                  <a:srgbClr val="58C5C9"/>
                </a:solidFill>
                <a:latin typeface="Arial Black" panose="020B0A04020102020204" pitchFamily="34" charset="0"/>
                <a:cs typeface="Arial" panose="020B0604020202020204" pitchFamily="34" charset="0"/>
              </a:rPr>
              <a:t>Teachers Considering Themselves Very Well Prepared to Teach Each Subject</a:t>
            </a:r>
          </a:p>
        </p:txBody>
      </p:sp>
      <p:graphicFrame>
        <p:nvGraphicFramePr>
          <p:cNvPr id="6" name="Chart 5"/>
          <p:cNvGraphicFramePr/>
          <p:nvPr>
            <p:extLst>
              <p:ext uri="{D42A27DB-BD31-4B8C-83A1-F6EECF244321}">
                <p14:modId xmlns:p14="http://schemas.microsoft.com/office/powerpoint/2010/main" val="712758874"/>
              </p:ext>
            </p:extLst>
          </p:nvPr>
        </p:nvGraphicFramePr>
        <p:xfrm>
          <a:off x="15240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689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1600" y="274638"/>
            <a:ext cx="73152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76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450" y="2339975"/>
            <a:ext cx="7531100" cy="217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942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Elementary Teachers Considering Themselves Very Well Prepared to Teach Various Science Disciplines</a:t>
            </a:r>
          </a:p>
        </p:txBody>
      </p:sp>
      <p:graphicFrame>
        <p:nvGraphicFramePr>
          <p:cNvPr id="6" name="Chart 5"/>
          <p:cNvGraphicFramePr/>
          <p:nvPr>
            <p:extLst>
              <p:ext uri="{D42A27DB-BD31-4B8C-83A1-F6EECF244321}">
                <p14:modId xmlns:p14="http://schemas.microsoft.com/office/powerpoint/2010/main" val="1767991735"/>
              </p:ext>
            </p:extLst>
          </p:nvPr>
        </p:nvGraphicFramePr>
        <p:xfrm>
          <a:off x="152400" y="1600200"/>
          <a:ext cx="88392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0657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Data for Slides </a:t>
            </a:r>
            <a:r>
              <a:rPr lang="en-US" dirty="0" smtClean="0"/>
              <a:t>78–86</a:t>
            </a:r>
            <a:r>
              <a:rPr lang="en-US" dirty="0" smtClean="0"/>
              <a:t/>
            </a:r>
            <a:br>
              <a:rPr lang="en-US" dirty="0" smtClean="0"/>
            </a:br>
            <a:r>
              <a:rPr lang="en-US" dirty="0" smtClean="0"/>
              <a:t>(not for presentation)</a:t>
            </a:r>
            <a:endParaRPr lang="en-US" dirty="0"/>
          </a:p>
        </p:txBody>
      </p:sp>
      <p:pic>
        <p:nvPicPr>
          <p:cNvPr id="1433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5513318"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9688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200" b="1" dirty="0">
                <a:solidFill>
                  <a:srgbClr val="58C5C9"/>
                </a:solidFill>
                <a:latin typeface="Arial Black" panose="020B0A04020102020204" pitchFamily="34" charset="0"/>
                <a:cs typeface="Arial" panose="020B0604020202020204" pitchFamily="34" charset="0"/>
              </a:rPr>
              <a:t>Middle School Science Teachers Considering Themselves Very Well Prepared to Teach Earth/Space Science Topics</a:t>
            </a:r>
          </a:p>
        </p:txBody>
      </p:sp>
      <p:graphicFrame>
        <p:nvGraphicFramePr>
          <p:cNvPr id="6" name="Chart 5"/>
          <p:cNvGraphicFramePr/>
          <p:nvPr>
            <p:extLst>
              <p:ext uri="{D42A27DB-BD31-4B8C-83A1-F6EECF244321}">
                <p14:modId xmlns:p14="http://schemas.microsoft.com/office/powerpoint/2010/main" val="560474626"/>
              </p:ext>
            </p:extLst>
          </p:nvPr>
        </p:nvGraphicFramePr>
        <p:xfrm>
          <a:off x="381000" y="1676400"/>
          <a:ext cx="8382000" cy="4389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108560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High School Science Teachers Considering Themselves Very Well Prepared to Teach Earth/Space Science Topics</a:t>
            </a:r>
          </a:p>
        </p:txBody>
      </p:sp>
      <p:graphicFrame>
        <p:nvGraphicFramePr>
          <p:cNvPr id="6" name="Chart 5"/>
          <p:cNvGraphicFramePr/>
          <p:nvPr>
            <p:extLst>
              <p:ext uri="{D42A27DB-BD31-4B8C-83A1-F6EECF244321}">
                <p14:modId xmlns:p14="http://schemas.microsoft.com/office/powerpoint/2010/main" val="753353896"/>
              </p:ext>
            </p:extLst>
          </p:nvPr>
        </p:nvGraphicFramePr>
        <p:xfrm>
          <a:off x="152400" y="1417638"/>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4197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Original </a:t>
            </a:r>
            <a:r>
              <a:rPr lang="en-US" dirty="0"/>
              <a:t>Data for Slide </a:t>
            </a:r>
            <a:r>
              <a:rPr lang="en-US" dirty="0" smtClean="0"/>
              <a:t>9 </a:t>
            </a:r>
            <a:r>
              <a:rPr lang="en-US" dirty="0"/>
              <a:t/>
            </a:r>
            <a:br>
              <a:rPr lang="en-US" dirty="0"/>
            </a:br>
            <a:r>
              <a:rPr lang="en-US" dirty="0"/>
              <a:t>(not for presentation)</a:t>
            </a:r>
            <a:br>
              <a:rPr lang="en-US" dirty="0"/>
            </a:br>
            <a:endParaRPr lang="en-US" dirty="0"/>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835" b="50293"/>
          <a:stretch/>
        </p:blipFill>
        <p:spPr bwMode="auto">
          <a:xfrm>
            <a:off x="609600" y="1981200"/>
            <a:ext cx="756355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8369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28600"/>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lnSpc>
                <a:spcPct val="80000"/>
              </a:lnSpc>
            </a:pPr>
            <a:r>
              <a:rPr lang="en-US" sz="2200" b="1" dirty="0">
                <a:solidFill>
                  <a:srgbClr val="58C5C9"/>
                </a:solidFill>
                <a:latin typeface="Arial Black" panose="020B0A04020102020204" pitchFamily="34" charset="0"/>
                <a:cs typeface="Arial" panose="020B0604020202020204" pitchFamily="34" charset="0"/>
              </a:rPr>
              <a:t>Middle School Science Teachers Considering Themselves Very Well Prepared to Teach Biology/Life Science Topics</a:t>
            </a:r>
          </a:p>
        </p:txBody>
      </p:sp>
      <p:graphicFrame>
        <p:nvGraphicFramePr>
          <p:cNvPr id="6" name="Chart 5"/>
          <p:cNvGraphicFramePr/>
          <p:nvPr>
            <p:extLst>
              <p:ext uri="{D42A27DB-BD31-4B8C-83A1-F6EECF244321}">
                <p14:modId xmlns:p14="http://schemas.microsoft.com/office/powerpoint/2010/main" val="1966540520"/>
              </p:ext>
            </p:extLst>
          </p:nvPr>
        </p:nvGraphicFramePr>
        <p:xfrm>
          <a:off x="15240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640211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28600"/>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lnSpc>
                <a:spcPct val="80000"/>
              </a:lnSpc>
            </a:pPr>
            <a:r>
              <a:rPr lang="en-US" sz="2200" b="1" dirty="0" smtClean="0">
                <a:solidFill>
                  <a:srgbClr val="58C5C9"/>
                </a:solidFill>
                <a:latin typeface="Arial Black" panose="020B0A04020102020204" pitchFamily="34" charset="0"/>
                <a:cs typeface="Arial" panose="020B0604020202020204" pitchFamily="34" charset="0"/>
              </a:rPr>
              <a:t>High </a:t>
            </a:r>
            <a:r>
              <a:rPr lang="en-US" sz="2200" b="1" dirty="0">
                <a:solidFill>
                  <a:srgbClr val="58C5C9"/>
                </a:solidFill>
                <a:latin typeface="Arial Black" panose="020B0A04020102020204" pitchFamily="34" charset="0"/>
                <a:cs typeface="Arial" panose="020B0604020202020204" pitchFamily="34" charset="0"/>
              </a:rPr>
              <a:t>School Science Teachers Considering Themselves Very Well Prepared to Teach Biology/Life Science Topics</a:t>
            </a:r>
          </a:p>
        </p:txBody>
      </p:sp>
      <p:graphicFrame>
        <p:nvGraphicFramePr>
          <p:cNvPr id="6" name="Chart 5"/>
          <p:cNvGraphicFramePr/>
          <p:nvPr>
            <p:extLst>
              <p:ext uri="{D42A27DB-BD31-4B8C-83A1-F6EECF244321}">
                <p14:modId xmlns:p14="http://schemas.microsoft.com/office/powerpoint/2010/main" val="2010411397"/>
              </p:ext>
            </p:extLst>
          </p:nvPr>
        </p:nvGraphicFramePr>
        <p:xfrm>
          <a:off x="152400" y="15240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6458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199" y="228600"/>
            <a:ext cx="7489723"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lnSpc>
                <a:spcPct val="80000"/>
              </a:lnSpc>
            </a:pPr>
            <a:r>
              <a:rPr lang="en-US" sz="2200" b="1" dirty="0">
                <a:solidFill>
                  <a:srgbClr val="58C5C9"/>
                </a:solidFill>
                <a:latin typeface="Arial Black" panose="020B0A04020102020204" pitchFamily="34" charset="0"/>
                <a:cs typeface="Arial" panose="020B0604020202020204" pitchFamily="34" charset="0"/>
              </a:rPr>
              <a:t>Middle School Science Teachers Considering Themselves Very Well Prepared to Teach Chemistry Topics</a:t>
            </a:r>
          </a:p>
        </p:txBody>
      </p:sp>
      <p:graphicFrame>
        <p:nvGraphicFramePr>
          <p:cNvPr id="6" name="Chart 5"/>
          <p:cNvGraphicFramePr/>
          <p:nvPr>
            <p:extLst>
              <p:ext uri="{D42A27DB-BD31-4B8C-83A1-F6EECF244321}">
                <p14:modId xmlns:p14="http://schemas.microsoft.com/office/powerpoint/2010/main" val="3848356099"/>
              </p:ext>
            </p:extLst>
          </p:nvPr>
        </p:nvGraphicFramePr>
        <p:xfrm>
          <a:off x="174523" y="14478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83967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lnSpc>
                <a:spcPct val="80000"/>
              </a:lnSpc>
            </a:pPr>
            <a:r>
              <a:rPr lang="en-US" sz="2200" b="1" dirty="0">
                <a:solidFill>
                  <a:srgbClr val="58C5C9"/>
                </a:solidFill>
                <a:latin typeface="Arial Black" panose="020B0A04020102020204" pitchFamily="34" charset="0"/>
                <a:cs typeface="Arial" panose="020B0604020202020204" pitchFamily="34" charset="0"/>
              </a:rPr>
              <a:t>High School Science Teachers Considering Themselves Very Well Prepared to Teach Chemistry Topics</a:t>
            </a:r>
          </a:p>
        </p:txBody>
      </p:sp>
      <p:graphicFrame>
        <p:nvGraphicFramePr>
          <p:cNvPr id="6" name="Chart 5"/>
          <p:cNvGraphicFramePr/>
          <p:nvPr>
            <p:extLst>
              <p:ext uri="{D42A27DB-BD31-4B8C-83A1-F6EECF244321}">
                <p14:modId xmlns:p14="http://schemas.microsoft.com/office/powerpoint/2010/main" val="17448597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947014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lnSpc>
                <a:spcPct val="80000"/>
              </a:lnSpc>
            </a:pPr>
            <a:r>
              <a:rPr lang="en-US" sz="2200" b="1" dirty="0">
                <a:solidFill>
                  <a:srgbClr val="58C5C9"/>
                </a:solidFill>
                <a:latin typeface="Arial Black" panose="020B0A04020102020204" pitchFamily="34" charset="0"/>
                <a:cs typeface="Arial" panose="020B0604020202020204" pitchFamily="34" charset="0"/>
              </a:rPr>
              <a:t>Middle School Science Teachers Considering Themselves Very Well Prepared to Teach Physics Topics</a:t>
            </a:r>
          </a:p>
        </p:txBody>
      </p:sp>
      <p:graphicFrame>
        <p:nvGraphicFramePr>
          <p:cNvPr id="6" name="Chart 5"/>
          <p:cNvGraphicFramePr/>
          <p:nvPr>
            <p:extLst>
              <p:ext uri="{D42A27DB-BD31-4B8C-83A1-F6EECF244321}">
                <p14:modId xmlns:p14="http://schemas.microsoft.com/office/powerpoint/2010/main" val="179966908"/>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90905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200" b="1" dirty="0">
                <a:solidFill>
                  <a:srgbClr val="58C5C9"/>
                </a:solidFill>
                <a:latin typeface="Arial Black" panose="020B0A04020102020204" pitchFamily="34" charset="0"/>
                <a:cs typeface="Arial" panose="020B0604020202020204" pitchFamily="34" charset="0"/>
              </a:rPr>
              <a:t>High School Science Teachers Considering Themselves Very Well Prepared to Teach Physics Topics</a:t>
            </a:r>
          </a:p>
        </p:txBody>
      </p:sp>
      <p:graphicFrame>
        <p:nvGraphicFramePr>
          <p:cNvPr id="6" name="Chart 5"/>
          <p:cNvGraphicFramePr/>
          <p:nvPr>
            <p:extLst>
              <p:ext uri="{D42A27DB-BD31-4B8C-83A1-F6EECF244321}">
                <p14:modId xmlns:p14="http://schemas.microsoft.com/office/powerpoint/2010/main" val="444609852"/>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79213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200" b="1" dirty="0">
                <a:solidFill>
                  <a:srgbClr val="58C5C9"/>
                </a:solidFill>
                <a:latin typeface="Arial Black" panose="020B0A04020102020204" pitchFamily="34" charset="0"/>
                <a:cs typeface="Arial" panose="020B0604020202020204" pitchFamily="34" charset="0"/>
              </a:rPr>
              <a:t>Secondary School Science Teachers Considering Themselves Very Well Prepared to Teach Environmental </a:t>
            </a:r>
            <a:r>
              <a:rPr lang="en-US" sz="2200" b="1" dirty="0" smtClean="0">
                <a:solidFill>
                  <a:srgbClr val="58C5C9"/>
                </a:solidFill>
                <a:latin typeface="Arial Black" panose="020B0A04020102020204" pitchFamily="34" charset="0"/>
                <a:cs typeface="Arial" panose="020B0604020202020204" pitchFamily="34" charset="0"/>
              </a:rPr>
              <a:t>Science</a:t>
            </a:r>
            <a:endParaRPr lang="en-US" sz="2200" b="1" dirty="0">
              <a:solidFill>
                <a:srgbClr val="58C5C9"/>
              </a:solidFill>
              <a:latin typeface="Arial Black" panose="020B0A04020102020204" pitchFamily="34" charset="0"/>
              <a:cs typeface="Arial" panose="020B0604020202020204" pitchFamily="34" charset="0"/>
            </a:endParaRPr>
          </a:p>
        </p:txBody>
      </p:sp>
      <p:graphicFrame>
        <p:nvGraphicFramePr>
          <p:cNvPr id="7" name="Chart 6"/>
          <p:cNvGraphicFramePr/>
          <p:nvPr>
            <p:extLst>
              <p:ext uri="{D42A27DB-BD31-4B8C-83A1-F6EECF244321}">
                <p14:modId xmlns:p14="http://schemas.microsoft.com/office/powerpoint/2010/main" val="213852868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03882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88</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587625"/>
            <a:ext cx="7315200"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0355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Teachers’ </a:t>
            </a:r>
            <a:r>
              <a:rPr lang="en-US" sz="2900" b="1" dirty="0" smtClean="0">
                <a:solidFill>
                  <a:srgbClr val="58C5C9"/>
                </a:solidFill>
                <a:latin typeface="Arial Black" panose="020B0A04020102020204" pitchFamily="34" charset="0"/>
                <a:cs typeface="Arial" panose="020B0604020202020204" pitchFamily="34" charset="0"/>
              </a:rPr>
              <a:t>Perceptions </a:t>
            </a:r>
            <a:r>
              <a:rPr lang="en-US" sz="2900" b="1" dirty="0">
                <a:solidFill>
                  <a:srgbClr val="58C5C9"/>
                </a:solidFill>
                <a:latin typeface="Arial Black" panose="020B0A04020102020204" pitchFamily="34" charset="0"/>
                <a:cs typeface="Arial" panose="020B0604020202020204" pitchFamily="34" charset="0"/>
              </a:rPr>
              <a:t>of Content Preparedness Composite</a:t>
            </a:r>
          </a:p>
        </p:txBody>
      </p:sp>
      <p:graphicFrame>
        <p:nvGraphicFramePr>
          <p:cNvPr id="6" name="Chart 5"/>
          <p:cNvGraphicFramePr/>
          <p:nvPr>
            <p:extLst>
              <p:ext uri="{D42A27DB-BD31-4B8C-83A1-F6EECF244321}">
                <p14:modId xmlns:p14="http://schemas.microsoft.com/office/powerpoint/2010/main" val="4181422273"/>
              </p:ext>
            </p:extLst>
          </p:nvPr>
        </p:nvGraphicFramePr>
        <p:xfrm>
          <a:off x="152400" y="1295400"/>
          <a:ext cx="88392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16774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91</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1936750"/>
            <a:ext cx="7607300" cy="298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13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868362"/>
          </a:xfrm>
        </p:spPr>
        <p:txBody>
          <a:bodyPr>
            <a:noAutofit/>
          </a:bodyPr>
          <a:lstStyle/>
          <a:p>
            <a:r>
              <a:rPr lang="en-US" sz="2900" dirty="0"/>
              <a:t>Classes Taught by Science Teachers </a:t>
            </a:r>
            <a:r>
              <a:rPr lang="en-US" sz="2900" dirty="0" smtClean="0"/>
              <a:t>With </a:t>
            </a:r>
            <a:r>
              <a:rPr lang="en-US" sz="2900" dirty="0"/>
              <a:t>5 or Fewer Years Experience Teaching </a:t>
            </a:r>
            <a:r>
              <a:rPr lang="en-US" sz="2900" dirty="0" smtClean="0"/>
              <a:t>Science</a:t>
            </a:r>
            <a:endParaRPr lang="en-US" sz="2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5334099"/>
              </p:ext>
            </p:extLst>
          </p:nvPr>
        </p:nvGraphicFramePr>
        <p:xfrm>
          <a:off x="304800" y="1524000"/>
          <a:ext cx="8229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90444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Middle School Science </a:t>
            </a:r>
            <a:r>
              <a:rPr lang="en-US" sz="2600" b="1" dirty="0">
                <a:solidFill>
                  <a:srgbClr val="58C5C9"/>
                </a:solidFill>
                <a:latin typeface="Arial Black" panose="020B0A04020102020204" pitchFamily="34" charset="0"/>
                <a:cs typeface="Arial" panose="020B0604020202020204" pitchFamily="34" charset="0"/>
              </a:rPr>
              <a:t>Teachers’ </a:t>
            </a:r>
          </a:p>
          <a:p>
            <a:pPr algn="l"/>
            <a:r>
              <a:rPr lang="en-US" sz="2600" b="1" dirty="0">
                <a:solidFill>
                  <a:srgbClr val="58C5C9"/>
                </a:solidFill>
                <a:latin typeface="Arial Black" panose="020B0A04020102020204" pitchFamily="34" charset="0"/>
                <a:cs typeface="Arial" panose="020B0604020202020204" pitchFamily="34" charset="0"/>
              </a:rPr>
              <a:t>Considering Themselves Very Well Prepared to Teach </a:t>
            </a:r>
            <a:r>
              <a:rPr lang="en-US" sz="2600" b="1" dirty="0" smtClean="0">
                <a:solidFill>
                  <a:srgbClr val="58C5C9"/>
                </a:solidFill>
                <a:latin typeface="Arial Black" panose="020B0A04020102020204" pitchFamily="34" charset="0"/>
                <a:cs typeface="Arial" panose="020B0604020202020204" pitchFamily="34" charset="0"/>
              </a:rPr>
              <a:t>Engineering Topics</a:t>
            </a:r>
            <a:endParaRPr lang="en-US" sz="2600" b="1" dirty="0">
              <a:solidFill>
                <a:srgbClr val="58C5C9"/>
              </a:solidFill>
              <a:latin typeface="Arial Black" panose="020B0A04020102020204" pitchFamily="34" charset="0"/>
              <a:cs typeface="Arial" panose="020B0604020202020204" pitchFamily="34" charset="0"/>
            </a:endParaRPr>
          </a:p>
        </p:txBody>
      </p:sp>
      <p:graphicFrame>
        <p:nvGraphicFramePr>
          <p:cNvPr id="6" name="Chart 5"/>
          <p:cNvGraphicFramePr/>
          <p:nvPr>
            <p:extLst>
              <p:ext uri="{D42A27DB-BD31-4B8C-83A1-F6EECF244321}">
                <p14:modId xmlns:p14="http://schemas.microsoft.com/office/powerpoint/2010/main" val="69099381"/>
              </p:ext>
            </p:extLst>
          </p:nvPr>
        </p:nvGraphicFramePr>
        <p:xfrm>
          <a:off x="114300" y="1524000"/>
          <a:ext cx="8915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01207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600" b="1" dirty="0" smtClean="0">
                <a:solidFill>
                  <a:srgbClr val="58C5C9"/>
                </a:solidFill>
                <a:latin typeface="Arial Black" panose="020B0A04020102020204" pitchFamily="34" charset="0"/>
                <a:cs typeface="Arial" panose="020B0604020202020204" pitchFamily="34" charset="0"/>
              </a:rPr>
              <a:t>High School Science </a:t>
            </a:r>
            <a:r>
              <a:rPr lang="en-US" sz="2600" b="1" dirty="0">
                <a:solidFill>
                  <a:srgbClr val="58C5C9"/>
                </a:solidFill>
                <a:latin typeface="Arial Black" panose="020B0A04020102020204" pitchFamily="34" charset="0"/>
                <a:cs typeface="Arial" panose="020B0604020202020204" pitchFamily="34" charset="0"/>
              </a:rPr>
              <a:t>Teachers’ </a:t>
            </a:r>
          </a:p>
          <a:p>
            <a:pPr algn="l"/>
            <a:r>
              <a:rPr lang="en-US" sz="2600" b="1" dirty="0">
                <a:solidFill>
                  <a:srgbClr val="58C5C9"/>
                </a:solidFill>
                <a:latin typeface="Arial Black" panose="020B0A04020102020204" pitchFamily="34" charset="0"/>
                <a:cs typeface="Arial" panose="020B0604020202020204" pitchFamily="34" charset="0"/>
              </a:rPr>
              <a:t>Considering Themselves Very Well Prepared to Teach Engineering Topics</a:t>
            </a:r>
          </a:p>
        </p:txBody>
      </p:sp>
      <p:graphicFrame>
        <p:nvGraphicFramePr>
          <p:cNvPr id="6" name="Chart 5"/>
          <p:cNvGraphicFramePr/>
          <p:nvPr>
            <p:extLst>
              <p:ext uri="{D42A27DB-BD31-4B8C-83A1-F6EECF244321}">
                <p14:modId xmlns:p14="http://schemas.microsoft.com/office/powerpoint/2010/main" val="2580084804"/>
              </p:ext>
            </p:extLst>
          </p:nvPr>
        </p:nvGraphicFramePr>
        <p:xfrm>
          <a:off x="114300" y="1524000"/>
          <a:ext cx="89154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18596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 </a:t>
            </a:r>
            <a:r>
              <a:rPr lang="en-US" sz="2900" b="1" dirty="0" smtClean="0">
                <a:solidFill>
                  <a:srgbClr val="58C5C9"/>
                </a:solidFill>
                <a:latin typeface="Arial Black" panose="020B0A04020102020204" pitchFamily="34" charset="0"/>
                <a:cs typeface="Arial" panose="020B0604020202020204" pitchFamily="34" charset="0"/>
              </a:rPr>
              <a:t>93</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2022987"/>
            <a:ext cx="716915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3751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95400" y="274638"/>
            <a:ext cx="73914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smtClean="0">
                <a:solidFill>
                  <a:srgbClr val="58C5C9"/>
                </a:solidFill>
                <a:latin typeface="Arial Black" panose="020B0A04020102020204" pitchFamily="34" charset="0"/>
                <a:cs typeface="Arial" panose="020B0604020202020204" pitchFamily="34" charset="0"/>
              </a:rPr>
              <a:t>Secondary Science Teachers’ Perceptions </a:t>
            </a:r>
            <a:r>
              <a:rPr lang="en-US" sz="2900" b="1" dirty="0">
                <a:solidFill>
                  <a:srgbClr val="58C5C9"/>
                </a:solidFill>
                <a:latin typeface="Arial Black" panose="020B0A04020102020204" pitchFamily="34" charset="0"/>
                <a:cs typeface="Arial" panose="020B0604020202020204" pitchFamily="34" charset="0"/>
              </a:rPr>
              <a:t>of </a:t>
            </a:r>
            <a:r>
              <a:rPr lang="en-US" sz="2900" b="1" dirty="0" smtClean="0">
                <a:solidFill>
                  <a:srgbClr val="58C5C9"/>
                </a:solidFill>
                <a:latin typeface="Arial Black" panose="020B0A04020102020204" pitchFamily="34" charset="0"/>
                <a:cs typeface="Arial" panose="020B0604020202020204" pitchFamily="34" charset="0"/>
              </a:rPr>
              <a:t>Preparedness to Teach Engineering </a:t>
            </a:r>
            <a:r>
              <a:rPr lang="en-US" sz="2900" b="1" dirty="0">
                <a:solidFill>
                  <a:srgbClr val="58C5C9"/>
                </a:solidFill>
                <a:latin typeface="Arial Black" panose="020B0A04020102020204" pitchFamily="34" charset="0"/>
                <a:cs typeface="Arial" panose="020B0604020202020204" pitchFamily="34" charset="0"/>
              </a:rPr>
              <a:t>Composite</a:t>
            </a:r>
          </a:p>
        </p:txBody>
      </p:sp>
      <p:graphicFrame>
        <p:nvGraphicFramePr>
          <p:cNvPr id="6" name="Chart 5"/>
          <p:cNvGraphicFramePr/>
          <p:nvPr>
            <p:extLst>
              <p:ext uri="{D42A27DB-BD31-4B8C-83A1-F6EECF244321}">
                <p14:modId xmlns:p14="http://schemas.microsoft.com/office/powerpoint/2010/main" val="4039136343"/>
              </p:ext>
            </p:extLst>
          </p:nvPr>
        </p:nvGraphicFramePr>
        <p:xfrm>
          <a:off x="495300" y="1524000"/>
          <a:ext cx="81534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50304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152400"/>
            <a:ext cx="75438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lvl="0" algn="l">
              <a:defRPr/>
            </a:pPr>
            <a:r>
              <a:rPr lang="en-US" sz="2900" b="1" dirty="0">
                <a:solidFill>
                  <a:srgbClr val="58C5C9"/>
                </a:solidFill>
                <a:latin typeface="Arial Black" panose="020B0A04020102020204" pitchFamily="34" charset="0"/>
                <a:cs typeface="Arial" panose="020B0604020202020204" pitchFamily="34" charset="0"/>
              </a:rPr>
              <a:t>Original Data for Slides </a:t>
            </a:r>
            <a:r>
              <a:rPr lang="en-US" sz="2900" b="1" dirty="0" smtClean="0">
                <a:solidFill>
                  <a:srgbClr val="58C5C9"/>
                </a:solidFill>
                <a:latin typeface="Arial Black" panose="020B0A04020102020204" pitchFamily="34" charset="0"/>
                <a:cs typeface="Arial" panose="020B0604020202020204" pitchFamily="34" charset="0"/>
              </a:rPr>
              <a:t>95–100 </a:t>
            </a:r>
            <a:endParaRPr lang="en-US" sz="2900" b="1" dirty="0">
              <a:solidFill>
                <a:srgbClr val="58C5C9"/>
              </a:solidFill>
              <a:latin typeface="Arial Black" panose="020B0A04020102020204" pitchFamily="34" charset="0"/>
              <a:cs typeface="Arial" panose="020B0604020202020204" pitchFamily="34" charset="0"/>
            </a:endParaRPr>
          </a:p>
          <a:p>
            <a:pPr lvl="0" algn="l">
              <a:defRPr/>
            </a:pPr>
            <a:r>
              <a:rPr lang="en-US" sz="2900" b="1" dirty="0">
                <a:solidFill>
                  <a:srgbClr val="58C5C9"/>
                </a:solidFill>
                <a:latin typeface="Arial Black" panose="020B0A04020102020204" pitchFamily="34" charset="0"/>
                <a:cs typeface="Arial" panose="020B0604020202020204" pitchFamily="34" charset="0"/>
              </a:rPr>
              <a:t>(not for presentation)</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2490"/>
            <a:ext cx="8566997"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8481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23496417"/>
              </p:ext>
            </p:extLst>
          </p:nvPr>
        </p:nvGraphicFramePr>
        <p:xfrm>
          <a:off x="177800" y="1524000"/>
          <a:ext cx="8661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800" b="1" dirty="0">
                <a:solidFill>
                  <a:srgbClr val="58C5C9"/>
                </a:solidFill>
                <a:latin typeface="Arial Black" panose="020B0A04020102020204" pitchFamily="34" charset="0"/>
                <a:cs typeface="Arial" panose="020B0604020202020204" pitchFamily="34" charset="0"/>
              </a:rPr>
              <a:t>Elementary </a:t>
            </a:r>
            <a:r>
              <a:rPr lang="en-US" sz="2800" b="1" dirty="0" smtClean="0">
                <a:solidFill>
                  <a:srgbClr val="58C5C9"/>
                </a:solidFill>
                <a:latin typeface="Arial Black" panose="020B0A04020102020204" pitchFamily="34" charset="0"/>
                <a:cs typeface="Arial" panose="020B0604020202020204" pitchFamily="34" charset="0"/>
              </a:rPr>
              <a:t>Science </a:t>
            </a:r>
            <a:r>
              <a:rPr lang="en-US" sz="2800" b="1" dirty="0">
                <a:solidFill>
                  <a:srgbClr val="58C5C9"/>
                </a:solidFill>
                <a:latin typeface="Arial Black" panose="020B0A04020102020204" pitchFamily="34" charset="0"/>
                <a:cs typeface="Arial" panose="020B0604020202020204" pitchFamily="34" charset="0"/>
              </a:rPr>
              <a:t>Teachers Considering Themselves Very </a:t>
            </a:r>
            <a:r>
              <a:rPr lang="en-US" sz="2800" b="1" dirty="0" smtClean="0">
                <a:solidFill>
                  <a:srgbClr val="58C5C9"/>
                </a:solidFill>
                <a:latin typeface="Arial Black" panose="020B0A04020102020204" pitchFamily="34" charset="0"/>
                <a:cs typeface="Arial" panose="020B0604020202020204" pitchFamily="34" charset="0"/>
              </a:rPr>
              <a:t>Well Prepared </a:t>
            </a:r>
            <a:r>
              <a:rPr lang="en-US" sz="2800" b="1" dirty="0">
                <a:solidFill>
                  <a:srgbClr val="58C5C9"/>
                </a:solidFill>
                <a:latin typeface="Arial Black" panose="020B0A04020102020204" pitchFamily="34" charset="0"/>
                <a:cs typeface="Arial" panose="020B0604020202020204" pitchFamily="34" charset="0"/>
              </a:rPr>
              <a:t>for </a:t>
            </a:r>
            <a:r>
              <a:rPr lang="en-US" sz="2800" b="1" dirty="0" smtClean="0">
                <a:solidFill>
                  <a:srgbClr val="58C5C9"/>
                </a:solidFill>
                <a:latin typeface="Arial Black" panose="020B0A04020102020204" pitchFamily="34" charset="0"/>
                <a:cs typeface="Arial" panose="020B0604020202020204" pitchFamily="34" charset="0"/>
              </a:rPr>
              <a:t>Each of a Number of Tasks</a:t>
            </a:r>
            <a:endParaRPr lang="en-US" sz="2800" b="1" dirty="0">
              <a:solidFill>
                <a:srgbClr val="58C5C9"/>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17699454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133318729"/>
              </p:ext>
            </p:extLst>
          </p:nvPr>
        </p:nvGraphicFramePr>
        <p:xfrm>
          <a:off x="177800" y="1524000"/>
          <a:ext cx="88138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Elementary </a:t>
            </a:r>
            <a:r>
              <a:rPr lang="en-US" sz="2900" b="1" dirty="0" smtClean="0">
                <a:solidFill>
                  <a:srgbClr val="58C5C9"/>
                </a:solidFill>
                <a:latin typeface="Arial Black" panose="020B0A04020102020204" pitchFamily="34" charset="0"/>
                <a:cs typeface="Arial" panose="020B0604020202020204" pitchFamily="34" charset="0"/>
              </a:rPr>
              <a:t>Science </a:t>
            </a:r>
            <a:r>
              <a:rPr lang="en-US" sz="2900" b="1" dirty="0">
                <a:solidFill>
                  <a:srgbClr val="58C5C9"/>
                </a:solidFill>
                <a:latin typeface="Arial Black" panose="020B0A04020102020204" pitchFamily="34" charset="0"/>
                <a:cs typeface="Arial" panose="020B0604020202020204" pitchFamily="34" charset="0"/>
              </a:rPr>
              <a:t>Teachers Considering Themselves Very Well Prepared for Various Tasks</a:t>
            </a:r>
          </a:p>
        </p:txBody>
      </p:sp>
    </p:spTree>
    <p:extLst>
      <p:ext uri="{BB962C8B-B14F-4D97-AF65-F5344CB8AC3E}">
        <p14:creationId xmlns:p14="http://schemas.microsoft.com/office/powerpoint/2010/main" val="38790279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1835063"/>
              </p:ext>
            </p:extLst>
          </p:nvPr>
        </p:nvGraphicFramePr>
        <p:xfrm>
          <a:off x="177800" y="1524000"/>
          <a:ext cx="8661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Middle School Science Teachers Considering Themselves Very Well Prepared for Various Tasks</a:t>
            </a:r>
          </a:p>
        </p:txBody>
      </p:sp>
    </p:spTree>
    <p:extLst>
      <p:ext uri="{BB962C8B-B14F-4D97-AF65-F5344CB8AC3E}">
        <p14:creationId xmlns:p14="http://schemas.microsoft.com/office/powerpoint/2010/main" val="280446340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06914685"/>
              </p:ext>
            </p:extLst>
          </p:nvPr>
        </p:nvGraphicFramePr>
        <p:xfrm>
          <a:off x="279400" y="1600200"/>
          <a:ext cx="8585200" cy="428783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95400" y="274638"/>
            <a:ext cx="73914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Middle School Science Teachers Considering Themselves Very Well Prepared for Various Tasks</a:t>
            </a:r>
          </a:p>
        </p:txBody>
      </p:sp>
    </p:spTree>
    <p:extLst>
      <p:ext uri="{BB962C8B-B14F-4D97-AF65-F5344CB8AC3E}">
        <p14:creationId xmlns:p14="http://schemas.microsoft.com/office/powerpoint/2010/main" val="274670196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886167"/>
              </p:ext>
            </p:extLst>
          </p:nvPr>
        </p:nvGraphicFramePr>
        <p:xfrm>
          <a:off x="241300" y="1676400"/>
          <a:ext cx="8661400" cy="424656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p:cNvSpPr txBox="1">
            <a:spLocks/>
          </p:cNvSpPr>
          <p:nvPr/>
        </p:nvSpPr>
        <p:spPr>
          <a:xfrm>
            <a:off x="1219200" y="274638"/>
            <a:ext cx="7467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2">
                    <a:lumMod val="75000"/>
                  </a:schemeClr>
                </a:solidFill>
                <a:latin typeface="+mj-lt"/>
                <a:ea typeface="+mj-ea"/>
                <a:cs typeface="+mj-cs"/>
              </a:defRPr>
            </a:lvl1pPr>
          </a:lstStyle>
          <a:p>
            <a:pPr algn="l"/>
            <a:r>
              <a:rPr lang="en-US" sz="2900" b="1" dirty="0">
                <a:solidFill>
                  <a:srgbClr val="58C5C9"/>
                </a:solidFill>
                <a:latin typeface="Arial Black" panose="020B0A04020102020204" pitchFamily="34" charset="0"/>
                <a:cs typeface="Arial" panose="020B0604020202020204" pitchFamily="34" charset="0"/>
              </a:rPr>
              <a:t>High School Science Teachers Considering Themselves Very Well Prepared for Various Tasks</a:t>
            </a:r>
          </a:p>
        </p:txBody>
      </p:sp>
    </p:spTree>
    <p:extLst>
      <p:ext uri="{BB962C8B-B14F-4D97-AF65-F5344CB8AC3E}">
        <p14:creationId xmlns:p14="http://schemas.microsoft.com/office/powerpoint/2010/main" val="3669705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ssme">
      <a:dk1>
        <a:sysClr val="windowText" lastClr="000000"/>
      </a:dk1>
      <a:lt1>
        <a:sysClr val="window" lastClr="FFFFFF"/>
      </a:lt1>
      <a:dk2>
        <a:srgbClr val="1F497D"/>
      </a:dk2>
      <a:lt2>
        <a:srgbClr val="EEECE1"/>
      </a:lt2>
      <a:accent1>
        <a:srgbClr val="558ED5"/>
      </a:accent1>
      <a:accent2>
        <a:srgbClr val="8EB6E3"/>
      </a:accent2>
      <a:accent3>
        <a:srgbClr val="13A6BA"/>
      </a:accent3>
      <a:accent4>
        <a:srgbClr val="7FE4F2"/>
      </a:accent4>
      <a:accent5>
        <a:srgbClr val="D9FBFF"/>
      </a:accent5>
      <a:accent6>
        <a:srgbClr val="F2F2F2"/>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1759</TotalTime>
  <Words>15835</Words>
  <Application>Microsoft Office PowerPoint</Application>
  <PresentationFormat>On-screen Show (4:3)</PresentationFormat>
  <Paragraphs>1684</Paragraphs>
  <Slides>117</Slides>
  <Notes>109</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Office Theme</vt:lpstr>
      <vt:lpstr>Chapter 2 Teacher Background and Beliefs</vt:lpstr>
      <vt:lpstr>Teacher Characteristics</vt:lpstr>
      <vt:lpstr>Original Data for Slides 4–7  (not for presentation)</vt:lpstr>
      <vt:lpstr>Science Teacher Characteristics</vt:lpstr>
      <vt:lpstr>Science Teacher Race/Ethnicity</vt:lpstr>
      <vt:lpstr>Science Teacher Age </vt:lpstr>
      <vt:lpstr>Experience Teaching Science at  K–12 Level</vt:lpstr>
      <vt:lpstr> Original Data for Slide 9  (not for presentation) </vt:lpstr>
      <vt:lpstr>Classes Taught by Science Teachers With 5 or Fewer Years Experience Teaching Science</vt:lpstr>
      <vt:lpstr> Original Data for Slide 11  (not for presentation) </vt:lpstr>
      <vt:lpstr>Science Classes Taught by Teachers From Race/Ethnicity Groups Historically Underrepresented in Science</vt:lpstr>
      <vt:lpstr>Teacher Preparation</vt:lpstr>
      <vt:lpstr> Original Data for Slide 13  (not for presentation) </vt:lpstr>
      <vt:lpstr>Science Teacher Degrees</vt:lpstr>
      <vt:lpstr> Original Data for Slides 16–18  (not for presentation) </vt:lpstr>
      <vt:lpstr> Elementary Science Teachers With at Least One College Course in Various Science Disciplines </vt:lpstr>
      <vt:lpstr> Middle School Science Teachers With at Least One College Course in Various Science Disciplines </vt:lpstr>
      <vt:lpstr> High School Science Teachers With at Least One College Course in Various Science Disciplines </vt:lpstr>
      <vt:lpstr>Original Data for Slides 20–21  (not for presentation)</vt:lpstr>
      <vt:lpstr>  Middle School Science Teachers Completing Various Biology/‌Life Science Courses </vt:lpstr>
      <vt:lpstr>  High School Science Teachers Completing Various Biology/‌Life Science Courses </vt:lpstr>
      <vt:lpstr>Original Data for Slides 23–24 (not for presentation)</vt:lpstr>
      <vt:lpstr> Middle School Science Teachers Completing Various Chemistry Courses </vt:lpstr>
      <vt:lpstr> High School Science Teachers Completing Various Chemistry Courses </vt:lpstr>
      <vt:lpstr>Original Data for Slides 26–27 (not for presentation)</vt:lpstr>
      <vt:lpstr> Middle School Science Teachers Completing Various Physics Courses </vt:lpstr>
      <vt:lpstr> High School Science Teachers Completing Various Physics Courses </vt:lpstr>
      <vt:lpstr>Original Data for Slides 29–30 (not for presentation)</vt:lpstr>
      <vt:lpstr>  Middle School Science Teachers Completing Various Earth/Space Science Courses </vt:lpstr>
      <vt:lpstr>  High School Science Teachers Completing Various Earth/Space Science Courses </vt:lpstr>
      <vt:lpstr>Original Data for Slides 32–33 (not for presentation)</vt:lpstr>
      <vt:lpstr>  Middle School Science Teachers Completing Various Environmental Science Courses </vt:lpstr>
      <vt:lpstr>  High School Science Teachers Completing Various Environmental Science Courses </vt:lpstr>
      <vt:lpstr>Original Data for Slide 35 (not for presentation)</vt:lpstr>
      <vt:lpstr> Elementary Science Teacher Coursework Related to NSTA Preparation Standards </vt:lpstr>
      <vt:lpstr>Original Data for Slide 37 (not for presentation)</vt:lpstr>
      <vt:lpstr> Middle School General/Integrated Science Teacher Coursework Related to NSTA Preparation Standards </vt:lpstr>
      <vt:lpstr>Original Data for Slides 39–48  (not for presentation)</vt:lpstr>
      <vt:lpstr> Middle School Science Teachers With Degree in Field or 3+ Courses Beyond Introductory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Original Data for Slide 56 (not for presentation)</vt:lpstr>
      <vt:lpstr>High School Science Teachers’ Areas of Certification</vt:lpstr>
      <vt:lpstr>PowerPoint Presentation</vt:lpstr>
      <vt:lpstr>PowerPoint Presentation</vt:lpstr>
      <vt:lpstr>Teacher Pedagogical Beliefs</vt:lpstr>
      <vt:lpstr>Original Data for Slides 61–66 (not for presentation)</vt:lpstr>
      <vt:lpstr>PowerPoint Presentation</vt:lpstr>
      <vt:lpstr>PowerPoint Presentation</vt:lpstr>
      <vt:lpstr>PowerPoint Presentation</vt:lpstr>
      <vt:lpstr>PowerPoint Presentation</vt:lpstr>
      <vt:lpstr>PowerPoint Presentation</vt:lpstr>
      <vt:lpstr>PowerPoint Presentation</vt:lpstr>
      <vt:lpstr>Original Data for Slide 68 (not for presentation)</vt:lpstr>
      <vt:lpstr> Science Teachers’ Beliefs About Teaching and Learning Composites </vt:lpstr>
      <vt:lpstr>Original Data for Slides 70–71 (not for presentation)</vt:lpstr>
      <vt:lpstr>PowerPoint Presentation</vt:lpstr>
      <vt:lpstr>PowerPoint Presentation</vt:lpstr>
      <vt:lpstr> Teachers' Perceptions of Preparedness </vt:lpstr>
      <vt:lpstr>Original Data for Slide 74 (not for presentation)</vt:lpstr>
      <vt:lpstr>PowerPoint Presentation</vt:lpstr>
      <vt:lpstr>PowerPoint Presentation</vt:lpstr>
      <vt:lpstr>PowerPoint Presentation</vt:lpstr>
      <vt:lpstr>Original Data for Slides 78–86 (not for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Teacher Leadership Roles and Responsibilities </vt:lpstr>
      <vt:lpstr>Original Data for Slides 115–117 (not for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Courtney Plumley</dc:creator>
  <cp:lastModifiedBy>Laura Craven</cp:lastModifiedBy>
  <cp:revision>124</cp:revision>
  <dcterms:created xsi:type="dcterms:W3CDTF">2018-12-17T19:52:28Z</dcterms:created>
  <dcterms:modified xsi:type="dcterms:W3CDTF">2019-06-03T12:53:39Z</dcterms:modified>
</cp:coreProperties>
</file>