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notesSlides/notesSlide13.xml" ContentType="application/vnd.openxmlformats-officedocument.presentationml.notesSlide+xml"/>
  <Override PartName="/ppt/charts/chart6.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7.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8.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9.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0.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1.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2.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3.xml" ContentType="application/vnd.openxmlformats-officedocument.drawingml.chart+xml"/>
  <Override PartName="/ppt/notesSlides/notesSlide29.xml" ContentType="application/vnd.openxmlformats-officedocument.presentationml.notesSlide+xml"/>
  <Override PartName="/ppt/charts/chart14.xml" ContentType="application/vnd.openxmlformats-officedocument.drawingml.chart+xml"/>
  <Override PartName="/ppt/notesSlides/notesSlide30.xml" ContentType="application/vnd.openxmlformats-officedocument.presentationml.notesSlide+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7" r:id="rId2"/>
    <p:sldId id="259" r:id="rId3"/>
    <p:sldId id="260" r:id="rId4"/>
    <p:sldId id="261" r:id="rId5"/>
    <p:sldId id="262" r:id="rId6"/>
    <p:sldId id="263" r:id="rId7"/>
    <p:sldId id="264" r:id="rId8"/>
    <p:sldId id="267" r:id="rId9"/>
    <p:sldId id="268" r:id="rId10"/>
    <p:sldId id="271" r:id="rId11"/>
    <p:sldId id="274" r:id="rId12"/>
    <p:sldId id="279" r:id="rId13"/>
    <p:sldId id="345" r:id="rId14"/>
    <p:sldId id="272" r:id="rId15"/>
    <p:sldId id="273" r:id="rId16"/>
    <p:sldId id="316" r:id="rId17"/>
    <p:sldId id="320" r:id="rId18"/>
    <p:sldId id="283" r:id="rId19"/>
    <p:sldId id="284" r:id="rId20"/>
    <p:sldId id="285" r:id="rId21"/>
    <p:sldId id="289" r:id="rId22"/>
    <p:sldId id="290" r:id="rId23"/>
    <p:sldId id="304" r:id="rId24"/>
    <p:sldId id="305" r:id="rId25"/>
    <p:sldId id="337" r:id="rId26"/>
    <p:sldId id="338" r:id="rId27"/>
    <p:sldId id="339" r:id="rId28"/>
    <p:sldId id="340" r:id="rId29"/>
    <p:sldId id="343" r:id="rId30"/>
    <p:sldId id="344" r:id="rId31"/>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Craven" initials="L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57EB3"/>
    <a:srgbClr val="58C5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585" autoAdjust="0"/>
  </p:normalViewPr>
  <p:slideViewPr>
    <p:cSldViewPr>
      <p:cViewPr varScale="1">
        <p:scale>
          <a:sx n="113" d="100"/>
          <a:sy n="113" d="100"/>
        </p:scale>
        <p:origin x="-68" y="-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Percent of Teachers</c:v>
                </c:pt>
              </c:strCache>
            </c:strRef>
          </c:tx>
          <c:invertIfNegative val="0"/>
          <c:dLbls>
            <c:showLegendKey val="0"/>
            <c:showVal val="1"/>
            <c:showCatName val="0"/>
            <c:showSerName val="0"/>
            <c:showPercent val="0"/>
            <c:showBubbleSize val="0"/>
            <c:showLeaderLines val="0"/>
          </c:dLbls>
          <c:cat>
            <c:strRef>
              <c:f>Sheet1!$A$2:$A$4</c:f>
              <c:strCache>
                <c:ptCount val="3"/>
                <c:pt idx="0">
                  <c:v>In the last 3 years</c:v>
                </c:pt>
                <c:pt idx="1">
                  <c:v>More than 4 years ago</c:v>
                </c:pt>
                <c:pt idx="2">
                  <c:v>Never</c:v>
                </c:pt>
              </c:strCache>
            </c:strRef>
          </c:cat>
          <c:val>
            <c:numRef>
              <c:f>Sheet1!$B$2:$B$4</c:f>
              <c:numCache>
                <c:formatCode>General</c:formatCode>
                <c:ptCount val="3"/>
                <c:pt idx="0">
                  <c:v>72</c:v>
                </c:pt>
                <c:pt idx="1">
                  <c:v>7</c:v>
                </c:pt>
                <c:pt idx="2">
                  <c:v>11</c:v>
                </c:pt>
              </c:numCache>
            </c:numRef>
          </c:val>
        </c:ser>
        <c:dLbls>
          <c:showLegendKey val="0"/>
          <c:showVal val="0"/>
          <c:showCatName val="0"/>
          <c:showSerName val="0"/>
          <c:showPercent val="0"/>
          <c:showBubbleSize val="0"/>
        </c:dLbls>
        <c:gapWidth val="150"/>
        <c:axId val="130503424"/>
        <c:axId val="130504960"/>
      </c:barChart>
      <c:catAx>
        <c:axId val="130503424"/>
        <c:scaling>
          <c:orientation val="minMax"/>
        </c:scaling>
        <c:delete val="0"/>
        <c:axPos val="b"/>
        <c:numFmt formatCode="General" sourceLinked="1"/>
        <c:majorTickMark val="out"/>
        <c:minorTickMark val="none"/>
        <c:tickLblPos val="nextTo"/>
        <c:crossAx val="130504960"/>
        <c:crosses val="autoZero"/>
        <c:auto val="1"/>
        <c:lblAlgn val="ctr"/>
        <c:lblOffset val="100"/>
        <c:noMultiLvlLbl val="0"/>
      </c:catAx>
      <c:valAx>
        <c:axId val="130504960"/>
        <c:scaling>
          <c:orientation val="minMax"/>
          <c:max val="100"/>
        </c:scaling>
        <c:delete val="0"/>
        <c:axPos val="l"/>
        <c:title>
          <c:tx>
            <c:rich>
              <a:bodyPr rot="-5400000" vert="horz"/>
              <a:lstStyle/>
              <a:p>
                <a:pPr>
                  <a:defRPr/>
                </a:pPr>
                <a:r>
                  <a:rPr lang="en-US" dirty="0" smtClean="0"/>
                  <a:t>Percent of Teachers</a:t>
                </a:r>
                <a:endParaRPr lang="en-US" dirty="0"/>
              </a:p>
            </c:rich>
          </c:tx>
          <c:layout>
            <c:manualLayout>
              <c:xMode val="edge"/>
              <c:yMode val="edge"/>
              <c:x val="8.771929824561403E-3"/>
              <c:y val="0.22721851505849905"/>
            </c:manualLayout>
          </c:layout>
          <c:overlay val="0"/>
        </c:title>
        <c:numFmt formatCode="General" sourceLinked="1"/>
        <c:majorTickMark val="out"/>
        <c:minorTickMark val="none"/>
        <c:tickLblPos val="nextTo"/>
        <c:crossAx val="1305034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Science</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 </c:v>
                </c:pt>
                <c:pt idx="2">
                  <c:v>High</c:v>
                </c:pt>
              </c:strCache>
            </c:strRef>
          </c:cat>
          <c:val>
            <c:numRef>
              <c:f>Sheet1!$B$2:$B$4</c:f>
              <c:numCache>
                <c:formatCode>General</c:formatCode>
                <c:ptCount val="3"/>
                <c:pt idx="0">
                  <c:v>43</c:v>
                </c:pt>
                <c:pt idx="1">
                  <c:v>41</c:v>
                </c:pt>
                <c:pt idx="2">
                  <c:v>33</c:v>
                </c:pt>
              </c:numCache>
            </c:numRef>
          </c:val>
        </c:ser>
        <c:dLbls>
          <c:showLegendKey val="0"/>
          <c:showVal val="0"/>
          <c:showCatName val="0"/>
          <c:showSerName val="0"/>
          <c:showPercent val="0"/>
          <c:showBubbleSize val="0"/>
        </c:dLbls>
        <c:gapWidth val="150"/>
        <c:axId val="164160256"/>
        <c:axId val="164161792"/>
      </c:barChart>
      <c:catAx>
        <c:axId val="164160256"/>
        <c:scaling>
          <c:orientation val="minMax"/>
        </c:scaling>
        <c:delete val="0"/>
        <c:axPos val="b"/>
        <c:majorTickMark val="out"/>
        <c:minorTickMark val="none"/>
        <c:tickLblPos val="nextTo"/>
        <c:crossAx val="164161792"/>
        <c:crosses val="autoZero"/>
        <c:auto val="1"/>
        <c:lblAlgn val="ctr"/>
        <c:lblOffset val="100"/>
        <c:noMultiLvlLbl val="0"/>
      </c:catAx>
      <c:valAx>
        <c:axId val="164161792"/>
        <c:scaling>
          <c:orientation val="minMax"/>
          <c:max val="100"/>
        </c:scaling>
        <c:delete val="0"/>
        <c:axPos val="l"/>
        <c:title>
          <c:tx>
            <c:rich>
              <a:bodyPr rot="-540000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16416025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Science</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28</c:v>
                </c:pt>
                <c:pt idx="1">
                  <c:v>27</c:v>
                </c:pt>
                <c:pt idx="2">
                  <c:v>21</c:v>
                </c:pt>
              </c:numCache>
            </c:numRef>
          </c:val>
        </c:ser>
        <c:dLbls>
          <c:showLegendKey val="0"/>
          <c:showVal val="0"/>
          <c:showCatName val="0"/>
          <c:showSerName val="0"/>
          <c:showPercent val="0"/>
          <c:showBubbleSize val="0"/>
        </c:dLbls>
        <c:gapWidth val="150"/>
        <c:axId val="297285888"/>
        <c:axId val="297291776"/>
      </c:barChart>
      <c:catAx>
        <c:axId val="297285888"/>
        <c:scaling>
          <c:orientation val="minMax"/>
        </c:scaling>
        <c:delete val="0"/>
        <c:axPos val="b"/>
        <c:majorTickMark val="out"/>
        <c:minorTickMark val="none"/>
        <c:tickLblPos val="nextTo"/>
        <c:txPr>
          <a:bodyPr/>
          <a:lstStyle/>
          <a:p>
            <a:pPr>
              <a:defRPr sz="1600"/>
            </a:pPr>
            <a:endParaRPr lang="en-US"/>
          </a:p>
        </c:txPr>
        <c:crossAx val="297291776"/>
        <c:crosses val="autoZero"/>
        <c:auto val="1"/>
        <c:lblAlgn val="ctr"/>
        <c:lblOffset val="100"/>
        <c:noMultiLvlLbl val="0"/>
      </c:catAx>
      <c:valAx>
        <c:axId val="297291776"/>
        <c:scaling>
          <c:orientation val="minMax"/>
          <c:max val="100"/>
        </c:scaling>
        <c:delete val="0"/>
        <c:axPos val="l"/>
        <c:title>
          <c:tx>
            <c:rich>
              <a:bodyPr rot="-540000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29728588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Science</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40</c:v>
                </c:pt>
                <c:pt idx="1">
                  <c:v>43</c:v>
                </c:pt>
                <c:pt idx="2">
                  <c:v>52</c:v>
                </c:pt>
              </c:numCache>
            </c:numRef>
          </c:val>
        </c:ser>
        <c:dLbls>
          <c:showLegendKey val="0"/>
          <c:showVal val="0"/>
          <c:showCatName val="0"/>
          <c:showSerName val="0"/>
          <c:showPercent val="0"/>
          <c:showBubbleSize val="0"/>
        </c:dLbls>
        <c:gapWidth val="150"/>
        <c:axId val="298635648"/>
        <c:axId val="298637184"/>
      </c:barChart>
      <c:catAx>
        <c:axId val="298635648"/>
        <c:scaling>
          <c:orientation val="minMax"/>
        </c:scaling>
        <c:delete val="0"/>
        <c:axPos val="b"/>
        <c:majorTickMark val="out"/>
        <c:minorTickMark val="none"/>
        <c:tickLblPos val="nextTo"/>
        <c:txPr>
          <a:bodyPr/>
          <a:lstStyle/>
          <a:p>
            <a:pPr>
              <a:defRPr sz="1600"/>
            </a:pPr>
            <a:endParaRPr lang="en-US"/>
          </a:p>
        </c:txPr>
        <c:crossAx val="298637184"/>
        <c:crosses val="autoZero"/>
        <c:auto val="1"/>
        <c:lblAlgn val="ctr"/>
        <c:lblOffset val="100"/>
        <c:noMultiLvlLbl val="0"/>
      </c:catAx>
      <c:valAx>
        <c:axId val="298637184"/>
        <c:scaling>
          <c:orientation val="minMax"/>
          <c:max val="100"/>
        </c:scaling>
        <c:delete val="0"/>
        <c:axPos val="l"/>
        <c:title>
          <c:tx>
            <c:rich>
              <a:bodyPr rot="-540000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2986356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35557274090739"/>
          <c:y val="4.934407504617478E-2"/>
          <c:w val="0.85140068428946392"/>
          <c:h val="0.7101876154369593"/>
        </c:manualLayout>
      </c:layout>
      <c:barChart>
        <c:barDir val="col"/>
        <c:grouping val="clustered"/>
        <c:varyColors val="0"/>
        <c:ser>
          <c:idx val="0"/>
          <c:order val="0"/>
          <c:tx>
            <c:strRef>
              <c:f>Sheet1!$B$1</c:f>
              <c:strCache>
                <c:ptCount val="1"/>
                <c:pt idx="0">
                  <c:v>Lowest Quartile</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Workshops</c:v>
                </c:pt>
                <c:pt idx="1">
                  <c:v>Study Groups</c:v>
                </c:pt>
                <c:pt idx="2">
                  <c:v>One-on-One Coaching</c:v>
                </c:pt>
              </c:strCache>
            </c:strRef>
          </c:cat>
          <c:val>
            <c:numRef>
              <c:f>Sheet1!$B$2:$B$4</c:f>
              <c:numCache>
                <c:formatCode>General</c:formatCode>
                <c:ptCount val="3"/>
                <c:pt idx="0">
                  <c:v>33</c:v>
                </c:pt>
                <c:pt idx="1">
                  <c:v>38</c:v>
                </c:pt>
                <c:pt idx="2">
                  <c:v>22</c:v>
                </c:pt>
              </c:numCache>
            </c:numRef>
          </c:val>
        </c:ser>
        <c:ser>
          <c:idx val="1"/>
          <c:order val="1"/>
          <c:tx>
            <c:strRef>
              <c:f>Sheet1!$C$1</c:f>
              <c:strCache>
                <c:ptCount val="1"/>
                <c:pt idx="0">
                  <c:v>Second Quartile</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Workshops</c:v>
                </c:pt>
                <c:pt idx="1">
                  <c:v>Study Groups</c:v>
                </c:pt>
                <c:pt idx="2">
                  <c:v>One-on-One Coaching</c:v>
                </c:pt>
              </c:strCache>
            </c:strRef>
          </c:cat>
          <c:val>
            <c:numRef>
              <c:f>Sheet1!$C$2:$C$4</c:f>
              <c:numCache>
                <c:formatCode>General</c:formatCode>
                <c:ptCount val="3"/>
                <c:pt idx="0">
                  <c:v>33</c:v>
                </c:pt>
                <c:pt idx="1">
                  <c:v>50</c:v>
                </c:pt>
                <c:pt idx="2">
                  <c:v>34</c:v>
                </c:pt>
              </c:numCache>
            </c:numRef>
          </c:val>
        </c:ser>
        <c:ser>
          <c:idx val="2"/>
          <c:order val="2"/>
          <c:tx>
            <c:strRef>
              <c:f>Sheet1!$D$1</c:f>
              <c:strCache>
                <c:ptCount val="1"/>
                <c:pt idx="0">
                  <c:v>Third Quartile</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Workshops</c:v>
                </c:pt>
                <c:pt idx="1">
                  <c:v>Study Groups</c:v>
                </c:pt>
                <c:pt idx="2">
                  <c:v>One-on-One Coaching</c:v>
                </c:pt>
              </c:strCache>
            </c:strRef>
          </c:cat>
          <c:val>
            <c:numRef>
              <c:f>Sheet1!$D$2:$D$4</c:f>
              <c:numCache>
                <c:formatCode>General</c:formatCode>
                <c:ptCount val="3"/>
                <c:pt idx="0">
                  <c:v>29</c:v>
                </c:pt>
                <c:pt idx="1">
                  <c:v>35</c:v>
                </c:pt>
                <c:pt idx="2">
                  <c:v>18</c:v>
                </c:pt>
              </c:numCache>
            </c:numRef>
          </c:val>
        </c:ser>
        <c:ser>
          <c:idx val="3"/>
          <c:order val="3"/>
          <c:tx>
            <c:strRef>
              <c:f>Sheet1!$E$1</c:f>
              <c:strCache>
                <c:ptCount val="1"/>
                <c:pt idx="0">
                  <c:v>Highest Quartile</c:v>
                </c:pt>
              </c:strCache>
            </c:strRef>
          </c:tx>
          <c:invertIfNegative val="0"/>
          <c:dLbls>
            <c:showLegendKey val="0"/>
            <c:showVal val="1"/>
            <c:showCatName val="0"/>
            <c:showSerName val="0"/>
            <c:showPercent val="0"/>
            <c:showBubbleSize val="0"/>
            <c:showLeaderLines val="0"/>
          </c:dLbls>
          <c:cat>
            <c:strRef>
              <c:f>Sheet1!$A$2:$A$4</c:f>
              <c:strCache>
                <c:ptCount val="3"/>
                <c:pt idx="0">
                  <c:v>Workshops</c:v>
                </c:pt>
                <c:pt idx="1">
                  <c:v>Study Groups</c:v>
                </c:pt>
                <c:pt idx="2">
                  <c:v>One-on-One Coaching</c:v>
                </c:pt>
              </c:strCache>
            </c:strRef>
          </c:cat>
          <c:val>
            <c:numRef>
              <c:f>Sheet1!$E$2:$E$4</c:f>
              <c:numCache>
                <c:formatCode>General</c:formatCode>
                <c:ptCount val="3"/>
                <c:pt idx="0">
                  <c:v>36</c:v>
                </c:pt>
                <c:pt idx="1">
                  <c:v>49</c:v>
                </c:pt>
                <c:pt idx="2">
                  <c:v>29</c:v>
                </c:pt>
              </c:numCache>
            </c:numRef>
          </c:val>
        </c:ser>
        <c:dLbls>
          <c:showLegendKey val="0"/>
          <c:showVal val="0"/>
          <c:showCatName val="0"/>
          <c:showSerName val="0"/>
          <c:showPercent val="0"/>
          <c:showBubbleSize val="0"/>
        </c:dLbls>
        <c:gapWidth val="300"/>
        <c:axId val="336991744"/>
        <c:axId val="336993280"/>
      </c:barChart>
      <c:catAx>
        <c:axId val="336991744"/>
        <c:scaling>
          <c:orientation val="minMax"/>
        </c:scaling>
        <c:delete val="0"/>
        <c:axPos val="b"/>
        <c:majorTickMark val="out"/>
        <c:minorTickMark val="none"/>
        <c:tickLblPos val="nextTo"/>
        <c:crossAx val="336993280"/>
        <c:crosses val="autoZero"/>
        <c:auto val="1"/>
        <c:lblAlgn val="ctr"/>
        <c:lblOffset val="100"/>
        <c:noMultiLvlLbl val="0"/>
      </c:catAx>
      <c:valAx>
        <c:axId val="336993280"/>
        <c:scaling>
          <c:orientation val="minMax"/>
          <c:max val="100"/>
          <c:min val="0"/>
        </c:scaling>
        <c:delete val="0"/>
        <c:axPos val="l"/>
        <c:majorGridlines>
          <c:spPr>
            <a:ln>
              <a:noFill/>
            </a:ln>
          </c:spPr>
        </c:majorGridlines>
        <c:minorGridlines>
          <c:spPr>
            <a:ln>
              <a:noFill/>
            </a:ln>
          </c:spPr>
        </c:minorGridlines>
        <c:title>
          <c:tx>
            <c:rich>
              <a:bodyPr/>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336991744"/>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35557274090739"/>
          <c:y val="0.10394175943524299"/>
          <c:w val="0.85140068428946392"/>
          <c:h val="0.69039189066883877"/>
        </c:manualLayout>
      </c:layout>
      <c:barChart>
        <c:barDir val="col"/>
        <c:grouping val="clustered"/>
        <c:varyColors val="0"/>
        <c:ser>
          <c:idx val="0"/>
          <c:order val="0"/>
          <c:tx>
            <c:strRef>
              <c:f>Sheet1!$B$1</c:f>
              <c:strCache>
                <c:ptCount val="1"/>
                <c:pt idx="0">
                  <c:v>Largest Schools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Workshops</c:v>
                </c:pt>
                <c:pt idx="1">
                  <c:v>Study Groups</c:v>
                </c:pt>
                <c:pt idx="2">
                  <c:v>One-on-One Coaching</c:v>
                </c:pt>
              </c:strCache>
            </c:strRef>
          </c:cat>
          <c:val>
            <c:numRef>
              <c:f>Sheet1!$B$2:$B$4</c:f>
              <c:numCache>
                <c:formatCode>General</c:formatCode>
                <c:ptCount val="3"/>
                <c:pt idx="0">
                  <c:v>42</c:v>
                </c:pt>
                <c:pt idx="1">
                  <c:v>48</c:v>
                </c:pt>
                <c:pt idx="2">
                  <c:v>28</c:v>
                </c:pt>
              </c:numCache>
            </c:numRef>
          </c:val>
        </c:ser>
        <c:ser>
          <c:idx val="1"/>
          <c:order val="1"/>
          <c:tx>
            <c:strRef>
              <c:f>Sheet1!$C$1</c:f>
              <c:strCache>
                <c:ptCount val="1"/>
                <c:pt idx="0">
                  <c:v>Third Group</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Workshops</c:v>
                </c:pt>
                <c:pt idx="1">
                  <c:v>Study Groups</c:v>
                </c:pt>
                <c:pt idx="2">
                  <c:v>One-on-One Coaching</c:v>
                </c:pt>
              </c:strCache>
            </c:strRef>
          </c:cat>
          <c:val>
            <c:numRef>
              <c:f>Sheet1!$C$2:$C$4</c:f>
              <c:numCache>
                <c:formatCode>General</c:formatCode>
                <c:ptCount val="3"/>
                <c:pt idx="0">
                  <c:v>35</c:v>
                </c:pt>
                <c:pt idx="1">
                  <c:v>44</c:v>
                </c:pt>
                <c:pt idx="2">
                  <c:v>25</c:v>
                </c:pt>
              </c:numCache>
            </c:numRef>
          </c:val>
        </c:ser>
        <c:ser>
          <c:idx val="2"/>
          <c:order val="2"/>
          <c:tx>
            <c:strRef>
              <c:f>Sheet1!$D$1</c:f>
              <c:strCache>
                <c:ptCount val="1"/>
                <c:pt idx="0">
                  <c:v>Second Group</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Workshops</c:v>
                </c:pt>
                <c:pt idx="1">
                  <c:v>Study Groups</c:v>
                </c:pt>
                <c:pt idx="2">
                  <c:v>One-on-One Coaching</c:v>
                </c:pt>
              </c:strCache>
            </c:strRef>
          </c:cat>
          <c:val>
            <c:numRef>
              <c:f>Sheet1!$D$2:$D$4</c:f>
              <c:numCache>
                <c:formatCode>General</c:formatCode>
                <c:ptCount val="3"/>
                <c:pt idx="0">
                  <c:v>33</c:v>
                </c:pt>
                <c:pt idx="1">
                  <c:v>46</c:v>
                </c:pt>
                <c:pt idx="2">
                  <c:v>29</c:v>
                </c:pt>
              </c:numCache>
            </c:numRef>
          </c:val>
        </c:ser>
        <c:ser>
          <c:idx val="3"/>
          <c:order val="3"/>
          <c:tx>
            <c:strRef>
              <c:f>Sheet1!$E$1</c:f>
              <c:strCache>
                <c:ptCount val="1"/>
                <c:pt idx="0">
                  <c:v>Smallest Schools</c:v>
                </c:pt>
              </c:strCache>
            </c:strRef>
          </c:tx>
          <c:invertIfNegative val="0"/>
          <c:dLbls>
            <c:showLegendKey val="0"/>
            <c:showVal val="1"/>
            <c:showCatName val="0"/>
            <c:showSerName val="0"/>
            <c:showPercent val="0"/>
            <c:showBubbleSize val="0"/>
            <c:showLeaderLines val="0"/>
          </c:dLbls>
          <c:cat>
            <c:strRef>
              <c:f>Sheet1!$A$2:$A$4</c:f>
              <c:strCache>
                <c:ptCount val="3"/>
                <c:pt idx="0">
                  <c:v>Workshops</c:v>
                </c:pt>
                <c:pt idx="1">
                  <c:v>Study Groups</c:v>
                </c:pt>
                <c:pt idx="2">
                  <c:v>One-on-One Coaching</c:v>
                </c:pt>
              </c:strCache>
            </c:strRef>
          </c:cat>
          <c:val>
            <c:numRef>
              <c:f>Sheet1!$E$2:$E$4</c:f>
              <c:numCache>
                <c:formatCode>General</c:formatCode>
                <c:ptCount val="3"/>
                <c:pt idx="0">
                  <c:v>19</c:v>
                </c:pt>
                <c:pt idx="1">
                  <c:v>33</c:v>
                </c:pt>
                <c:pt idx="2">
                  <c:v>22</c:v>
                </c:pt>
              </c:numCache>
            </c:numRef>
          </c:val>
        </c:ser>
        <c:dLbls>
          <c:showLegendKey val="0"/>
          <c:showVal val="0"/>
          <c:showCatName val="0"/>
          <c:showSerName val="0"/>
          <c:showPercent val="0"/>
          <c:showBubbleSize val="0"/>
        </c:dLbls>
        <c:gapWidth val="300"/>
        <c:axId val="337097856"/>
        <c:axId val="337099392"/>
      </c:barChart>
      <c:catAx>
        <c:axId val="337097856"/>
        <c:scaling>
          <c:orientation val="minMax"/>
        </c:scaling>
        <c:delete val="0"/>
        <c:axPos val="b"/>
        <c:majorTickMark val="out"/>
        <c:minorTickMark val="none"/>
        <c:tickLblPos val="nextTo"/>
        <c:crossAx val="337099392"/>
        <c:crosses val="autoZero"/>
        <c:auto val="1"/>
        <c:lblAlgn val="ctr"/>
        <c:lblOffset val="100"/>
        <c:noMultiLvlLbl val="0"/>
      </c:catAx>
      <c:valAx>
        <c:axId val="337099392"/>
        <c:scaling>
          <c:orientation val="minMax"/>
          <c:max val="100"/>
          <c:min val="0"/>
        </c:scaling>
        <c:delete val="0"/>
        <c:axPos val="l"/>
        <c:majorGridlines>
          <c:spPr>
            <a:ln>
              <a:noFill/>
            </a:ln>
          </c:spPr>
        </c:majorGridlines>
        <c:minorGridlines>
          <c:spPr>
            <a:ln>
              <a:noFill/>
            </a:ln>
          </c:spPr>
        </c:minorGridlines>
        <c:title>
          <c:tx>
            <c:rich>
              <a:bodyPr/>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337097856"/>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35557274090739"/>
          <c:y val="4.934407504617478E-2"/>
          <c:w val="0.85140068428946392"/>
          <c:h val="0.7101876154369593"/>
        </c:manualLayout>
      </c:layout>
      <c:barChart>
        <c:barDir val="col"/>
        <c:grouping val="clustered"/>
        <c:varyColors val="0"/>
        <c:ser>
          <c:idx val="0"/>
          <c:order val="0"/>
          <c:tx>
            <c:strRef>
              <c:f>Sheet1!$B$1</c:f>
              <c:strCache>
                <c:ptCount val="1"/>
                <c:pt idx="0">
                  <c:v>Rural</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Workshops</c:v>
                </c:pt>
                <c:pt idx="1">
                  <c:v>Study Groups</c:v>
                </c:pt>
                <c:pt idx="2">
                  <c:v>One-on-One Coaching</c:v>
                </c:pt>
              </c:strCache>
            </c:strRef>
          </c:cat>
          <c:val>
            <c:numRef>
              <c:f>Sheet1!$B$2:$B$4</c:f>
              <c:numCache>
                <c:formatCode>General</c:formatCode>
                <c:ptCount val="3"/>
                <c:pt idx="0">
                  <c:v>24</c:v>
                </c:pt>
                <c:pt idx="1">
                  <c:v>35</c:v>
                </c:pt>
                <c:pt idx="2">
                  <c:v>22</c:v>
                </c:pt>
              </c:numCache>
            </c:numRef>
          </c:val>
        </c:ser>
        <c:ser>
          <c:idx val="1"/>
          <c:order val="1"/>
          <c:tx>
            <c:strRef>
              <c:f>Sheet1!$C$1</c:f>
              <c:strCache>
                <c:ptCount val="1"/>
                <c:pt idx="0">
                  <c:v>Suburban</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Workshops</c:v>
                </c:pt>
                <c:pt idx="1">
                  <c:v>Study Groups</c:v>
                </c:pt>
                <c:pt idx="2">
                  <c:v>One-on-One Coaching</c:v>
                </c:pt>
              </c:strCache>
            </c:strRef>
          </c:cat>
          <c:val>
            <c:numRef>
              <c:f>Sheet1!$C$2:$C$4</c:f>
              <c:numCache>
                <c:formatCode>General</c:formatCode>
                <c:ptCount val="3"/>
                <c:pt idx="0">
                  <c:v>33</c:v>
                </c:pt>
                <c:pt idx="1">
                  <c:v>43</c:v>
                </c:pt>
                <c:pt idx="2">
                  <c:v>29</c:v>
                </c:pt>
              </c:numCache>
            </c:numRef>
          </c:val>
        </c:ser>
        <c:ser>
          <c:idx val="2"/>
          <c:order val="2"/>
          <c:tx>
            <c:strRef>
              <c:f>Sheet1!$D$1</c:f>
              <c:strCache>
                <c:ptCount val="1"/>
                <c:pt idx="0">
                  <c:v>Urban</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Workshops</c:v>
                </c:pt>
                <c:pt idx="1">
                  <c:v>Study Groups</c:v>
                </c:pt>
                <c:pt idx="2">
                  <c:v>One-on-One Coaching</c:v>
                </c:pt>
              </c:strCache>
            </c:strRef>
          </c:cat>
          <c:val>
            <c:numRef>
              <c:f>Sheet1!$D$2:$D$4</c:f>
              <c:numCache>
                <c:formatCode>General</c:formatCode>
                <c:ptCount val="3"/>
                <c:pt idx="0">
                  <c:v>39</c:v>
                </c:pt>
                <c:pt idx="1">
                  <c:v>48</c:v>
                </c:pt>
                <c:pt idx="2">
                  <c:v>25</c:v>
                </c:pt>
              </c:numCache>
            </c:numRef>
          </c:val>
        </c:ser>
        <c:dLbls>
          <c:showLegendKey val="0"/>
          <c:showVal val="0"/>
          <c:showCatName val="0"/>
          <c:showSerName val="0"/>
          <c:showPercent val="0"/>
          <c:showBubbleSize val="0"/>
        </c:dLbls>
        <c:gapWidth val="300"/>
        <c:axId val="337161600"/>
        <c:axId val="337175680"/>
      </c:barChart>
      <c:catAx>
        <c:axId val="337161600"/>
        <c:scaling>
          <c:orientation val="minMax"/>
        </c:scaling>
        <c:delete val="0"/>
        <c:axPos val="b"/>
        <c:majorTickMark val="out"/>
        <c:minorTickMark val="none"/>
        <c:tickLblPos val="nextTo"/>
        <c:crossAx val="337175680"/>
        <c:crosses val="autoZero"/>
        <c:auto val="1"/>
        <c:lblAlgn val="ctr"/>
        <c:lblOffset val="100"/>
        <c:noMultiLvlLbl val="0"/>
      </c:catAx>
      <c:valAx>
        <c:axId val="337175680"/>
        <c:scaling>
          <c:orientation val="minMax"/>
          <c:max val="100"/>
          <c:min val="0"/>
        </c:scaling>
        <c:delete val="0"/>
        <c:axPos val="l"/>
        <c:majorGridlines>
          <c:spPr>
            <a:ln>
              <a:noFill/>
            </a:ln>
          </c:spPr>
        </c:majorGridlines>
        <c:minorGridlines>
          <c:spPr>
            <a:ln>
              <a:noFill/>
            </a:ln>
          </c:spPr>
        </c:minorGridlines>
        <c:title>
          <c:tx>
            <c:rich>
              <a:bodyPr/>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337161600"/>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None</c:v>
                </c:pt>
              </c:strCache>
            </c:strRef>
          </c:tx>
          <c:invertIfNegative val="0"/>
          <c:cat>
            <c:numRef>
              <c:f>Sheet1!$A$2</c:f>
              <c:numCache>
                <c:formatCode>General</c:formatCode>
                <c:ptCount val="1"/>
              </c:numCache>
            </c:numRef>
          </c:cat>
          <c:val>
            <c:numRef>
              <c:f>Sheet1!$B$2</c:f>
              <c:numCache>
                <c:formatCode>General</c:formatCode>
                <c:ptCount val="1"/>
                <c:pt idx="0">
                  <c:v>18</c:v>
                </c:pt>
              </c:numCache>
            </c:numRef>
          </c:val>
        </c:ser>
        <c:ser>
          <c:idx val="1"/>
          <c:order val="1"/>
          <c:tx>
            <c:strRef>
              <c:f>Sheet1!$C$1</c:f>
              <c:strCache>
                <c:ptCount val="1"/>
                <c:pt idx="0">
                  <c:v>&lt;6 hours</c:v>
                </c:pt>
              </c:strCache>
            </c:strRef>
          </c:tx>
          <c:invertIfNegative val="0"/>
          <c:cat>
            <c:numRef>
              <c:f>Sheet1!$A$2</c:f>
              <c:numCache>
                <c:formatCode>General</c:formatCode>
                <c:ptCount val="1"/>
              </c:numCache>
            </c:numRef>
          </c:cat>
          <c:val>
            <c:numRef>
              <c:f>Sheet1!$C$2</c:f>
              <c:numCache>
                <c:formatCode>General</c:formatCode>
                <c:ptCount val="1"/>
                <c:pt idx="0">
                  <c:v>3</c:v>
                </c:pt>
              </c:numCache>
            </c:numRef>
          </c:val>
        </c:ser>
        <c:ser>
          <c:idx val="2"/>
          <c:order val="2"/>
          <c:tx>
            <c:strRef>
              <c:f>Sheet1!$D$1</c:f>
              <c:strCache>
                <c:ptCount val="1"/>
                <c:pt idx="0">
                  <c:v>6–15 hours</c:v>
                </c:pt>
              </c:strCache>
            </c:strRef>
          </c:tx>
          <c:invertIfNegative val="0"/>
          <c:cat>
            <c:numRef>
              <c:f>Sheet1!$A$2</c:f>
              <c:numCache>
                <c:formatCode>General</c:formatCode>
                <c:ptCount val="1"/>
              </c:numCache>
            </c:numRef>
          </c:cat>
          <c:val>
            <c:numRef>
              <c:f>Sheet1!$D$2</c:f>
              <c:numCache>
                <c:formatCode>General</c:formatCode>
                <c:ptCount val="1"/>
                <c:pt idx="0">
                  <c:v>8</c:v>
                </c:pt>
              </c:numCache>
            </c:numRef>
          </c:val>
        </c:ser>
        <c:ser>
          <c:idx val="3"/>
          <c:order val="3"/>
          <c:tx>
            <c:strRef>
              <c:f>Sheet1!$E$1</c:f>
              <c:strCache>
                <c:ptCount val="1"/>
                <c:pt idx="0">
                  <c:v>16–35 hours</c:v>
                </c:pt>
              </c:strCache>
            </c:strRef>
          </c:tx>
          <c:invertIfNegative val="0"/>
          <c:cat>
            <c:numRef>
              <c:f>Sheet1!$A$2</c:f>
              <c:numCache>
                <c:formatCode>General</c:formatCode>
                <c:ptCount val="1"/>
              </c:numCache>
            </c:numRef>
          </c:cat>
          <c:val>
            <c:numRef>
              <c:f>Sheet1!$E$2</c:f>
              <c:numCache>
                <c:formatCode>General</c:formatCode>
                <c:ptCount val="1"/>
                <c:pt idx="0">
                  <c:v>17</c:v>
                </c:pt>
              </c:numCache>
            </c:numRef>
          </c:val>
        </c:ser>
        <c:ser>
          <c:idx val="4"/>
          <c:order val="4"/>
          <c:tx>
            <c:strRef>
              <c:f>Sheet1!$F$1</c:f>
              <c:strCache>
                <c:ptCount val="1"/>
                <c:pt idx="0">
                  <c:v>36+ hours</c:v>
                </c:pt>
              </c:strCache>
            </c:strRef>
          </c:tx>
          <c:invertIfNegative val="0"/>
          <c:cat>
            <c:numRef>
              <c:f>Sheet1!$A$2</c:f>
              <c:numCache>
                <c:formatCode>General</c:formatCode>
                <c:ptCount val="1"/>
              </c:numCache>
            </c:numRef>
          </c:cat>
          <c:val>
            <c:numRef>
              <c:f>Sheet1!$F$2</c:f>
              <c:numCache>
                <c:formatCode>General</c:formatCode>
                <c:ptCount val="1"/>
                <c:pt idx="0">
                  <c:v>54</c:v>
                </c:pt>
              </c:numCache>
            </c:numRef>
          </c:val>
        </c:ser>
        <c:dLbls>
          <c:showLegendKey val="0"/>
          <c:showVal val="1"/>
          <c:showCatName val="0"/>
          <c:showSerName val="0"/>
          <c:showPercent val="0"/>
          <c:showBubbleSize val="0"/>
        </c:dLbls>
        <c:gapWidth val="75"/>
        <c:axId val="130665088"/>
        <c:axId val="130679168"/>
      </c:barChart>
      <c:catAx>
        <c:axId val="130665088"/>
        <c:scaling>
          <c:orientation val="minMax"/>
        </c:scaling>
        <c:delete val="0"/>
        <c:axPos val="b"/>
        <c:numFmt formatCode="General" sourceLinked="1"/>
        <c:majorTickMark val="none"/>
        <c:minorTickMark val="none"/>
        <c:tickLblPos val="nextTo"/>
        <c:crossAx val="130679168"/>
        <c:crosses val="autoZero"/>
        <c:auto val="1"/>
        <c:lblAlgn val="ctr"/>
        <c:lblOffset val="100"/>
        <c:noMultiLvlLbl val="0"/>
      </c:catAx>
      <c:valAx>
        <c:axId val="130679168"/>
        <c:scaling>
          <c:orientation val="minMax"/>
        </c:scaling>
        <c:delete val="0"/>
        <c:axPos val="l"/>
        <c:numFmt formatCode="General" sourceLinked="1"/>
        <c:majorTickMark val="none"/>
        <c:minorTickMark val="none"/>
        <c:tickLblPos val="nextTo"/>
        <c:crossAx val="130665088"/>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High </c:v>
                </c:pt>
              </c:strCache>
            </c:strRef>
          </c:tx>
          <c:invertIfNegative val="0"/>
          <c:dLbls>
            <c:showLegendKey val="0"/>
            <c:showVal val="1"/>
            <c:showCatName val="0"/>
            <c:showSerName val="0"/>
            <c:showPercent val="0"/>
            <c:showBubbleSize val="0"/>
            <c:showLeaderLines val="0"/>
          </c:dLbls>
          <c:cat>
            <c:strRef>
              <c:f>Sheet1!$A$2:$A$7</c:f>
              <c:strCache>
                <c:ptCount val="6"/>
                <c:pt idx="0">
                  <c:v>Took a formal course for college credit</c:v>
                </c:pt>
                <c:pt idx="1">
                  <c:v>Received assistance from a formally designated coach/‌mentor </c:v>
                </c:pt>
                <c:pt idx="2">
                  <c:v>Attended a national, state, or regional computer science teacher association meeting</c:v>
                </c:pt>
                <c:pt idx="3">
                  <c:v>Completed an online course/‌webinar</c:v>
                </c:pt>
                <c:pt idx="4">
                  <c:v>Participated in a professional learning community</c:v>
                </c:pt>
                <c:pt idx="5">
                  <c:v>Attended a professional development program/‌workshop</c:v>
                </c:pt>
              </c:strCache>
            </c:strRef>
          </c:cat>
          <c:val>
            <c:numRef>
              <c:f>Sheet1!$B$2:$B$7</c:f>
              <c:numCache>
                <c:formatCode>General</c:formatCode>
                <c:ptCount val="6"/>
                <c:pt idx="0">
                  <c:v>20</c:v>
                </c:pt>
                <c:pt idx="1">
                  <c:v>29</c:v>
                </c:pt>
                <c:pt idx="2">
                  <c:v>35</c:v>
                </c:pt>
                <c:pt idx="3">
                  <c:v>59</c:v>
                </c:pt>
                <c:pt idx="4">
                  <c:v>62</c:v>
                </c:pt>
                <c:pt idx="5">
                  <c:v>88</c:v>
                </c:pt>
              </c:numCache>
            </c:numRef>
          </c:val>
        </c:ser>
        <c:dLbls>
          <c:showLegendKey val="0"/>
          <c:showVal val="0"/>
          <c:showCatName val="0"/>
          <c:showSerName val="0"/>
          <c:showPercent val="0"/>
          <c:showBubbleSize val="0"/>
        </c:dLbls>
        <c:gapWidth val="150"/>
        <c:axId val="128633472"/>
        <c:axId val="128635264"/>
      </c:barChart>
      <c:catAx>
        <c:axId val="128633472"/>
        <c:scaling>
          <c:orientation val="minMax"/>
        </c:scaling>
        <c:delete val="0"/>
        <c:axPos val="l"/>
        <c:majorTickMark val="out"/>
        <c:minorTickMark val="none"/>
        <c:tickLblPos val="nextTo"/>
        <c:txPr>
          <a:bodyPr/>
          <a:lstStyle/>
          <a:p>
            <a:pPr>
              <a:defRPr sz="1600"/>
            </a:pPr>
            <a:endParaRPr lang="en-US"/>
          </a:p>
        </c:txPr>
        <c:crossAx val="128635264"/>
        <c:crosses val="autoZero"/>
        <c:auto val="1"/>
        <c:lblAlgn val="ctr"/>
        <c:lblOffset val="100"/>
        <c:noMultiLvlLbl val="0"/>
      </c:catAx>
      <c:valAx>
        <c:axId val="128635264"/>
        <c:scaling>
          <c:orientation val="minMax"/>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12863347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9039194319460067"/>
          <c:y val="3.0355298227224509E-2"/>
          <c:w val="0.47287073490813647"/>
          <c:h val="0.820968058056192"/>
        </c:manualLayout>
      </c:layout>
      <c:barChart>
        <c:barDir val="bar"/>
        <c:grouping val="clustered"/>
        <c:varyColors val="0"/>
        <c:ser>
          <c:idx val="0"/>
          <c:order val="0"/>
          <c:tx>
            <c:strRef>
              <c:f>Sheet1!$B$1</c:f>
              <c:strCache>
                <c:ptCount val="1"/>
                <c:pt idx="0">
                  <c:v>High</c:v>
                </c:pt>
              </c:strCache>
            </c:strRef>
          </c:tx>
          <c:invertIfNegative val="0"/>
          <c:dLbls>
            <c:showLegendKey val="0"/>
            <c:showVal val="1"/>
            <c:showCatName val="0"/>
            <c:showSerName val="0"/>
            <c:showPercent val="0"/>
            <c:showBubbleSize val="0"/>
            <c:showLeaderLines val="0"/>
          </c:dLbls>
          <c:cat>
            <c:strRef>
              <c:f>Sheet1!$A$2:$A$8</c:f>
              <c:strCache>
                <c:ptCount val="7"/>
                <c:pt idx="0">
                  <c:v>Worked with teachers from same school</c:v>
                </c:pt>
                <c:pt idx="1">
                  <c:v>Had opportunities to rehearse instructional practices</c:v>
                </c:pt>
                <c:pt idx="2">
                  <c:v>Had opportunities to apply what they learned in classroom, then come back to discuss in PD</c:v>
                </c:pt>
                <c:pt idx="3">
                  <c:v>Had opportunities to examine classroom artifacts</c:v>
                </c:pt>
                <c:pt idx="4">
                  <c:v>Worked with teachers of same grade/subject whether or not from same school</c:v>
                </c:pt>
                <c:pt idx="5">
                  <c:v>Had opportunities to experience lessons from the materials used in their classroom</c:v>
                </c:pt>
                <c:pt idx="6">
                  <c:v>Had opportunities to engage in activities to learn computer science content</c:v>
                </c:pt>
              </c:strCache>
            </c:strRef>
          </c:cat>
          <c:val>
            <c:numRef>
              <c:f>Sheet1!$B$2:$B$8</c:f>
              <c:numCache>
                <c:formatCode>General</c:formatCode>
                <c:ptCount val="7"/>
                <c:pt idx="0">
                  <c:v>26</c:v>
                </c:pt>
                <c:pt idx="1">
                  <c:v>31</c:v>
                </c:pt>
                <c:pt idx="2">
                  <c:v>39</c:v>
                </c:pt>
                <c:pt idx="3">
                  <c:v>46</c:v>
                </c:pt>
                <c:pt idx="4">
                  <c:v>51</c:v>
                </c:pt>
                <c:pt idx="5">
                  <c:v>62</c:v>
                </c:pt>
                <c:pt idx="6">
                  <c:v>76</c:v>
                </c:pt>
              </c:numCache>
            </c:numRef>
          </c:val>
        </c:ser>
        <c:dLbls>
          <c:showLegendKey val="0"/>
          <c:showVal val="0"/>
          <c:showCatName val="0"/>
          <c:showSerName val="0"/>
          <c:showPercent val="0"/>
          <c:showBubbleSize val="0"/>
        </c:dLbls>
        <c:gapWidth val="150"/>
        <c:axId val="130848640"/>
        <c:axId val="130850176"/>
      </c:barChart>
      <c:catAx>
        <c:axId val="130848640"/>
        <c:scaling>
          <c:orientation val="minMax"/>
        </c:scaling>
        <c:delete val="0"/>
        <c:axPos val="l"/>
        <c:majorTickMark val="out"/>
        <c:minorTickMark val="none"/>
        <c:tickLblPos val="nextTo"/>
        <c:txPr>
          <a:bodyPr/>
          <a:lstStyle/>
          <a:p>
            <a:pPr>
              <a:defRPr sz="1600"/>
            </a:pPr>
            <a:endParaRPr lang="en-US"/>
          </a:p>
        </c:txPr>
        <c:crossAx val="130850176"/>
        <c:crosses val="autoZero"/>
        <c:auto val="1"/>
        <c:lblAlgn val="ctr"/>
        <c:lblOffset val="100"/>
        <c:noMultiLvlLbl val="0"/>
      </c:catAx>
      <c:valAx>
        <c:axId val="130850176"/>
        <c:scaling>
          <c:orientation val="minMax"/>
          <c:max val="10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13084864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Teachers</c:v>
                </c:pt>
              </c:strCache>
            </c:strRef>
          </c:tx>
          <c:invertIfNegative val="0"/>
          <c:dLbls>
            <c:showLegendKey val="0"/>
            <c:showVal val="1"/>
            <c:showCatName val="0"/>
            <c:showSerName val="0"/>
            <c:showPercent val="0"/>
            <c:showBubbleSize val="0"/>
            <c:showLeaderLines val="0"/>
          </c:dLbls>
          <c:cat>
            <c:strRef>
              <c:f>Sheet1!$A$2:$A$6</c:f>
              <c:strCache>
                <c:ptCount val="5"/>
                <c:pt idx="0">
                  <c:v>Learning about difficulties that students may have with particular computer science ideas and/‌or practices </c:v>
                </c:pt>
                <c:pt idx="1">
                  <c:v>Implementing the computer science textbook/‌online course to be used in classroom</c:v>
                </c:pt>
                <c:pt idx="2">
                  <c:v>Deepening their understanding of how computer science is done</c:v>
                </c:pt>
                <c:pt idx="3">
                  <c:v>Learning how to use programming activities that require a computer</c:v>
                </c:pt>
                <c:pt idx="4">
                  <c:v>Deepening their own computer science content knowledge, including programming</c:v>
                </c:pt>
              </c:strCache>
            </c:strRef>
          </c:cat>
          <c:val>
            <c:numRef>
              <c:f>Sheet1!$B$2:$B$6</c:f>
              <c:numCache>
                <c:formatCode>General</c:formatCode>
                <c:ptCount val="5"/>
                <c:pt idx="0">
                  <c:v>48</c:v>
                </c:pt>
                <c:pt idx="1">
                  <c:v>50</c:v>
                </c:pt>
                <c:pt idx="2">
                  <c:v>63</c:v>
                </c:pt>
                <c:pt idx="3">
                  <c:v>64</c:v>
                </c:pt>
                <c:pt idx="4">
                  <c:v>70</c:v>
                </c:pt>
              </c:numCache>
            </c:numRef>
          </c:val>
        </c:ser>
        <c:dLbls>
          <c:showLegendKey val="0"/>
          <c:showVal val="0"/>
          <c:showCatName val="0"/>
          <c:showSerName val="0"/>
          <c:showPercent val="0"/>
          <c:showBubbleSize val="0"/>
        </c:dLbls>
        <c:gapWidth val="150"/>
        <c:axId val="131324928"/>
        <c:axId val="131343104"/>
      </c:barChart>
      <c:catAx>
        <c:axId val="131324928"/>
        <c:scaling>
          <c:orientation val="minMax"/>
        </c:scaling>
        <c:delete val="0"/>
        <c:axPos val="l"/>
        <c:majorTickMark val="out"/>
        <c:minorTickMark val="none"/>
        <c:tickLblPos val="nextTo"/>
        <c:txPr>
          <a:bodyPr/>
          <a:lstStyle/>
          <a:p>
            <a:pPr>
              <a:defRPr sz="1400"/>
            </a:pPr>
            <a:endParaRPr lang="en-US"/>
          </a:p>
        </c:txPr>
        <c:crossAx val="131343104"/>
        <c:crosses val="autoZero"/>
        <c:auto val="1"/>
        <c:lblAlgn val="ctr"/>
        <c:lblOffset val="100"/>
        <c:noMultiLvlLbl val="0"/>
      </c:catAx>
      <c:valAx>
        <c:axId val="131343104"/>
        <c:scaling>
          <c:orientation val="minMax"/>
          <c:max val="10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13132492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Teachers</c:v>
                </c:pt>
              </c:strCache>
            </c:strRef>
          </c:tx>
          <c:invertIfNegative val="0"/>
          <c:dLbls>
            <c:showLegendKey val="0"/>
            <c:showVal val="1"/>
            <c:showCatName val="0"/>
            <c:showSerName val="0"/>
            <c:showPercent val="0"/>
            <c:showBubbleSize val="0"/>
            <c:showLeaderLines val="0"/>
          </c:dLbls>
          <c:cat>
            <c:strRef>
              <c:f>Sheet1!$A$2:$A$5</c:f>
              <c:strCache>
                <c:ptCount val="4"/>
                <c:pt idx="0">
                  <c:v>Incorporating students’ cultural backgrounds into computer science instruction</c:v>
                </c:pt>
                <c:pt idx="1">
                  <c:v>Differentiating computer science instruction to meet the needs of diverse learners </c:v>
                </c:pt>
                <c:pt idx="2">
                  <c:v>Learning how to provide computer science instruction that integrates engineering, mathematics, and/‌or science </c:v>
                </c:pt>
                <c:pt idx="3">
                  <c:v>Monitoring student understanding during computer science instruction</c:v>
                </c:pt>
              </c:strCache>
            </c:strRef>
          </c:cat>
          <c:val>
            <c:numRef>
              <c:f>Sheet1!$B$2:$B$5</c:f>
              <c:numCache>
                <c:formatCode>General</c:formatCode>
                <c:ptCount val="4"/>
                <c:pt idx="0">
                  <c:v>25</c:v>
                </c:pt>
                <c:pt idx="1">
                  <c:v>29</c:v>
                </c:pt>
                <c:pt idx="2">
                  <c:v>36</c:v>
                </c:pt>
                <c:pt idx="3">
                  <c:v>40</c:v>
                </c:pt>
              </c:numCache>
            </c:numRef>
          </c:val>
        </c:ser>
        <c:dLbls>
          <c:showLegendKey val="0"/>
          <c:showVal val="0"/>
          <c:showCatName val="0"/>
          <c:showSerName val="0"/>
          <c:showPercent val="0"/>
          <c:showBubbleSize val="0"/>
        </c:dLbls>
        <c:gapWidth val="150"/>
        <c:axId val="131431040"/>
        <c:axId val="131432832"/>
      </c:barChart>
      <c:catAx>
        <c:axId val="131431040"/>
        <c:scaling>
          <c:orientation val="minMax"/>
        </c:scaling>
        <c:delete val="0"/>
        <c:axPos val="l"/>
        <c:majorTickMark val="out"/>
        <c:minorTickMark val="none"/>
        <c:tickLblPos val="nextTo"/>
        <c:txPr>
          <a:bodyPr/>
          <a:lstStyle/>
          <a:p>
            <a:pPr>
              <a:defRPr sz="1400"/>
            </a:pPr>
            <a:endParaRPr lang="en-US"/>
          </a:p>
        </c:txPr>
        <c:crossAx val="131432832"/>
        <c:crosses val="autoZero"/>
        <c:auto val="1"/>
        <c:lblAlgn val="ctr"/>
        <c:lblOffset val="100"/>
        <c:noMultiLvlLbl val="0"/>
      </c:catAx>
      <c:valAx>
        <c:axId val="131432832"/>
        <c:scaling>
          <c:orientation val="minMax"/>
          <c:max val="10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13143104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In the last 3 years</c:v>
                </c:pt>
              </c:strCache>
            </c:strRef>
          </c:tx>
          <c:invertIfNegative val="0"/>
          <c:dLbls>
            <c:showLegendKey val="0"/>
            <c:showVal val="1"/>
            <c:showCatName val="0"/>
            <c:showSerName val="0"/>
            <c:showPercent val="0"/>
            <c:showBubbleSize val="0"/>
            <c:showLeaderLines val="0"/>
          </c:dLbls>
          <c:cat>
            <c:strRef>
              <c:f>Sheet1!$A$2:$A$3</c:f>
              <c:strCache>
                <c:ptCount val="2"/>
                <c:pt idx="0">
                  <c:v>Extent Professional Development Aligns with Elements of Effective Professional Development</c:v>
                </c:pt>
                <c:pt idx="1">
                  <c:v>Extent Professional Development Supports Student-Centered Instruction</c:v>
                </c:pt>
              </c:strCache>
            </c:strRef>
          </c:cat>
          <c:val>
            <c:numRef>
              <c:f>Sheet1!$B$2:$B$3</c:f>
              <c:numCache>
                <c:formatCode>General</c:formatCode>
                <c:ptCount val="2"/>
                <c:pt idx="0">
                  <c:v>56</c:v>
                </c:pt>
                <c:pt idx="1">
                  <c:v>58</c:v>
                </c:pt>
              </c:numCache>
            </c:numRef>
          </c:val>
        </c:ser>
        <c:dLbls>
          <c:showLegendKey val="0"/>
          <c:showVal val="0"/>
          <c:showCatName val="0"/>
          <c:showSerName val="0"/>
          <c:showPercent val="0"/>
          <c:showBubbleSize val="0"/>
        </c:dLbls>
        <c:gapWidth val="150"/>
        <c:axId val="164505088"/>
        <c:axId val="164506624"/>
      </c:barChart>
      <c:catAx>
        <c:axId val="164505088"/>
        <c:scaling>
          <c:orientation val="minMax"/>
        </c:scaling>
        <c:delete val="0"/>
        <c:axPos val="b"/>
        <c:majorTickMark val="out"/>
        <c:minorTickMark val="none"/>
        <c:tickLblPos val="nextTo"/>
        <c:crossAx val="164506624"/>
        <c:crosses val="autoZero"/>
        <c:auto val="1"/>
        <c:lblAlgn val="ctr"/>
        <c:lblOffset val="100"/>
        <c:noMultiLvlLbl val="0"/>
      </c:catAx>
      <c:valAx>
        <c:axId val="164506624"/>
        <c:scaling>
          <c:orientation val="minMax"/>
          <c:max val="100"/>
        </c:scaling>
        <c:delete val="0"/>
        <c:axPos val="l"/>
        <c:title>
          <c:tx>
            <c:rich>
              <a:bodyPr rot="-5400000" vert="horz"/>
              <a:lstStyle/>
              <a:p>
                <a:pPr>
                  <a:defRPr/>
                </a:pPr>
                <a:r>
                  <a:rPr lang="en-US" dirty="0" smtClean="0"/>
                  <a:t>Teacher Mean Score</a:t>
                </a:r>
                <a:endParaRPr lang="en-US" dirty="0"/>
              </a:p>
            </c:rich>
          </c:tx>
          <c:layout/>
          <c:overlay val="0"/>
        </c:title>
        <c:numFmt formatCode="General" sourceLinked="1"/>
        <c:majorTickMark val="out"/>
        <c:minorTickMark val="none"/>
        <c:tickLblPos val="nextTo"/>
        <c:crossAx val="16450508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Secondary Science Teachers</c:v>
                </c:pt>
              </c:strCache>
            </c:strRef>
          </c:tx>
          <c:invertIfNegative val="0"/>
          <c:dLbls>
            <c:showLegendKey val="0"/>
            <c:showVal val="1"/>
            <c:showCatName val="0"/>
            <c:showSerName val="0"/>
            <c:showPercent val="0"/>
            <c:showBubbleSize val="0"/>
            <c:showLeaderLines val="0"/>
          </c:dLbls>
          <c:cat>
            <c:strRef>
              <c:f>Sheet1!$A$2:$A$5</c:f>
              <c:strCache>
                <c:ptCount val="4"/>
                <c:pt idx="0">
                  <c:v>Lowest Quartile</c:v>
                </c:pt>
                <c:pt idx="1">
                  <c:v>Second Quartile</c:v>
                </c:pt>
                <c:pt idx="2">
                  <c:v>Third Quartile</c:v>
                </c:pt>
                <c:pt idx="3">
                  <c:v>Highest Quartile</c:v>
                </c:pt>
              </c:strCache>
            </c:strRef>
          </c:cat>
          <c:val>
            <c:numRef>
              <c:f>Sheet1!$B$2:$B$5</c:f>
              <c:numCache>
                <c:formatCode>General</c:formatCode>
                <c:ptCount val="4"/>
                <c:pt idx="0">
                  <c:v>51</c:v>
                </c:pt>
                <c:pt idx="1">
                  <c:v>59</c:v>
                </c:pt>
                <c:pt idx="2">
                  <c:v>56</c:v>
                </c:pt>
                <c:pt idx="3">
                  <c:v>64</c:v>
                </c:pt>
              </c:numCache>
            </c:numRef>
          </c:val>
        </c:ser>
        <c:dLbls>
          <c:showLegendKey val="0"/>
          <c:showVal val="0"/>
          <c:showCatName val="0"/>
          <c:showSerName val="0"/>
          <c:showPercent val="0"/>
          <c:showBubbleSize val="0"/>
        </c:dLbls>
        <c:gapWidth val="151"/>
        <c:axId val="264739456"/>
        <c:axId val="127865600"/>
      </c:barChart>
      <c:catAx>
        <c:axId val="264739456"/>
        <c:scaling>
          <c:orientation val="minMax"/>
        </c:scaling>
        <c:delete val="0"/>
        <c:axPos val="b"/>
        <c:title>
          <c:tx>
            <c:rich>
              <a:bodyPr/>
              <a:lstStyle/>
              <a:p>
                <a:pPr>
                  <a:defRPr/>
                </a:pPr>
                <a:r>
                  <a:rPr lang="en-US" sz="1800" b="1" i="0" baseline="0" dirty="0" smtClean="0">
                    <a:effectLst/>
                    <a:latin typeface="+mn-lt"/>
                  </a:rPr>
                  <a:t>Percent Historically Underrepresented Students in Class</a:t>
                </a:r>
                <a:endParaRPr lang="en-US" sz="1800" dirty="0">
                  <a:effectLst/>
                  <a:latin typeface="+mn-lt"/>
                </a:endParaRPr>
              </a:p>
            </c:rich>
          </c:tx>
          <c:layout>
            <c:manualLayout>
              <c:xMode val="edge"/>
              <c:yMode val="edge"/>
              <c:x val="0.23652594206974126"/>
              <c:y val="0.90439802663555957"/>
            </c:manualLayout>
          </c:layout>
          <c:overlay val="0"/>
        </c:title>
        <c:majorTickMark val="out"/>
        <c:minorTickMark val="none"/>
        <c:tickLblPos val="nextTo"/>
        <c:crossAx val="127865600"/>
        <c:crosses val="autoZero"/>
        <c:auto val="1"/>
        <c:lblAlgn val="ctr"/>
        <c:lblOffset val="100"/>
        <c:noMultiLvlLbl val="0"/>
      </c:catAx>
      <c:valAx>
        <c:axId val="127865600"/>
        <c:scaling>
          <c:orientation val="minMax"/>
          <c:max val="100"/>
          <c:min val="0"/>
        </c:scaling>
        <c:delete val="0"/>
        <c:axPos val="l"/>
        <c:title>
          <c:tx>
            <c:rich>
              <a:bodyPr rot="-5400000" vert="horz"/>
              <a:lstStyle/>
              <a:p>
                <a:pPr>
                  <a:defRPr/>
                </a:pPr>
                <a:r>
                  <a:rPr lang="en-US" dirty="0" smtClean="0"/>
                  <a:t>Class Mean Score</a:t>
                </a:r>
                <a:endParaRPr lang="en-US" dirty="0"/>
              </a:p>
            </c:rich>
          </c:tx>
          <c:layout/>
          <c:overlay val="0"/>
        </c:title>
        <c:numFmt formatCode="General" sourceLinked="1"/>
        <c:majorTickMark val="out"/>
        <c:minorTickMark val="none"/>
        <c:tickLblPos val="nextTo"/>
        <c:crossAx val="26473945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Science</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 </c:v>
                </c:pt>
                <c:pt idx="2">
                  <c:v>High</c:v>
                </c:pt>
              </c:strCache>
            </c:strRef>
          </c:cat>
          <c:val>
            <c:numRef>
              <c:f>Sheet1!$B$2:$B$4</c:f>
              <c:numCache>
                <c:formatCode>General</c:formatCode>
                <c:ptCount val="3"/>
                <c:pt idx="0">
                  <c:v>35</c:v>
                </c:pt>
                <c:pt idx="1">
                  <c:v>28</c:v>
                </c:pt>
                <c:pt idx="2">
                  <c:v>19</c:v>
                </c:pt>
              </c:numCache>
            </c:numRef>
          </c:val>
        </c:ser>
        <c:dLbls>
          <c:showLegendKey val="0"/>
          <c:showVal val="0"/>
          <c:showCatName val="0"/>
          <c:showSerName val="0"/>
          <c:showPercent val="0"/>
          <c:showBubbleSize val="0"/>
        </c:dLbls>
        <c:gapWidth val="150"/>
        <c:axId val="128027264"/>
        <c:axId val="128033152"/>
      </c:barChart>
      <c:catAx>
        <c:axId val="128027264"/>
        <c:scaling>
          <c:orientation val="minMax"/>
        </c:scaling>
        <c:delete val="0"/>
        <c:axPos val="b"/>
        <c:majorTickMark val="out"/>
        <c:minorTickMark val="none"/>
        <c:tickLblPos val="nextTo"/>
        <c:crossAx val="128033152"/>
        <c:crosses val="autoZero"/>
        <c:auto val="1"/>
        <c:lblAlgn val="ctr"/>
        <c:lblOffset val="100"/>
        <c:noMultiLvlLbl val="0"/>
      </c:catAx>
      <c:valAx>
        <c:axId val="128033152"/>
        <c:scaling>
          <c:orientation val="minMax"/>
          <c:max val="100"/>
        </c:scaling>
        <c:delete val="0"/>
        <c:axPos val="l"/>
        <c:title>
          <c:tx>
            <c:rich>
              <a:bodyPr rot="-540000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12802726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E31CA0BC-216A-4BCD-8289-1529A9CE2117}" type="datetimeFigureOut">
              <a:rPr lang="en-US" smtClean="0"/>
              <a:t>6/3/2019</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5C7CFDA8-6E9B-4636-89E0-3332010B2FF5}" type="slidenum">
              <a:rPr lang="en-US" smtClean="0"/>
              <a:t>‹#›</a:t>
            </a:fld>
            <a:endParaRPr lang="en-US"/>
          </a:p>
        </p:txBody>
      </p:sp>
    </p:spTree>
    <p:extLst>
      <p:ext uri="{BB962C8B-B14F-4D97-AF65-F5344CB8AC3E}">
        <p14:creationId xmlns:p14="http://schemas.microsoft.com/office/powerpoint/2010/main" val="4254595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786FBE6F-671A-4433-8189-726D6ABB1DB0}" type="datetimeFigureOut">
              <a:rPr lang="en-US" smtClean="0"/>
              <a:t>6/3/2019</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FCFBD18D-BF32-494A-95E8-62B1E3716004}" type="slidenum">
              <a:rPr lang="en-US" smtClean="0"/>
              <a:t>‹#›</a:t>
            </a:fld>
            <a:endParaRPr lang="en-US"/>
          </a:p>
        </p:txBody>
      </p:sp>
    </p:spTree>
    <p:extLst>
      <p:ext uri="{BB962C8B-B14F-4D97-AF65-F5344CB8AC3E}">
        <p14:creationId xmlns:p14="http://schemas.microsoft.com/office/powerpoint/2010/main" val="3386447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FBD18D-BF32-494A-95E8-62B1E3716004}" type="slidenum">
              <a:rPr lang="en-US" smtClean="0"/>
              <a:t>1</a:t>
            </a:fld>
            <a:endParaRPr lang="en-US"/>
          </a:p>
        </p:txBody>
      </p:sp>
    </p:spTree>
    <p:extLst>
      <p:ext uri="{BB962C8B-B14F-4D97-AF65-F5344CB8AC3E}">
        <p14:creationId xmlns:p14="http://schemas.microsoft.com/office/powerpoint/2010/main" val="2403575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Includes high school computer science teachers indicating 4 or 5 on a five-point scale ranging from 1 “not at all” to 5 “to a great extent.”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Only high school computer science teachers indicating that they participated in computer science-focused professional development in the last three years are included in these analyses.</a:t>
            </a:r>
          </a:p>
          <a:p>
            <a:endParaRPr lang="en-US" dirty="0" smtClean="0"/>
          </a:p>
          <a:p>
            <a:pPr defTabSz="924916">
              <a:defRPr/>
            </a:pPr>
            <a:r>
              <a:rPr lang="en-US" dirty="0"/>
              <a:t>PD is short for professional development.</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10</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a:t>
            </a:r>
            <a:r>
              <a:rPr lang="en-US" baseline="0" dirty="0" smtClean="0"/>
              <a:t> 3.12, p. 57 in Technical Report</a:t>
            </a:r>
          </a:p>
          <a:p>
            <a:endParaRPr lang="en-US" baseline="0" dirty="0" smtClean="0"/>
          </a:p>
          <a:p>
            <a:r>
              <a:rPr lang="en-US" b="1" dirty="0"/>
              <a:t>This slide shows data </a:t>
            </a:r>
            <a:r>
              <a:rPr lang="en-US" b="1" dirty="0" smtClean="0"/>
              <a:t>from an </a:t>
            </a:r>
            <a:r>
              <a:rPr lang="en-US" b="1" dirty="0"/>
              <a:t>individual </a:t>
            </a:r>
            <a:r>
              <a:rPr lang="en-US" b="1" dirty="0" smtClean="0"/>
              <a:t>item. </a:t>
            </a:r>
            <a:endParaRPr lang="en-US" dirty="0"/>
          </a:p>
          <a:p>
            <a:r>
              <a:rPr lang="en-US" dirty="0"/>
              <a:t> </a:t>
            </a:r>
          </a:p>
          <a:p>
            <a:r>
              <a:rPr lang="en-US" dirty="0" smtClean="0"/>
              <a:t>Computer Science </a:t>
            </a:r>
            <a:r>
              <a:rPr lang="en-US" dirty="0"/>
              <a:t>Teacher Questionnaire</a:t>
            </a:r>
          </a:p>
          <a:p>
            <a:pPr defTabSz="924865">
              <a:defRPr/>
            </a:pPr>
            <a:r>
              <a:rPr lang="en-US" dirty="0" smtClean="0"/>
              <a:t>Q19. </a:t>
            </a:r>
            <a:r>
              <a:rPr lang="en-US" dirty="0"/>
              <a:t>Thinking about all of your computer science-related professional development in the last 3 years, to what extent was each of the following emphasized? [Select one on each row.] </a:t>
            </a:r>
            <a:r>
              <a:rPr lang="en-US" dirty="0" smtClean="0"/>
              <a:t>(</a:t>
            </a:r>
            <a:r>
              <a:rPr lang="en-US" dirty="0"/>
              <a:t>Response Options: [1] Not at all, [2] 2 of 5, [3] Somewhat, [4] 4 of 5, [5] To a great extent)</a:t>
            </a:r>
          </a:p>
          <a:p>
            <a:pPr marL="693687" lvl="1" indent="-231229">
              <a:buFont typeface="+mj-lt"/>
              <a:buAutoNum type="alphaLcPeriod"/>
            </a:pPr>
            <a:r>
              <a:rPr lang="en-US" dirty="0"/>
              <a:t>Deepening your own computer science content knowledge, including programming</a:t>
            </a:r>
            <a:endParaRPr lang="en-US" b="1" dirty="0"/>
          </a:p>
          <a:p>
            <a:pPr marL="693687" lvl="1" indent="-231229">
              <a:buFont typeface="+mj-lt"/>
              <a:buAutoNum type="alphaLcPeriod"/>
            </a:pPr>
            <a:r>
              <a:rPr lang="en-US" dirty="0"/>
              <a:t>Deepening your understanding of how computer science is done (for example: breaking problems into smaller parts, considering the needs of a user, creating computational artifacts)</a:t>
            </a:r>
            <a:endParaRPr lang="en-US" b="1" dirty="0"/>
          </a:p>
          <a:p>
            <a:pPr marL="693687" lvl="1" indent="-231229">
              <a:buFont typeface="+mj-lt"/>
              <a:buAutoNum type="alphaLcPeriod"/>
            </a:pPr>
            <a:r>
              <a:rPr lang="en-US" dirty="0"/>
              <a:t>Implementing the computer science textbook/online course to be used in your classroom</a:t>
            </a:r>
            <a:endParaRPr lang="en-US" b="1" dirty="0"/>
          </a:p>
          <a:p>
            <a:pPr marL="693687" lvl="1" indent="-231229">
              <a:buFont typeface="+mj-lt"/>
              <a:buAutoNum type="alphaLcPeriod"/>
            </a:pPr>
            <a:r>
              <a:rPr lang="en-US" dirty="0"/>
              <a:t>Learning how to use programming activities that require a computer</a:t>
            </a:r>
            <a:endParaRPr lang="en-US" b="1" dirty="0"/>
          </a:p>
          <a:p>
            <a:pPr marL="693687" lvl="1" indent="-231229">
              <a:buFont typeface="+mj-lt"/>
              <a:buAutoNum type="alphaLcPeriod"/>
            </a:pPr>
            <a:r>
              <a:rPr lang="en-US" dirty="0"/>
              <a:t>Learning about difficulties that students may have with particular computer science ideas and/or practices</a:t>
            </a:r>
            <a:endParaRPr lang="en-US" b="1" dirty="0"/>
          </a:p>
          <a:p>
            <a:pPr marL="693687" lvl="1" indent="-231229">
              <a:buFont typeface="+mj-lt"/>
              <a:buAutoNum type="alphaLcPeriod"/>
            </a:pPr>
            <a:r>
              <a:rPr lang="en-US" dirty="0"/>
              <a:t>Monitoring student understanding during computer science instruction</a:t>
            </a:r>
            <a:endParaRPr lang="en-US" b="1" dirty="0"/>
          </a:p>
          <a:p>
            <a:pPr marL="693687" lvl="1" indent="-231229">
              <a:buFont typeface="+mj-lt"/>
              <a:buAutoNum type="alphaLcPeriod"/>
            </a:pPr>
            <a:r>
              <a:rPr lang="en-US" dirty="0"/>
              <a:t>Differentiating computer science instruction to meet the needs of diverse learners</a:t>
            </a:r>
            <a:endParaRPr lang="en-US" b="1" dirty="0"/>
          </a:p>
          <a:p>
            <a:pPr marL="693687" lvl="1" indent="-231229">
              <a:buFont typeface="+mj-lt"/>
              <a:buAutoNum type="alphaLcPeriod"/>
            </a:pPr>
            <a:r>
              <a:rPr lang="en-US" dirty="0"/>
              <a:t>Incorporating students’ cultural backgrounds into computer science instruction</a:t>
            </a:r>
            <a:endParaRPr lang="en-US" b="1" dirty="0"/>
          </a:p>
          <a:p>
            <a:pPr marL="693687" lvl="1" indent="-231229">
              <a:buFont typeface="+mj-lt"/>
              <a:buAutoNum type="alphaLcPeriod"/>
            </a:pPr>
            <a:r>
              <a:rPr lang="en-US" dirty="0"/>
              <a:t>Learning how to provide computer science instruction that integrates engineering, mathematics, and/or science</a:t>
            </a:r>
            <a:endParaRPr lang="en-US" b="1" dirty="0"/>
          </a:p>
          <a:p>
            <a:endParaRPr lang="en-US" dirty="0" smtClean="0"/>
          </a:p>
          <a:p>
            <a:r>
              <a:rPr lang="en-US" dirty="0" smtClean="0"/>
              <a:t>The </a:t>
            </a:r>
            <a:r>
              <a:rPr lang="en-US" dirty="0"/>
              <a:t>numbers in parentheses are standard errors.</a:t>
            </a:r>
          </a:p>
          <a:p>
            <a:r>
              <a:rPr lang="en-US" dirty="0"/>
              <a:t> </a:t>
            </a:r>
          </a:p>
          <a:p>
            <a:r>
              <a:rPr lang="en-US" b="1" dirty="0"/>
              <a:t>Findings Highlighted in Technical </a:t>
            </a:r>
            <a:r>
              <a:rPr lang="en-US" b="1" dirty="0" smtClean="0"/>
              <a:t>Report</a:t>
            </a:r>
            <a:endParaRPr lang="en-US" b="0" dirty="0"/>
          </a:p>
          <a:p>
            <a:r>
              <a:rPr lang="en-US" dirty="0" smtClean="0"/>
              <a:t>“</a:t>
            </a:r>
            <a:r>
              <a:rPr lang="en-US" dirty="0"/>
              <a:t>High school computer science teacher data are shown in Table 3.12.  The most common emphases related to understanding and doing computer science: deepening their computer science content knowledge, including programming (70 percent); learning how to use programming activities that require a computer (64 percent); and deepening understanding of how computer science is done (63 percent).  Half of computer science teachers’ professional development has had a substantial focus on implementing the computer science textbook/‌online course to be used in their classroom.  Only about a quarter have attended professional development that emphasized differentiating computer science instruction to meet the needs of diverse learners or incorporating students’ cultural backgrounds into computer science instruction, two areas that likely will need greater emphasis to help ensure students from all backgrounds have opportunities in this field.”</a:t>
            </a:r>
          </a:p>
        </p:txBody>
      </p:sp>
      <p:sp>
        <p:nvSpPr>
          <p:cNvPr id="4" name="Slide Number Placeholder 3"/>
          <p:cNvSpPr>
            <a:spLocks noGrp="1"/>
          </p:cNvSpPr>
          <p:nvPr>
            <p:ph type="sldNum" sz="quarter" idx="10"/>
          </p:nvPr>
        </p:nvSpPr>
        <p:spPr/>
        <p:txBody>
          <a:bodyPr/>
          <a:lstStyle/>
          <a:p>
            <a:fld id="{B472F11F-6199-4934-A1DC-A9FDDA9F712C}" type="slidenum">
              <a:rPr lang="en-US" smtClean="0"/>
              <a:t>11</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Includes high school computer science teachers indicating 4 or 5 on a five-point scale ranging from 1 “not at all” to 5 “to a great extent.”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Only high school computer science teachers indicating that they participated in computer science-focused professional development in the last three years are included in these analyses.</a:t>
            </a:r>
          </a:p>
          <a:p>
            <a:endParaRPr lang="en-US" dirty="0" smtClean="0"/>
          </a:p>
          <a:p>
            <a:pPr defTabSz="924916">
              <a:defRPr/>
            </a:pPr>
            <a:r>
              <a:rPr lang="en-US" dirty="0"/>
              <a:t>PD is short for professional development.</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12</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Includes high school computer science teachers indicating 4 or 5 on a five-point scale ranging from 1 “not at all” to 5 “to a great extent.”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Only high school computer science teachers indicating that they participated in computer science-focused professional development in the last three years are included in these analyses.</a:t>
            </a:r>
          </a:p>
          <a:p>
            <a:endParaRPr lang="en-US" dirty="0" smtClean="0"/>
          </a:p>
          <a:p>
            <a:pPr defTabSz="924916">
              <a:defRPr/>
            </a:pPr>
            <a:r>
              <a:rPr lang="en-US" dirty="0"/>
              <a:t>PD is short for professional development.</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computer science portion of Table 3.8,</a:t>
            </a:r>
            <a:r>
              <a:rPr lang="en-US" baseline="0" dirty="0" smtClean="0"/>
              <a:t> p. 54 in Technical Report</a:t>
            </a:r>
          </a:p>
          <a:p>
            <a:endParaRPr lang="en-US" baseline="0" dirty="0" smtClean="0"/>
          </a:p>
          <a:p>
            <a:r>
              <a:rPr lang="en-US" b="1" dirty="0"/>
              <a:t>This slide shows data from composites. </a:t>
            </a:r>
          </a:p>
          <a:p>
            <a:pPr defTabSz="924916">
              <a:defRPr/>
            </a:pPr>
            <a:endParaRPr lang="en-US" dirty="0"/>
          </a:p>
          <a:p>
            <a:pPr defTabSz="924916">
              <a:defRPr/>
            </a:pPr>
            <a:r>
              <a:rPr lang="en-US" dirty="0"/>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Composites values were not computed for participants who respond to fewer than two-thirds of the items that form the composite.</a:t>
            </a:r>
          </a:p>
          <a:p>
            <a:endParaRPr lang="en-US" dirty="0" smtClean="0"/>
          </a:p>
          <a:p>
            <a:r>
              <a:rPr lang="en-US" b="1" i="1" dirty="0" smtClean="0"/>
              <a:t>Extent Professional</a:t>
            </a:r>
            <a:r>
              <a:rPr lang="en-US" b="1" i="1" baseline="0" dirty="0" smtClean="0"/>
              <a:t> Development Aligns With Elements of Effective Professional Development Composite Items</a:t>
            </a:r>
            <a:endParaRPr lang="en-US" b="1" i="1" dirty="0"/>
          </a:p>
          <a:p>
            <a:pPr marL="462458" lvl="1"/>
            <a:r>
              <a:rPr lang="en-US" dirty="0"/>
              <a:t>Q18a. I had opportunities to engage in activities to learn computer science content.</a:t>
            </a:r>
            <a:endParaRPr lang="en-US" b="1" dirty="0"/>
          </a:p>
          <a:p>
            <a:pPr marL="462458" lvl="1"/>
            <a:r>
              <a:rPr lang="en-US" dirty="0"/>
              <a:t>Q18b. I had opportunities to experience lessons, as my students would, from the textbook/units I use in my classroom.</a:t>
            </a:r>
            <a:endParaRPr lang="en-US" b="1" dirty="0"/>
          </a:p>
          <a:p>
            <a:pPr marL="462458" lvl="1"/>
            <a:r>
              <a:rPr lang="en-US" dirty="0"/>
              <a:t>Q18c. I had opportunities to examine classroom artifacts (for example: student work samples, e-portfolios, videos of classroom instruction).</a:t>
            </a:r>
            <a:endParaRPr lang="en-US" b="1" dirty="0"/>
          </a:p>
          <a:p>
            <a:pPr marL="462458" lvl="1"/>
            <a:r>
              <a:rPr lang="en-US" dirty="0"/>
              <a:t>Q18d. I had opportunities to rehearse instructional practices during the professional development (meaning: try out, receive feedback, and reflect on those practices).</a:t>
            </a:r>
            <a:endParaRPr lang="en-US" b="1" dirty="0"/>
          </a:p>
          <a:p>
            <a:pPr marL="462458" lvl="1"/>
            <a:r>
              <a:rPr lang="en-US" dirty="0"/>
              <a:t>Q18e. I had opportunities to apply what I learned to my classroom and then come back and talk about it as part of the professional development.</a:t>
            </a:r>
            <a:endParaRPr lang="en-US" b="1" dirty="0"/>
          </a:p>
          <a:p>
            <a:pPr marL="462458" lvl="1"/>
            <a:r>
              <a:rPr lang="en-US" dirty="0"/>
              <a:t>Q18f. I worked closely with other teachers from my school.</a:t>
            </a:r>
            <a:endParaRPr lang="en-US" b="1" dirty="0"/>
          </a:p>
          <a:p>
            <a:pPr marL="462458" lvl="1"/>
            <a:r>
              <a:rPr lang="en-US" dirty="0"/>
              <a:t>Q18g. I worked closely with other teachers who taught the same grade and/or subject whether or not they were from my school.</a:t>
            </a:r>
            <a:endParaRPr lang="en-US" b="1" dirty="0"/>
          </a:p>
          <a:p>
            <a:endParaRPr lang="en-US" dirty="0" smtClean="0"/>
          </a:p>
          <a:p>
            <a:r>
              <a:rPr lang="en-US" dirty="0" smtClean="0"/>
              <a:t>Computer Science Teacher Questionnaire</a:t>
            </a:r>
          </a:p>
          <a:p>
            <a:pPr defTabSz="924916">
              <a:defRPr/>
            </a:pPr>
            <a:r>
              <a:rPr lang="en-US" dirty="0" smtClean="0"/>
              <a:t>Q18. </a:t>
            </a:r>
            <a:r>
              <a:rPr lang="en-US" dirty="0"/>
              <a:t>Considering all of your computer science-related professional development in the last 3 years, to what extent does each of the following describe your experiences? [Select one on each row.] </a:t>
            </a:r>
            <a:r>
              <a:rPr lang="en-US" dirty="0" smtClean="0"/>
              <a:t>(Response Options: [1] Not at all, [2] 2 of 5, [3] Somewhat, [4] 4 of 5, [5] To a great extent) </a:t>
            </a:r>
          </a:p>
          <a:p>
            <a:pPr marL="693687" lvl="1" indent="-231229">
              <a:buFont typeface="+mj-lt"/>
              <a:buAutoNum type="alphaLcPeriod"/>
            </a:pPr>
            <a:r>
              <a:rPr lang="en-US" dirty="0"/>
              <a:t>I had opportunities to engage in activities to learn computer science content.</a:t>
            </a:r>
            <a:endParaRPr lang="en-US" b="1" dirty="0"/>
          </a:p>
          <a:p>
            <a:pPr marL="693687" lvl="1" indent="-231229">
              <a:buFont typeface="+mj-lt"/>
              <a:buAutoNum type="alphaLcPeriod"/>
            </a:pPr>
            <a:r>
              <a:rPr lang="en-US" dirty="0"/>
              <a:t>I had opportunities to experience lessons, as my students would, from the textbook/units I use in my classroom.</a:t>
            </a:r>
            <a:endParaRPr lang="en-US" b="1" dirty="0"/>
          </a:p>
          <a:p>
            <a:pPr marL="693687" lvl="1" indent="-231229">
              <a:buFont typeface="+mj-lt"/>
              <a:buAutoNum type="alphaLcPeriod"/>
            </a:pPr>
            <a:r>
              <a:rPr lang="en-US" dirty="0"/>
              <a:t>I had opportunities to examine classroom artifacts (for example: student work samples, e-portfolios, videos of classroom instruction).</a:t>
            </a:r>
            <a:endParaRPr lang="en-US" b="1" dirty="0"/>
          </a:p>
          <a:p>
            <a:pPr marL="693687" lvl="1" indent="-231229">
              <a:buFont typeface="+mj-lt"/>
              <a:buAutoNum type="alphaLcPeriod"/>
            </a:pPr>
            <a:r>
              <a:rPr lang="en-US" dirty="0"/>
              <a:t>I had opportunities to rehearse instructional practices during the professional development (meaning: try out, receive feedback, and reflect on those practices).</a:t>
            </a:r>
            <a:endParaRPr lang="en-US" b="1" dirty="0"/>
          </a:p>
          <a:p>
            <a:pPr marL="693687" lvl="1" indent="-231229">
              <a:buFont typeface="+mj-lt"/>
              <a:buAutoNum type="alphaLcPeriod"/>
            </a:pPr>
            <a:r>
              <a:rPr lang="en-US" dirty="0"/>
              <a:t>I had opportunities to apply what I learned to my classroom and then come back and talk about it as part of the professional development.</a:t>
            </a:r>
            <a:endParaRPr lang="en-US" b="1" dirty="0"/>
          </a:p>
          <a:p>
            <a:pPr marL="693687" lvl="1" indent="-231229">
              <a:buFont typeface="+mj-lt"/>
              <a:buAutoNum type="alphaLcPeriod"/>
            </a:pPr>
            <a:r>
              <a:rPr lang="en-US" dirty="0"/>
              <a:t>I worked closely with other teachers from my school.</a:t>
            </a:r>
            <a:endParaRPr lang="en-US" b="1" dirty="0"/>
          </a:p>
          <a:p>
            <a:pPr marL="693687" lvl="1" indent="-231229">
              <a:buFont typeface="+mj-lt"/>
              <a:buAutoNum type="alphaLcPeriod"/>
            </a:pPr>
            <a:r>
              <a:rPr lang="en-US" dirty="0"/>
              <a:t>I worked closely with other teachers who taught the same grade and/or subject whether or not they were from my school.</a:t>
            </a:r>
            <a:endParaRPr lang="en-US" b="1" dirty="0"/>
          </a:p>
          <a:p>
            <a:endParaRPr lang="en-US" dirty="0" smtClean="0"/>
          </a:p>
          <a:p>
            <a:r>
              <a:rPr lang="en-US" dirty="0" smtClean="0"/>
              <a:t>The numbers in parentheses are standard errors.</a:t>
            </a:r>
          </a:p>
          <a:p>
            <a:r>
              <a:rPr lang="en-US" dirty="0" smtClean="0"/>
              <a:t> </a:t>
            </a:r>
          </a:p>
          <a:p>
            <a:r>
              <a:rPr lang="en-US" b="1" dirty="0" smtClean="0"/>
              <a:t>Findings Highlighted in Technical Report</a:t>
            </a:r>
          </a:p>
          <a:p>
            <a:pPr defTabSz="924916">
              <a:defRPr/>
            </a:pPr>
            <a:r>
              <a:rPr lang="en-US" dirty="0"/>
              <a:t>“As can be seen in Table 3.8, the mean scores on this composite are similar across subject/‌grade-range categories, except for elementary science, where scores are lower than the other subject/‌grade-range combinations.”</a:t>
            </a:r>
          </a:p>
          <a:p>
            <a:pPr defTabSz="924916">
              <a:defRPr/>
            </a:pPr>
            <a:endParaRPr lang="en-US" dirty="0"/>
          </a:p>
          <a:p>
            <a:pPr defTabSz="924916">
              <a:defRPr/>
            </a:pPr>
            <a:endParaRPr lang="en-US" dirty="0"/>
          </a:p>
          <a:p>
            <a:r>
              <a:rPr lang="en-US" dirty="0" smtClean="0"/>
              <a:t>The computer science portion of Table 3.13,</a:t>
            </a:r>
            <a:r>
              <a:rPr lang="en-US" baseline="0" dirty="0" smtClean="0"/>
              <a:t> p. 58 in Technical Report</a:t>
            </a:r>
          </a:p>
          <a:p>
            <a:endParaRPr lang="en-US" baseline="0" dirty="0" smtClean="0"/>
          </a:p>
          <a:p>
            <a:r>
              <a:rPr lang="en-US" b="1" dirty="0"/>
              <a:t>This slide shows data from composites. </a:t>
            </a:r>
          </a:p>
          <a:p>
            <a:pPr defTabSz="924916">
              <a:defRPr/>
            </a:pPr>
            <a:endParaRPr lang="en-US" dirty="0"/>
          </a:p>
          <a:p>
            <a:pPr defTabSz="924916">
              <a:defRPr/>
            </a:pPr>
            <a:r>
              <a:rPr lang="en-US" dirty="0"/>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Composites values were not computed for participants who respond to fewer than two-thirds of the items that form the composite.</a:t>
            </a:r>
          </a:p>
          <a:p>
            <a:endParaRPr lang="en-US" dirty="0" smtClean="0"/>
          </a:p>
          <a:p>
            <a:r>
              <a:rPr lang="en-US" b="1" i="1" dirty="0" smtClean="0"/>
              <a:t>Extent Professional</a:t>
            </a:r>
            <a:r>
              <a:rPr lang="en-US" b="1" i="1" baseline="0" dirty="0" smtClean="0"/>
              <a:t> Development Supports Student-Centered Instruction Composite Items</a:t>
            </a:r>
            <a:endParaRPr lang="en-US" b="1" i="1" dirty="0" smtClean="0"/>
          </a:p>
          <a:p>
            <a:pPr marL="462458" lvl="1"/>
            <a:r>
              <a:rPr lang="en-US" dirty="0"/>
              <a:t>Q19a. Deepening your own computer science content knowledge, including programming</a:t>
            </a:r>
            <a:endParaRPr lang="en-US" b="1" dirty="0"/>
          </a:p>
          <a:p>
            <a:pPr marL="462458" lvl="1"/>
            <a:r>
              <a:rPr lang="en-US" dirty="0"/>
              <a:t>Q19b. Deepening your understanding of how computer science is done (for example: breaking problems into smaller parts, considering the needs of a user, creating computational artifacts)</a:t>
            </a:r>
            <a:endParaRPr lang="en-US" b="1" dirty="0"/>
          </a:p>
          <a:p>
            <a:pPr marL="462458" lvl="1"/>
            <a:r>
              <a:rPr lang="en-US" dirty="0"/>
              <a:t>Q19c. Implementing the computer science textbook/online course to be used in your classroom</a:t>
            </a:r>
            <a:endParaRPr lang="en-US" b="1" dirty="0"/>
          </a:p>
          <a:p>
            <a:pPr marL="462458" lvl="1"/>
            <a:r>
              <a:rPr lang="en-US" dirty="0"/>
              <a:t>Q19d. Learning how to use programming activities that require a computer</a:t>
            </a:r>
            <a:endParaRPr lang="en-US" b="1" dirty="0"/>
          </a:p>
          <a:p>
            <a:pPr marL="462458" lvl="1"/>
            <a:r>
              <a:rPr lang="en-US" dirty="0"/>
              <a:t>Q19e. Learning about difficulties that students may have with particular computer science ideas and/or practices</a:t>
            </a:r>
            <a:endParaRPr lang="en-US" b="1" dirty="0"/>
          </a:p>
          <a:p>
            <a:pPr marL="462458" lvl="1"/>
            <a:r>
              <a:rPr lang="en-US" dirty="0"/>
              <a:t>Q19f. Monitoring student understanding during computer science instruction</a:t>
            </a:r>
            <a:endParaRPr lang="en-US" b="1" dirty="0"/>
          </a:p>
          <a:p>
            <a:pPr marL="462458" lvl="1"/>
            <a:r>
              <a:rPr lang="en-US" dirty="0"/>
              <a:t>Q19g. Differentiating computer science instruction to meet the needs of diverse learners</a:t>
            </a:r>
            <a:endParaRPr lang="en-US" b="1" dirty="0"/>
          </a:p>
          <a:p>
            <a:pPr marL="462458" lvl="1"/>
            <a:r>
              <a:rPr lang="en-US" dirty="0"/>
              <a:t>Q19h. Incorporating students’ cultural backgrounds into computer science instruction</a:t>
            </a:r>
            <a:endParaRPr lang="en-US" b="1" dirty="0"/>
          </a:p>
          <a:p>
            <a:pPr marL="462458" lvl="1"/>
            <a:r>
              <a:rPr lang="en-US" dirty="0"/>
              <a:t>Q19i. Learning how to provide computer science instruction that integrates engineering, mathematics, and/or science</a:t>
            </a:r>
            <a:endParaRPr lang="en-US" b="1" dirty="0"/>
          </a:p>
          <a:p>
            <a:endParaRPr lang="en-US" dirty="0" smtClean="0"/>
          </a:p>
          <a:p>
            <a:pPr defTabSz="924865">
              <a:defRPr/>
            </a:pPr>
            <a:r>
              <a:rPr lang="en-US" dirty="0" smtClean="0"/>
              <a:t>Computer Science Teacher Questionnaire</a:t>
            </a:r>
          </a:p>
          <a:p>
            <a:pPr defTabSz="924865">
              <a:defRPr/>
            </a:pPr>
            <a:r>
              <a:rPr lang="en-US" dirty="0" smtClean="0"/>
              <a:t>Q19. </a:t>
            </a:r>
            <a:r>
              <a:rPr lang="en-US" dirty="0"/>
              <a:t>Thinking about all of your computer science-related professional development in the last 3 years, to what extent was each of the following emphasized? [Select one on each row.] </a:t>
            </a:r>
            <a:r>
              <a:rPr lang="en-US" dirty="0" smtClean="0"/>
              <a:t>(Response Options: [1] Not at all, [2] 2 of 5, [3] Somewhat, [4] 4 of 5, [5] To a great extent)</a:t>
            </a:r>
          </a:p>
          <a:p>
            <a:pPr marL="693687" lvl="1" indent="-231229">
              <a:buFont typeface="+mj-lt"/>
              <a:buAutoNum type="alphaLcPeriod"/>
            </a:pPr>
            <a:r>
              <a:rPr lang="en-US" dirty="0"/>
              <a:t>Deepening your own computer science content knowledge, including programming</a:t>
            </a:r>
            <a:endParaRPr lang="en-US" b="1" dirty="0"/>
          </a:p>
          <a:p>
            <a:pPr marL="693687" lvl="1" indent="-231229">
              <a:buFont typeface="+mj-lt"/>
              <a:buAutoNum type="alphaLcPeriod"/>
            </a:pPr>
            <a:r>
              <a:rPr lang="en-US" dirty="0"/>
              <a:t>Deepening your understanding of how computer science is done (for example: breaking problems into smaller parts, considering the needs of a user, creating computational artifacts)</a:t>
            </a:r>
            <a:endParaRPr lang="en-US" b="1" dirty="0"/>
          </a:p>
          <a:p>
            <a:pPr marL="693687" lvl="1" indent="-231229">
              <a:buFont typeface="+mj-lt"/>
              <a:buAutoNum type="alphaLcPeriod"/>
            </a:pPr>
            <a:r>
              <a:rPr lang="en-US" dirty="0"/>
              <a:t>Implementing the computer science textbook/online course to be used in your classroom</a:t>
            </a:r>
            <a:endParaRPr lang="en-US" b="1" dirty="0"/>
          </a:p>
          <a:p>
            <a:pPr marL="693687" lvl="1" indent="-231229">
              <a:buFont typeface="+mj-lt"/>
              <a:buAutoNum type="alphaLcPeriod"/>
            </a:pPr>
            <a:r>
              <a:rPr lang="en-US" dirty="0"/>
              <a:t>Learning how to use programming activities that require a computer</a:t>
            </a:r>
            <a:endParaRPr lang="en-US" b="1" dirty="0"/>
          </a:p>
          <a:p>
            <a:pPr marL="693687" lvl="1" indent="-231229">
              <a:buFont typeface="+mj-lt"/>
              <a:buAutoNum type="alphaLcPeriod"/>
            </a:pPr>
            <a:r>
              <a:rPr lang="en-US" dirty="0"/>
              <a:t>Learning about difficulties that students may have with particular computer science ideas and/or practices</a:t>
            </a:r>
            <a:endParaRPr lang="en-US" b="1" dirty="0"/>
          </a:p>
          <a:p>
            <a:pPr marL="693687" lvl="1" indent="-231229">
              <a:buFont typeface="+mj-lt"/>
              <a:buAutoNum type="alphaLcPeriod"/>
            </a:pPr>
            <a:r>
              <a:rPr lang="en-US" dirty="0"/>
              <a:t>Monitoring student understanding during computer science instruction</a:t>
            </a:r>
            <a:endParaRPr lang="en-US" b="1" dirty="0"/>
          </a:p>
          <a:p>
            <a:pPr marL="693687" lvl="1" indent="-231229">
              <a:buFont typeface="+mj-lt"/>
              <a:buAutoNum type="alphaLcPeriod"/>
            </a:pPr>
            <a:r>
              <a:rPr lang="en-US" dirty="0"/>
              <a:t>Differentiating computer science instruction to meet the needs of diverse learners</a:t>
            </a:r>
            <a:endParaRPr lang="en-US" b="1" dirty="0"/>
          </a:p>
          <a:p>
            <a:pPr marL="693687" lvl="1" indent="-231229">
              <a:buFont typeface="+mj-lt"/>
              <a:buAutoNum type="alphaLcPeriod"/>
            </a:pPr>
            <a:r>
              <a:rPr lang="en-US" dirty="0"/>
              <a:t>Incorporating students’ cultural backgrounds into computer science instruction</a:t>
            </a:r>
            <a:endParaRPr lang="en-US" b="1" dirty="0"/>
          </a:p>
          <a:p>
            <a:pPr marL="693687" lvl="1" indent="-231229">
              <a:buFont typeface="+mj-lt"/>
              <a:buAutoNum type="alphaLcPeriod"/>
            </a:pPr>
            <a:r>
              <a:rPr lang="en-US" dirty="0"/>
              <a:t>Learning how to provide computer science instruction that integrates engineering, mathematics, and/or science</a:t>
            </a:r>
            <a:endParaRPr lang="en-US" b="1" dirty="0"/>
          </a:p>
          <a:p>
            <a:endParaRPr lang="en-US" dirty="0" smtClean="0"/>
          </a:p>
          <a:p>
            <a:r>
              <a:rPr lang="en-US" dirty="0" smtClean="0"/>
              <a:t>The numbers in parentheses are standard errors.</a:t>
            </a:r>
          </a:p>
          <a:p>
            <a:r>
              <a:rPr lang="en-US" dirty="0" smtClean="0"/>
              <a:t> </a:t>
            </a:r>
          </a:p>
          <a:p>
            <a:r>
              <a:rPr lang="en-US" b="1" dirty="0" smtClean="0"/>
              <a:t>Findings Highlighted in Technical Report</a:t>
            </a:r>
          </a:p>
          <a:p>
            <a:pPr defTabSz="924916">
              <a:defRPr/>
            </a:pPr>
            <a:r>
              <a:rPr lang="en-US" dirty="0"/>
              <a:t>“Several items related to a focus on student-centered instruction in recent teacher professional development were combined into a composite variable.  As can be seen in Table 3.13, professional development for elementary mathematics is more likely than professional development for elementary science to support student-centered instruction (mean scores of 61 and 48, respectively).  Interestingly, in science, professional development for middle and high school teachers gives more emphasis to student-centered instruction than elementary teachers, but in mathematics, professional development for elementary teachers is more likely to have this focus compared to what high school mathematics teachers experience.  Lastly, the mean score for high school computer science teachers is significantly higher than the mean scores for both science and mathematics high school teachers.”</a:t>
            </a:r>
          </a:p>
          <a:p>
            <a:endParaRPr lang="en-US" dirty="0" smtClean="0"/>
          </a:p>
          <a:p>
            <a:pPr defTabSz="924916">
              <a:defRPr/>
            </a:pPr>
            <a:endParaRPr lang="en-US" dirty="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14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computer science portion of Table 3.9,</a:t>
            </a:r>
            <a:r>
              <a:rPr lang="en-US" baseline="0" dirty="0" smtClean="0"/>
              <a:t> p. 55 in Technical Report</a:t>
            </a:r>
          </a:p>
          <a:p>
            <a:endParaRPr lang="en-US" baseline="0" dirty="0" smtClean="0"/>
          </a:p>
          <a:p>
            <a:r>
              <a:rPr lang="en-US" b="1" dirty="0"/>
              <a:t>This slide shows data from composites. </a:t>
            </a:r>
          </a:p>
          <a:p>
            <a:pPr defTabSz="924916">
              <a:defRPr/>
            </a:pPr>
            <a:endParaRPr lang="en-US" dirty="0"/>
          </a:p>
          <a:p>
            <a:pPr defTabSz="924916">
              <a:defRPr/>
            </a:pPr>
            <a:r>
              <a:rPr lang="en-US" dirty="0"/>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Composites values were not computed for participants who respond to fewer than two-thirds of the items that form the composite.</a:t>
            </a:r>
          </a:p>
          <a:p>
            <a:endParaRPr lang="en-US" dirty="0" smtClean="0"/>
          </a:p>
          <a:p>
            <a:r>
              <a:rPr lang="en-US" b="1" i="1" dirty="0" smtClean="0"/>
              <a:t>Extent Professional</a:t>
            </a:r>
            <a:r>
              <a:rPr lang="en-US" b="1" i="1" baseline="0" dirty="0" smtClean="0"/>
              <a:t> Development Aligns With Elements of Effective Professional Development Composite Items</a:t>
            </a:r>
            <a:endParaRPr lang="en-US" b="1" i="1" dirty="0" smtClean="0"/>
          </a:p>
          <a:p>
            <a:pPr marL="462458" lvl="1"/>
            <a:r>
              <a:rPr lang="en-US" dirty="0"/>
              <a:t>Q18a. I had opportunities to engage in activities to learn computer science content.</a:t>
            </a:r>
            <a:endParaRPr lang="en-US" b="1" dirty="0"/>
          </a:p>
          <a:p>
            <a:pPr marL="462458" lvl="1"/>
            <a:r>
              <a:rPr lang="en-US" dirty="0"/>
              <a:t>Q18b. I had opportunities to experience lessons, as my students would, from the textbook/units I use in my classroom.</a:t>
            </a:r>
            <a:endParaRPr lang="en-US" b="1" dirty="0"/>
          </a:p>
          <a:p>
            <a:pPr marL="462458" lvl="1"/>
            <a:r>
              <a:rPr lang="en-US" dirty="0"/>
              <a:t>Q18c. I had opportunities to examine classroom artifacts (for example: student work samples, e-portfolios, videos of classroom instruction).</a:t>
            </a:r>
            <a:endParaRPr lang="en-US" b="1" dirty="0"/>
          </a:p>
          <a:p>
            <a:pPr marL="462458" lvl="1"/>
            <a:r>
              <a:rPr lang="en-US" dirty="0"/>
              <a:t>Q18d. I had opportunities to rehearse instructional practices during the professional development (meaning: try out, receive feedback, and reflect on those practices).</a:t>
            </a:r>
            <a:endParaRPr lang="en-US" b="1" dirty="0"/>
          </a:p>
          <a:p>
            <a:pPr marL="462458" lvl="1"/>
            <a:r>
              <a:rPr lang="en-US" dirty="0"/>
              <a:t>Q18e. I had opportunities to apply what I learned to my classroom and then come back and talk about it as part of the professional development.</a:t>
            </a:r>
            <a:endParaRPr lang="en-US" b="1" dirty="0"/>
          </a:p>
          <a:p>
            <a:pPr marL="462458" lvl="1"/>
            <a:r>
              <a:rPr lang="en-US" dirty="0"/>
              <a:t>Q18f. I worked closely with other teachers from my school.</a:t>
            </a:r>
            <a:endParaRPr lang="en-US" b="1" dirty="0"/>
          </a:p>
          <a:p>
            <a:pPr marL="462458" lvl="1"/>
            <a:r>
              <a:rPr lang="en-US" dirty="0"/>
              <a:t>Q18g. I worked closely with other teachers who taught the same grade and/or subject whether or not they were from my school.</a:t>
            </a:r>
            <a:endParaRPr lang="en-US" b="1" dirty="0"/>
          </a:p>
          <a:p>
            <a:endParaRPr lang="en-US" dirty="0" smtClean="0"/>
          </a:p>
          <a:p>
            <a:r>
              <a:rPr lang="en-US" dirty="0" smtClean="0"/>
              <a:t>Computer Science Teacher Questionnaire</a:t>
            </a:r>
          </a:p>
          <a:p>
            <a:pPr defTabSz="924916">
              <a:defRPr/>
            </a:pPr>
            <a:r>
              <a:rPr lang="en-US" dirty="0" smtClean="0"/>
              <a:t>Q18. </a:t>
            </a:r>
            <a:r>
              <a:rPr lang="en-US" dirty="0"/>
              <a:t>Considering all of your computer science-related professional development in the last 3 years, to what extent does each of the following describe your experiences? [Select one on each row.] </a:t>
            </a:r>
            <a:r>
              <a:rPr lang="en-US" dirty="0" smtClean="0"/>
              <a:t>(Response Options: [1] Not at all, [2] 2 of 5, [3] Somewhat, [4] 4 of 5, [5] To a great extent) </a:t>
            </a:r>
          </a:p>
          <a:p>
            <a:pPr marL="693687" lvl="1" indent="-231229">
              <a:buFont typeface="+mj-lt"/>
              <a:buAutoNum type="alphaLcPeriod"/>
            </a:pPr>
            <a:r>
              <a:rPr lang="en-US" dirty="0"/>
              <a:t>I had opportunities to engage in activities to learn computer science content.</a:t>
            </a:r>
            <a:endParaRPr lang="en-US" b="1" dirty="0"/>
          </a:p>
          <a:p>
            <a:pPr marL="693687" lvl="1" indent="-231229">
              <a:buFont typeface="+mj-lt"/>
              <a:buAutoNum type="alphaLcPeriod"/>
            </a:pPr>
            <a:r>
              <a:rPr lang="en-US" dirty="0"/>
              <a:t>I had opportunities to experience lessons, as my students would, from the textbook/units I use in my classroom.</a:t>
            </a:r>
            <a:endParaRPr lang="en-US" b="1" dirty="0"/>
          </a:p>
          <a:p>
            <a:pPr marL="693687" lvl="1" indent="-231229">
              <a:buFont typeface="+mj-lt"/>
              <a:buAutoNum type="alphaLcPeriod"/>
            </a:pPr>
            <a:r>
              <a:rPr lang="en-US" dirty="0"/>
              <a:t>I had opportunities to examine classroom artifacts (for example: student work samples, e-portfolios, videos of classroom instruction).</a:t>
            </a:r>
            <a:endParaRPr lang="en-US" b="1" dirty="0"/>
          </a:p>
          <a:p>
            <a:pPr marL="693687" lvl="1" indent="-231229">
              <a:buFont typeface="+mj-lt"/>
              <a:buAutoNum type="alphaLcPeriod"/>
            </a:pPr>
            <a:r>
              <a:rPr lang="en-US" dirty="0"/>
              <a:t>I had opportunities to rehearse instructional practices during the professional development (meaning: try out, receive feedback, and reflect on those practices).</a:t>
            </a:r>
            <a:endParaRPr lang="en-US" b="1" dirty="0"/>
          </a:p>
          <a:p>
            <a:pPr marL="693687" lvl="1" indent="-231229">
              <a:buFont typeface="+mj-lt"/>
              <a:buAutoNum type="alphaLcPeriod"/>
            </a:pPr>
            <a:r>
              <a:rPr lang="en-US" dirty="0"/>
              <a:t>I had opportunities to apply what I learned to my classroom and then come back and talk about it as part of the professional development.</a:t>
            </a:r>
            <a:endParaRPr lang="en-US" b="1" dirty="0"/>
          </a:p>
          <a:p>
            <a:pPr marL="693687" lvl="1" indent="-231229">
              <a:buFont typeface="+mj-lt"/>
              <a:buAutoNum type="alphaLcPeriod"/>
            </a:pPr>
            <a:r>
              <a:rPr lang="en-US" dirty="0"/>
              <a:t>I worked closely with other teachers from my school.</a:t>
            </a:r>
            <a:endParaRPr lang="en-US" b="1" dirty="0"/>
          </a:p>
          <a:p>
            <a:pPr marL="693687" lvl="1" indent="-231229">
              <a:buFont typeface="+mj-lt"/>
              <a:buAutoNum type="alphaLcPeriod"/>
            </a:pPr>
            <a:r>
              <a:rPr lang="en-US" dirty="0"/>
              <a:t>I worked closely with other teachers who taught the same grade and/or subject whether or not they were from my school.</a:t>
            </a:r>
            <a:endParaRPr lang="en-US" b="1" dirty="0"/>
          </a:p>
          <a:p>
            <a:endParaRPr lang="en-US" dirty="0" smtClean="0"/>
          </a:p>
          <a:p>
            <a:r>
              <a:rPr lang="en-US" dirty="0" smtClean="0"/>
              <a:t>Q26. For the students in this class, indicate the number of males and females in this class in each of the following categories of race/ethnicity.</a:t>
            </a:r>
          </a:p>
          <a:p>
            <a:pPr marL="693687" lvl="1" indent="-231229">
              <a:buFont typeface="+mj-lt"/>
              <a:buAutoNum type="alphaLcPeriod"/>
            </a:pPr>
            <a:r>
              <a:rPr lang="en-US" dirty="0" smtClean="0"/>
              <a:t>American Indian or Alaskan Native _____</a:t>
            </a:r>
            <a:r>
              <a:rPr lang="en-US" baseline="0" dirty="0" smtClean="0"/>
              <a:t>     </a:t>
            </a:r>
            <a:r>
              <a:rPr lang="en-US" dirty="0" smtClean="0"/>
              <a:t>_____</a:t>
            </a:r>
          </a:p>
          <a:p>
            <a:pPr marL="693687" lvl="1" indent="-231229">
              <a:buFont typeface="+mj-lt"/>
              <a:buAutoNum type="alphaLcPeriod"/>
            </a:pPr>
            <a:r>
              <a:rPr lang="en-US" dirty="0" smtClean="0"/>
              <a:t>Asian _____</a:t>
            </a:r>
            <a:r>
              <a:rPr lang="en-US" baseline="0" dirty="0" smtClean="0"/>
              <a:t>     </a:t>
            </a:r>
            <a:r>
              <a:rPr lang="en-US" dirty="0" smtClean="0"/>
              <a:t>_____</a:t>
            </a:r>
          </a:p>
          <a:p>
            <a:pPr marL="693687" lvl="1" indent="-231229">
              <a:buFont typeface="+mj-lt"/>
              <a:buAutoNum type="alphaLcPeriod"/>
            </a:pPr>
            <a:r>
              <a:rPr lang="en-US" dirty="0" smtClean="0"/>
              <a:t>Black or African American _____</a:t>
            </a:r>
            <a:r>
              <a:rPr lang="en-US" baseline="0" dirty="0" smtClean="0"/>
              <a:t>     </a:t>
            </a:r>
            <a:r>
              <a:rPr lang="en-US" dirty="0" smtClean="0"/>
              <a:t>_____</a:t>
            </a:r>
          </a:p>
          <a:p>
            <a:pPr marL="693687" lvl="1" indent="-231229">
              <a:buFont typeface="+mj-lt"/>
              <a:buAutoNum type="alphaLcPeriod"/>
            </a:pPr>
            <a:r>
              <a:rPr lang="en-US" dirty="0" smtClean="0"/>
              <a:t>Hispanic/Latino _____</a:t>
            </a:r>
            <a:r>
              <a:rPr lang="en-US" baseline="0" dirty="0" smtClean="0"/>
              <a:t>     </a:t>
            </a:r>
            <a:r>
              <a:rPr lang="en-US" dirty="0" smtClean="0"/>
              <a:t>_____</a:t>
            </a:r>
          </a:p>
          <a:p>
            <a:pPr marL="693687" lvl="1" indent="-231229">
              <a:buFont typeface="+mj-lt"/>
              <a:buAutoNum type="alphaLcPeriod"/>
            </a:pPr>
            <a:r>
              <a:rPr lang="en-US" dirty="0" smtClean="0"/>
              <a:t>Native Hawaiian or Other Pacific Islander _____</a:t>
            </a:r>
            <a:r>
              <a:rPr lang="en-US" baseline="0" dirty="0" smtClean="0"/>
              <a:t>     </a:t>
            </a:r>
            <a:r>
              <a:rPr lang="en-US" dirty="0" smtClean="0"/>
              <a:t>_____</a:t>
            </a:r>
          </a:p>
          <a:p>
            <a:pPr marL="693687" lvl="1" indent="-231229">
              <a:buFont typeface="+mj-lt"/>
              <a:buAutoNum type="alphaLcPeriod"/>
            </a:pPr>
            <a:r>
              <a:rPr lang="en-US" dirty="0" smtClean="0"/>
              <a:t>White _____</a:t>
            </a:r>
            <a:r>
              <a:rPr lang="en-US" baseline="0" dirty="0" smtClean="0"/>
              <a:t>     </a:t>
            </a:r>
            <a:r>
              <a:rPr lang="en-US" dirty="0" smtClean="0"/>
              <a:t>_____</a:t>
            </a:r>
          </a:p>
          <a:p>
            <a:pPr marL="693687" lvl="1" indent="-231229">
              <a:buFont typeface="+mj-lt"/>
              <a:buAutoNum type="alphaLcPeriod"/>
            </a:pPr>
            <a:r>
              <a:rPr lang="en-US" dirty="0" smtClean="0"/>
              <a:t>Two or more races _____</a:t>
            </a:r>
            <a:r>
              <a:rPr lang="en-US" baseline="0" dirty="0" smtClean="0"/>
              <a:t>     </a:t>
            </a:r>
            <a:r>
              <a:rPr lang="en-US" dirty="0" smtClean="0"/>
              <a:t>_____</a:t>
            </a:r>
          </a:p>
          <a:p>
            <a:endParaRPr lang="en-US" dirty="0" smtClean="0"/>
          </a:p>
          <a:p>
            <a:r>
              <a:rPr lang="en-US" dirty="0" smtClean="0"/>
              <a:t>Q27.</a:t>
            </a:r>
            <a:r>
              <a:rPr lang="en-US" baseline="0" dirty="0" smtClean="0"/>
              <a:t> Which of the following best describes the prior achievement levels of the students in this class relative to other students in this school?</a:t>
            </a:r>
          </a:p>
          <a:p>
            <a:pPr marL="635879" lvl="1" indent="-173422">
              <a:buFont typeface="Courier New" panose="02070309020205020404" pitchFamily="49" charset="0"/>
              <a:buChar char="o"/>
            </a:pPr>
            <a:r>
              <a:rPr lang="en-US" baseline="0" dirty="0" smtClean="0"/>
              <a:t>Mostly low achievers</a:t>
            </a:r>
          </a:p>
          <a:p>
            <a:pPr marL="635879" lvl="1" indent="-173422">
              <a:buFont typeface="Courier New" panose="02070309020205020404" pitchFamily="49" charset="0"/>
              <a:buChar char="o"/>
            </a:pPr>
            <a:r>
              <a:rPr lang="en-US" baseline="0" dirty="0" smtClean="0"/>
              <a:t>Mostly average achievers</a:t>
            </a:r>
          </a:p>
          <a:p>
            <a:pPr marL="635879" lvl="1" indent="-173422">
              <a:buFont typeface="Courier New" panose="02070309020205020404" pitchFamily="49" charset="0"/>
              <a:buChar char="o"/>
            </a:pPr>
            <a:r>
              <a:rPr lang="en-US" baseline="0" dirty="0" smtClean="0"/>
              <a:t>Mostly high achievers</a:t>
            </a:r>
          </a:p>
          <a:p>
            <a:pPr marL="635879" lvl="1" indent="-173422">
              <a:buFont typeface="Courier New" panose="02070309020205020404" pitchFamily="49" charset="0"/>
              <a:buChar char="o"/>
            </a:pPr>
            <a:r>
              <a:rPr lang="en-US" baseline="0" dirty="0" smtClean="0"/>
              <a:t>A mixture of levels</a:t>
            </a:r>
          </a:p>
          <a:p>
            <a:endParaRPr lang="en-US" dirty="0" smtClean="0"/>
          </a:p>
          <a:p>
            <a:r>
              <a:rPr lang="en-US" dirty="0" smtClean="0"/>
              <a:t>The numbers in parentheses are standard errors.</a:t>
            </a:r>
          </a:p>
          <a:p>
            <a:endParaRPr lang="en-US" dirty="0" smtClean="0"/>
          </a:p>
          <a:p>
            <a:pPr defTabSz="924916">
              <a:defRPr/>
            </a:pPr>
            <a:r>
              <a:rPr lang="en-US" dirty="0"/>
              <a:t>Chapters 2–7 in the technical report provide data on several key indicators, disaggregated by one or more equity factors: the prior achievement level of students in the class, the percentage of students from race/ethnicity groups historically underrepresented in STEM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from race/ethnicity groups historically underrepresented in STEM in the class.</a:t>
            </a:r>
          </a:p>
          <a:p>
            <a:endParaRPr lang="en-US" dirty="0" smtClean="0"/>
          </a:p>
          <a:p>
            <a:r>
              <a:rPr lang="en-US" b="1" dirty="0" smtClean="0"/>
              <a:t>Findings Highlighted in Technical Report</a:t>
            </a:r>
          </a:p>
          <a:p>
            <a:r>
              <a:rPr lang="en-US" dirty="0"/>
              <a:t>“When looking at the composite scores by equity factors, a number of differences are apparent by both class and school factors (see Table 3.9).  Science classes consisting mostly of high-achieving students are more likely than classes of mostly low-achieving students to be taught by teachers who attended high-quality professional development (mean scores of 57 and 48, respectively).  A similar pattern exists in terms of school size.  Science classes in the largest schools have an advantage over those in the smallest schools when it comes to having access to teachers with effective professional learning experiences (mean scores of 54 and 47, respectively).  </a:t>
            </a:r>
          </a:p>
          <a:p>
            <a:endParaRPr lang="en-US" dirty="0"/>
          </a:p>
          <a:p>
            <a:r>
              <a:rPr lang="en-US" dirty="0"/>
              <a:t>In contrast, mathematics classes composed of mostly low-achieving students tend to be taught by teachers with more high-quality professional development experiences than classes with mostly high-achieving students (mean score 61 and 56, respectively).  Also, high school computer science classes with the largest proportion of students from race/‌ethnicity groups historically underrepresented in STEM are more likely to be taught by teachers who have experienced aspects of effective professional development than classes with the smallest proportion of students from these groups (mean score of 64 and 51, respectively).  However, it is important to note that for computer science, the highest quartile contains relatively few students from these groups.”</a:t>
            </a:r>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16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smtClean="0"/>
              <a:t>Historically Underrepresented Students includes American Indian or Alaskan Native, Black or African American, Hispanic or Latino, or Native Hawaiian or Other Pacific Islander students.</a:t>
            </a:r>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17</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8A4DB-74D9-4B43-9EFB-8340370A0D69}" type="slidenum">
              <a:rPr lang="en-US" smtClean="0"/>
              <a:t>18</a:t>
            </a:fld>
            <a:endParaRPr lang="en-US"/>
          </a:p>
        </p:txBody>
      </p:sp>
    </p:spTree>
    <p:extLst>
      <p:ext uri="{BB962C8B-B14F-4D97-AF65-F5344CB8AC3E}">
        <p14:creationId xmlns:p14="http://schemas.microsoft.com/office/powerpoint/2010/main" val="19363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computer science portion of Table 3.15, p. </a:t>
            </a:r>
            <a:r>
              <a:rPr lang="en-US" baseline="0" dirty="0" smtClean="0"/>
              <a:t>60</a:t>
            </a:r>
            <a:r>
              <a:rPr lang="en-US" dirty="0" smtClean="0"/>
              <a:t> in Technical Report</a:t>
            </a:r>
          </a:p>
          <a:p>
            <a:endParaRPr lang="en-US" dirty="0" smtClean="0"/>
          </a:p>
          <a:p>
            <a:r>
              <a:rPr lang="en-US" b="1" dirty="0" smtClean="0"/>
              <a:t>This slide shows data from an individual item. </a:t>
            </a:r>
          </a:p>
          <a:p>
            <a:r>
              <a:rPr lang="en-US" dirty="0"/>
              <a:t> </a:t>
            </a:r>
          </a:p>
          <a:p>
            <a:r>
              <a:rPr lang="en-US" dirty="0" smtClean="0"/>
              <a:t>School Coordinator </a:t>
            </a:r>
            <a:r>
              <a:rPr lang="en-US" dirty="0"/>
              <a:t>Questionnaire</a:t>
            </a:r>
          </a:p>
          <a:p>
            <a:pPr lvl="0"/>
            <a:r>
              <a:rPr lang="en-US" dirty="0" smtClean="0"/>
              <a:t>Q30. </a:t>
            </a:r>
            <a:r>
              <a:rPr lang="en-US" dirty="0"/>
              <a:t>In the last 3 years, has your school and/or</a:t>
            </a:r>
            <a:r>
              <a:rPr lang="en-US" i="1" dirty="0"/>
              <a:t> </a:t>
            </a:r>
            <a:r>
              <a:rPr lang="en-US" dirty="0"/>
              <a:t>district/diocese</a:t>
            </a:r>
            <a:r>
              <a:rPr lang="en-US" i="1" dirty="0"/>
              <a:t> </a:t>
            </a:r>
            <a:r>
              <a:rPr lang="en-US" dirty="0"/>
              <a:t>offered workshops specifically focused on computer science or computer science teaching, possibly in conjunction with other organizations (for example: other school districts/dioceses, colleges or universities, museums, professional associations, commercial vendors)? </a:t>
            </a:r>
          </a:p>
          <a:p>
            <a:pPr marL="635879" lvl="1" indent="-173422">
              <a:buFont typeface="Courier New" panose="02070309020205020404" pitchFamily="49" charset="0"/>
              <a:buChar char="o"/>
            </a:pPr>
            <a:r>
              <a:rPr lang="en-US" dirty="0" smtClean="0"/>
              <a:t>Yes</a:t>
            </a:r>
            <a:endParaRPr lang="en-US" dirty="0"/>
          </a:p>
          <a:p>
            <a:pPr marL="635844" lvl="1" indent="-173413">
              <a:buFont typeface="Courier New" panose="02070309020205020404" pitchFamily="49" charset="0"/>
              <a:buChar char="o"/>
            </a:pPr>
            <a:r>
              <a:rPr lang="en-US" dirty="0"/>
              <a:t>No</a:t>
            </a:r>
          </a:p>
          <a:p>
            <a:r>
              <a:rPr lang="en-US" dirty="0"/>
              <a:t> </a:t>
            </a:r>
          </a:p>
          <a:p>
            <a:r>
              <a:rPr lang="en-US" dirty="0"/>
              <a:t>The numbers in parentheses are standard errors.</a:t>
            </a:r>
          </a:p>
          <a:p>
            <a:r>
              <a:rPr lang="en-US" dirty="0"/>
              <a:t> </a:t>
            </a:r>
          </a:p>
          <a:p>
            <a:r>
              <a:rPr lang="en-US" b="1" dirty="0"/>
              <a:t>Findings Highlighted in Technical Report</a:t>
            </a:r>
            <a:endParaRPr lang="en-US" dirty="0" smtClean="0"/>
          </a:p>
          <a:p>
            <a:r>
              <a:rPr lang="en-US" dirty="0" smtClean="0"/>
              <a:t>“</a:t>
            </a:r>
            <a:r>
              <a:rPr lang="en-US" dirty="0"/>
              <a:t>School representatives were asked whether professional development workshops in the respective discipline have been offered by their school and/‌or district, possibly in conjunction with other school systems, colleges or universities, museums, professional associations, or commercial vendors.  As can be seen in Table 3.15, both elementary schools and middle schools are more likely to have locally offered workshops in mathematics than in science in the last three years.  Schools across the grade levels are least likely to have local workshops in computer science.”</a:t>
            </a:r>
          </a:p>
        </p:txBody>
      </p:sp>
      <p:sp>
        <p:nvSpPr>
          <p:cNvPr id="4" name="Slide Number Placeholder 3"/>
          <p:cNvSpPr>
            <a:spLocks noGrp="1"/>
          </p:cNvSpPr>
          <p:nvPr>
            <p:ph type="sldNum" sz="quarter" idx="10"/>
          </p:nvPr>
        </p:nvSpPr>
        <p:spPr/>
        <p:txBody>
          <a:bodyPr/>
          <a:lstStyle/>
          <a:p>
            <a:fld id="{B472F11F-6199-4934-A1DC-A9FDDA9F712C}" type="slidenum">
              <a:rPr lang="en-US" smtClean="0"/>
              <a:t>19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8A4DB-74D9-4B43-9EFB-8340370A0D69}" type="slidenum">
              <a:rPr lang="en-US" smtClean="0"/>
              <a:t>2</a:t>
            </a:fld>
            <a:endParaRPr lang="en-US"/>
          </a:p>
        </p:txBody>
      </p:sp>
    </p:spTree>
    <p:extLst>
      <p:ext uri="{BB962C8B-B14F-4D97-AF65-F5344CB8AC3E}">
        <p14:creationId xmlns:p14="http://schemas.microsoft.com/office/powerpoint/2010/main" val="1387295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PD is short for professional development.</a:t>
            </a:r>
            <a:endParaRPr lang="en-US"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20</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computer</a:t>
            </a:r>
            <a:r>
              <a:rPr lang="en-US" baseline="0" dirty="0" smtClean="0"/>
              <a:t> </a:t>
            </a:r>
            <a:r>
              <a:rPr lang="en-US" dirty="0" smtClean="0"/>
              <a:t>science portion of Table 3.18,</a:t>
            </a:r>
            <a:r>
              <a:rPr lang="en-US" baseline="0" dirty="0" smtClean="0"/>
              <a:t> p. 61 in Technical Report</a:t>
            </a:r>
          </a:p>
          <a:p>
            <a:endParaRPr lang="en-US" baseline="0" dirty="0" smtClean="0"/>
          </a:p>
          <a:p>
            <a:r>
              <a:rPr lang="en-US" b="1" dirty="0"/>
              <a:t>This slide shows data </a:t>
            </a:r>
            <a:r>
              <a:rPr lang="en-US" b="1" dirty="0" smtClean="0"/>
              <a:t>from an </a:t>
            </a:r>
            <a:r>
              <a:rPr lang="en-US" b="1" dirty="0"/>
              <a:t>individual </a:t>
            </a:r>
            <a:r>
              <a:rPr lang="en-US" b="1" dirty="0" smtClean="0"/>
              <a:t>item. </a:t>
            </a:r>
            <a:endParaRPr lang="en-US" dirty="0"/>
          </a:p>
          <a:p>
            <a:r>
              <a:rPr lang="en-US" dirty="0"/>
              <a:t> </a:t>
            </a:r>
          </a:p>
          <a:p>
            <a:r>
              <a:rPr lang="en-US" dirty="0" smtClean="0"/>
              <a:t>School Coordinator</a:t>
            </a:r>
            <a:r>
              <a:rPr lang="en-US" baseline="0" dirty="0" smtClean="0"/>
              <a:t> </a:t>
            </a:r>
            <a:r>
              <a:rPr lang="en-US" dirty="0" smtClean="0"/>
              <a:t>Questionnaire</a:t>
            </a:r>
            <a:endParaRPr lang="en-US" dirty="0"/>
          </a:p>
          <a:p>
            <a:pPr defTabSz="924865">
              <a:defRPr/>
            </a:pPr>
            <a:r>
              <a:rPr lang="en-US" dirty="0" smtClean="0"/>
              <a:t>Q31. </a:t>
            </a:r>
            <a:r>
              <a:rPr lang="en-US" dirty="0"/>
              <a:t>In the last 3 years, has your school and/or district and/or diocese offered teacher study groups where teachers meet on a regular basis to discuss teaching and learning of computer science, and possibly other content areas as well (sometimes referred to as Professional Learning Communities, PLCs, or lesson study)? </a:t>
            </a:r>
          </a:p>
          <a:p>
            <a:pPr marL="635844" lvl="1" indent="-173413">
              <a:buFont typeface="Courier New" panose="02070309020205020404" pitchFamily="49" charset="0"/>
              <a:buChar char="o"/>
            </a:pPr>
            <a:r>
              <a:rPr lang="en-US" dirty="0" smtClean="0"/>
              <a:t>Yes</a:t>
            </a:r>
            <a:endParaRPr lang="en-US" dirty="0"/>
          </a:p>
          <a:p>
            <a:pPr marL="635844" lvl="1" indent="-173413">
              <a:buFont typeface="Courier New" panose="02070309020205020404" pitchFamily="49" charset="0"/>
              <a:buChar char="o"/>
            </a:pPr>
            <a:r>
              <a:rPr lang="en-US" dirty="0"/>
              <a:t>No</a:t>
            </a:r>
          </a:p>
          <a:p>
            <a:r>
              <a:rPr lang="en-US" dirty="0"/>
              <a:t> </a:t>
            </a:r>
          </a:p>
          <a:p>
            <a:r>
              <a:rPr lang="en-US" dirty="0"/>
              <a:t>The numbers in parentheses are standard errors.</a:t>
            </a:r>
          </a:p>
          <a:p>
            <a:r>
              <a:rPr lang="en-US" dirty="0"/>
              <a:t> </a:t>
            </a:r>
          </a:p>
          <a:p>
            <a:r>
              <a:rPr lang="en-US" b="1" dirty="0"/>
              <a:t>Findings Highlighted in Technical Report</a:t>
            </a:r>
            <a:endParaRPr lang="en-US" baseline="0" dirty="0" smtClean="0"/>
          </a:p>
          <a:p>
            <a:pPr defTabSz="924865">
              <a:defRPr/>
            </a:pPr>
            <a:r>
              <a:rPr lang="en-US" baseline="0" dirty="0" smtClean="0"/>
              <a:t>“</a:t>
            </a:r>
            <a:r>
              <a:rPr lang="en-US" dirty="0"/>
              <a:t>One concern about professional development workshops is that teachers may not be given adequate assistance in applying what they are learning to their own instruction.  Teacher study groups (professional learning communities, lesson study, etc.) have the potential to help teachers focus on instruction.  School science, mathematics, and computer science program representatives were asked whether their school has offered teacher study groups where teachers meet on a regular basis to discuss science, mathematics, or computer science teaching and learning in the last three years.  As can be seen in Table 3.18, study groups are more likely to be offered in mathematics than in science or computer science.  For example, 55 percent of elementary schools offer teacher study groups in mathematics compared to only 28 percent offering them in science</a:t>
            </a:r>
            <a:r>
              <a:rPr lang="en-US" dirty="0" smtClean="0"/>
              <a:t>.”</a:t>
            </a: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21</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22</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computer science</a:t>
            </a:r>
            <a:r>
              <a:rPr lang="en-US" baseline="0" dirty="0" smtClean="0"/>
              <a:t> portion of </a:t>
            </a:r>
            <a:r>
              <a:rPr lang="en-US" dirty="0" smtClean="0"/>
              <a:t>Table 3.27, p. 67 in Technical Report</a:t>
            </a:r>
          </a:p>
          <a:p>
            <a:endParaRPr lang="en-US" dirty="0" smtClean="0"/>
          </a:p>
          <a:p>
            <a:r>
              <a:rPr lang="en-US" b="1" dirty="0"/>
              <a:t>This slide shows data from </a:t>
            </a:r>
            <a:r>
              <a:rPr lang="en-US" b="1" dirty="0" smtClean="0"/>
              <a:t>an individual item. </a:t>
            </a:r>
            <a:endParaRPr lang="en-US" dirty="0"/>
          </a:p>
          <a:p>
            <a:r>
              <a:rPr lang="en-US" dirty="0"/>
              <a:t> </a:t>
            </a:r>
          </a:p>
          <a:p>
            <a:r>
              <a:rPr lang="en-US" dirty="0" smtClean="0"/>
              <a:t>School Coordinator </a:t>
            </a:r>
            <a:r>
              <a:rPr lang="en-US" dirty="0"/>
              <a:t>Questionnaire</a:t>
            </a:r>
          </a:p>
          <a:p>
            <a:r>
              <a:rPr lang="en-US" dirty="0" smtClean="0"/>
              <a:t>Q33. </a:t>
            </a:r>
            <a:r>
              <a:rPr lang="en-US" dirty="0"/>
              <a:t>Do any teachers in your school have access to one-on-one coaching focused on improving their computer science instruction (include voluntary and required coaching)?</a:t>
            </a:r>
          </a:p>
          <a:p>
            <a:pPr marL="635844" lvl="1" indent="-173413">
              <a:buFont typeface="Courier New" panose="02070309020205020404" pitchFamily="49" charset="0"/>
              <a:buChar char="o"/>
            </a:pPr>
            <a:r>
              <a:rPr lang="en-US" dirty="0"/>
              <a:t>Yes</a:t>
            </a:r>
          </a:p>
          <a:p>
            <a:pPr marL="635844" lvl="1" indent="-173413">
              <a:buFont typeface="Courier New" panose="02070309020205020404" pitchFamily="49" charset="0"/>
              <a:buChar char="o"/>
            </a:pPr>
            <a:r>
              <a:rPr lang="en-US" dirty="0"/>
              <a:t>No   </a:t>
            </a:r>
          </a:p>
          <a:p>
            <a:endParaRPr lang="en-US" dirty="0"/>
          </a:p>
          <a:p>
            <a:r>
              <a:rPr lang="en-US" dirty="0"/>
              <a:t>The numbers in parentheses are standard errors.</a:t>
            </a:r>
          </a:p>
          <a:p>
            <a:r>
              <a:rPr lang="en-US" dirty="0"/>
              <a:t> </a:t>
            </a:r>
          </a:p>
          <a:p>
            <a:r>
              <a:rPr lang="en-US" b="1" dirty="0"/>
              <a:t>Findings Highlighted in Technical Report</a:t>
            </a:r>
            <a:endParaRPr lang="en-US" dirty="0" smtClean="0"/>
          </a:p>
          <a:p>
            <a:r>
              <a:rPr lang="en-US" dirty="0" smtClean="0"/>
              <a:t>“</a:t>
            </a:r>
            <a:r>
              <a:rPr lang="en-US" dirty="0"/>
              <a:t>As noted earlier, professional development workshops and teacher study groups can provide important opportunities for teachers to deepen their disciplinary and pedagogical content knowledge, and to develop skill in using that knowledge for key tasks of teaching, such as analyzing student work to determine what a student does and does not understand.  When resources allow, one-on-one coaching to help teachers improve their practice can be a powerful tool.</a:t>
            </a:r>
          </a:p>
          <a:p>
            <a:endParaRPr lang="en-US" dirty="0"/>
          </a:p>
          <a:p>
            <a:r>
              <a:rPr lang="en-US" dirty="0"/>
              <a:t>School program representatives were asked whether any teachers in their school have access to one-on-one coaching focused on improving their science, mathematics, and ‌computer science instruction; these data are shown in Table 3.27.  Across subject areas and grade ranges, one-on-one coaching is relatively rare except in elementary school mathematics, where over 4 in 10 schools offer coaching.”</a:t>
            </a:r>
          </a:p>
        </p:txBody>
      </p:sp>
      <p:sp>
        <p:nvSpPr>
          <p:cNvPr id="4" name="Slide Number Placeholder 3"/>
          <p:cNvSpPr>
            <a:spLocks noGrp="1"/>
          </p:cNvSpPr>
          <p:nvPr>
            <p:ph type="sldNum" sz="quarter" idx="10"/>
          </p:nvPr>
        </p:nvSpPr>
        <p:spPr/>
        <p:txBody>
          <a:bodyPr/>
          <a:lstStyle/>
          <a:p>
            <a:fld id="{B472F11F-6199-4934-A1DC-A9FDDA9F712C}" type="slidenum">
              <a:rPr lang="en-US" smtClean="0"/>
              <a:t>23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24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computer science</a:t>
            </a:r>
            <a:r>
              <a:rPr lang="en-US" baseline="0" dirty="0" smtClean="0"/>
              <a:t> portion of </a:t>
            </a:r>
            <a:r>
              <a:rPr lang="en-US" dirty="0" smtClean="0"/>
              <a:t>Table 3.32, p. 69 in Technical Report</a:t>
            </a:r>
          </a:p>
          <a:p>
            <a:endParaRPr lang="en-US" dirty="0" smtClean="0"/>
          </a:p>
          <a:p>
            <a:r>
              <a:rPr lang="en-US" b="1" dirty="0"/>
              <a:t>This slide shows data </a:t>
            </a:r>
            <a:r>
              <a:rPr lang="en-US" b="1" dirty="0" smtClean="0"/>
              <a:t>derived from: </a:t>
            </a:r>
            <a:endParaRPr lang="en-US" dirty="0"/>
          </a:p>
          <a:p>
            <a:r>
              <a:rPr lang="en-US" dirty="0"/>
              <a:t> </a:t>
            </a:r>
          </a:p>
          <a:p>
            <a:r>
              <a:rPr lang="en-US" dirty="0" smtClean="0"/>
              <a:t>School Coordinator Questionnaire</a:t>
            </a:r>
          </a:p>
          <a:p>
            <a:pPr lvl="0"/>
            <a:r>
              <a:rPr lang="en-US" dirty="0" smtClean="0"/>
              <a:t>Q30. </a:t>
            </a:r>
            <a:r>
              <a:rPr lang="en-US" dirty="0"/>
              <a:t>In the last 3 years, has your school and/or</a:t>
            </a:r>
            <a:r>
              <a:rPr lang="en-US" i="1" dirty="0"/>
              <a:t> </a:t>
            </a:r>
            <a:r>
              <a:rPr lang="en-US" dirty="0"/>
              <a:t>district/diocese</a:t>
            </a:r>
            <a:r>
              <a:rPr lang="en-US" i="1" dirty="0"/>
              <a:t> </a:t>
            </a:r>
            <a:r>
              <a:rPr lang="en-US" dirty="0"/>
              <a:t>offered workshops specifically focused on computer science or computer science teaching, possibly in conjunction with other organizations (for example: other school districts/dioceses, colleges or universities, museums, professional associations, commercial vendors)? </a:t>
            </a:r>
          </a:p>
          <a:p>
            <a:pPr marL="635879" lvl="1" indent="-173422">
              <a:buFont typeface="Courier New" panose="02070309020205020404" pitchFamily="49" charset="0"/>
              <a:buChar char="o"/>
            </a:pPr>
            <a:r>
              <a:rPr lang="en-US" dirty="0" smtClean="0"/>
              <a:t>Yes</a:t>
            </a:r>
          </a:p>
          <a:p>
            <a:pPr marL="635844" lvl="1" indent="-173413">
              <a:buFont typeface="Courier New" panose="02070309020205020404" pitchFamily="49" charset="0"/>
              <a:buChar char="o"/>
            </a:pPr>
            <a:r>
              <a:rPr lang="en-US" dirty="0" smtClean="0"/>
              <a:t>No</a:t>
            </a:r>
          </a:p>
          <a:p>
            <a:pPr defTabSz="924865">
              <a:defRPr/>
            </a:pPr>
            <a:endParaRPr lang="en-US" dirty="0" smtClean="0"/>
          </a:p>
          <a:p>
            <a:pPr defTabSz="924865">
              <a:defRPr/>
            </a:pPr>
            <a:r>
              <a:rPr lang="en-US" dirty="0" smtClean="0"/>
              <a:t>Q31. </a:t>
            </a:r>
            <a:r>
              <a:rPr lang="en-US" dirty="0"/>
              <a:t>In the last 3 years, has your school and/or district and/or diocese offered teacher study groups where teachers meet on a regular basis to discuss teaching and learning of computer science, and possibly other content areas as well (sometimes referred to as Professional Learning Communities, PLCs, or lesson study)? </a:t>
            </a:r>
          </a:p>
          <a:p>
            <a:pPr marL="635844" lvl="1" indent="-173413">
              <a:buFont typeface="Courier New" panose="02070309020205020404" pitchFamily="49" charset="0"/>
              <a:buChar char="o"/>
            </a:pPr>
            <a:r>
              <a:rPr lang="en-US" dirty="0" smtClean="0"/>
              <a:t>Yes</a:t>
            </a:r>
          </a:p>
          <a:p>
            <a:pPr marL="635844" lvl="1" indent="-173413">
              <a:buFont typeface="Courier New" panose="02070309020205020404" pitchFamily="49" charset="0"/>
              <a:buChar char="o"/>
            </a:pPr>
            <a:r>
              <a:rPr lang="en-US" dirty="0" smtClean="0"/>
              <a:t>No</a:t>
            </a:r>
          </a:p>
          <a:p>
            <a:endParaRPr lang="en-US" dirty="0" smtClean="0"/>
          </a:p>
          <a:p>
            <a:r>
              <a:rPr lang="en-US" dirty="0" smtClean="0"/>
              <a:t>Q32. </a:t>
            </a:r>
            <a:r>
              <a:rPr lang="en-US" dirty="0"/>
              <a:t>Do any teachers in your school have access to one-on-one coaching focused on improving their computer science instruction (include voluntary and required coaching)?</a:t>
            </a:r>
            <a:endParaRPr lang="en-US" dirty="0" smtClean="0"/>
          </a:p>
          <a:p>
            <a:pPr marL="635844" lvl="1" indent="-173413">
              <a:buFont typeface="Courier New" panose="02070309020205020404" pitchFamily="49" charset="0"/>
              <a:buChar char="o"/>
            </a:pPr>
            <a:r>
              <a:rPr lang="en-US" dirty="0" smtClean="0"/>
              <a:t>Yes</a:t>
            </a:r>
          </a:p>
          <a:p>
            <a:pPr marL="635844" lvl="1" indent="-173413">
              <a:buFont typeface="Courier New" panose="02070309020205020404" pitchFamily="49" charset="0"/>
              <a:buChar char="o"/>
            </a:pPr>
            <a:r>
              <a:rPr lang="en-US" dirty="0" smtClean="0"/>
              <a:t>No   </a:t>
            </a:r>
          </a:p>
          <a:p>
            <a:pPr lvl="0"/>
            <a:endParaRPr lang="en-US" dirty="0" smtClean="0"/>
          </a:p>
          <a:p>
            <a:r>
              <a:rPr lang="en-US" dirty="0" smtClean="0"/>
              <a:t>The </a:t>
            </a:r>
            <a:r>
              <a:rPr lang="en-US" dirty="0"/>
              <a:t>numbers in parentheses are standard errors.</a:t>
            </a:r>
          </a:p>
          <a:p>
            <a:r>
              <a:rPr lang="en-US" dirty="0"/>
              <a:t> </a:t>
            </a:r>
          </a:p>
          <a:p>
            <a:r>
              <a:rPr lang="en-US" b="1" dirty="0"/>
              <a:t>Findings Highlighted in Technical Report</a:t>
            </a:r>
            <a:endParaRPr lang="en-US" dirty="0" smtClean="0"/>
          </a:p>
          <a:p>
            <a:r>
              <a:rPr lang="en-US" dirty="0" smtClean="0"/>
              <a:t>“</a:t>
            </a:r>
            <a:r>
              <a:rPr lang="en-US" dirty="0"/>
              <a:t>Responses to whether schools/‌districts provide science, mathematics, and ‌computer science workshops, teacher study groups, and one-on-one coaching were combined to look at the proportion of schools that have not offered any of these types of professional development.  As can be seen in Table 3.32, about a third of schools have not offered some form of professional development in science in the last three years; 16–28 percent of schools, depending on grade level, have not offered any type of professional development in mathematics.  In contrast, about 40–50 percent of schools have not offered computer science professional development at all in the last three years.”</a:t>
            </a:r>
          </a:p>
        </p:txBody>
      </p:sp>
      <p:sp>
        <p:nvSpPr>
          <p:cNvPr id="4" name="Slide Number Placeholder 3"/>
          <p:cNvSpPr>
            <a:spLocks noGrp="1"/>
          </p:cNvSpPr>
          <p:nvPr>
            <p:ph type="sldNum" sz="quarter" idx="10"/>
          </p:nvPr>
        </p:nvSpPr>
        <p:spPr/>
        <p:txBody>
          <a:bodyPr/>
          <a:lstStyle/>
          <a:p>
            <a:fld id="{B472F11F-6199-4934-A1DC-A9FDDA9F712C}" type="slidenum">
              <a:rPr lang="en-US" smtClean="0"/>
              <a:t>25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PD is short for professional development.</a:t>
            </a:r>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26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3.35, p. 71 in Technical Report</a:t>
            </a:r>
          </a:p>
          <a:p>
            <a:endParaRPr lang="en-US" dirty="0" smtClean="0"/>
          </a:p>
          <a:p>
            <a:r>
              <a:rPr lang="en-US" b="1" dirty="0"/>
              <a:t>This slide shows data </a:t>
            </a:r>
            <a:r>
              <a:rPr lang="en-US" b="1" dirty="0" smtClean="0"/>
              <a:t>from individual items.</a:t>
            </a:r>
            <a:endParaRPr lang="en-US" dirty="0"/>
          </a:p>
          <a:p>
            <a:r>
              <a:rPr lang="en-US" dirty="0"/>
              <a:t> </a:t>
            </a:r>
          </a:p>
          <a:p>
            <a:r>
              <a:rPr lang="en-US" dirty="0" smtClean="0"/>
              <a:t>School Coordinator Questionnaire</a:t>
            </a:r>
          </a:p>
          <a:p>
            <a:pPr lvl="0"/>
            <a:r>
              <a:rPr lang="en-US" dirty="0" smtClean="0"/>
              <a:t>Q30. </a:t>
            </a:r>
            <a:r>
              <a:rPr lang="en-US" dirty="0"/>
              <a:t>In the last 3 years, has your school and/or</a:t>
            </a:r>
            <a:r>
              <a:rPr lang="en-US" i="1" dirty="0"/>
              <a:t> </a:t>
            </a:r>
            <a:r>
              <a:rPr lang="en-US" dirty="0"/>
              <a:t>district/diocese</a:t>
            </a:r>
            <a:r>
              <a:rPr lang="en-US" i="1" dirty="0"/>
              <a:t> </a:t>
            </a:r>
            <a:r>
              <a:rPr lang="en-US" dirty="0"/>
              <a:t>offered workshops specifically focused on computer science or computer science teaching, possibly in conjunction with other organizations (for example: other school districts/dioceses, colleges or universities, museums, professional associations, commercial vendors)? </a:t>
            </a:r>
          </a:p>
          <a:p>
            <a:pPr marL="635879" lvl="1" indent="-173422">
              <a:buFont typeface="Courier New" panose="02070309020205020404" pitchFamily="49" charset="0"/>
              <a:buChar char="o"/>
            </a:pPr>
            <a:r>
              <a:rPr lang="en-US" dirty="0" smtClean="0"/>
              <a:t>Yes</a:t>
            </a:r>
          </a:p>
          <a:p>
            <a:pPr marL="635844" lvl="1" indent="-173413">
              <a:buFont typeface="Courier New" panose="02070309020205020404" pitchFamily="49" charset="0"/>
              <a:buChar char="o"/>
            </a:pPr>
            <a:r>
              <a:rPr lang="en-US" dirty="0" smtClean="0"/>
              <a:t>No</a:t>
            </a:r>
          </a:p>
          <a:p>
            <a:pPr defTabSz="924865">
              <a:defRPr/>
            </a:pPr>
            <a:endParaRPr lang="en-US" dirty="0" smtClean="0"/>
          </a:p>
          <a:p>
            <a:pPr defTabSz="924865">
              <a:defRPr/>
            </a:pPr>
            <a:r>
              <a:rPr lang="en-US" dirty="0" smtClean="0"/>
              <a:t>Q31. </a:t>
            </a:r>
            <a:r>
              <a:rPr lang="en-US" dirty="0"/>
              <a:t>In the last 3 years, has your school and/or district and/or diocese offered teacher study groups where teachers meet on a regular basis to discuss teaching and learning of computer science, and possibly other content areas as well (sometimes referred to as Professional Learning Communities, PLCs, or lesson study)? </a:t>
            </a:r>
          </a:p>
          <a:p>
            <a:pPr marL="635844" lvl="1" indent="-173413">
              <a:buFont typeface="Courier New" panose="02070309020205020404" pitchFamily="49" charset="0"/>
              <a:buChar char="o"/>
            </a:pPr>
            <a:r>
              <a:rPr lang="en-US" dirty="0" smtClean="0"/>
              <a:t>Yes</a:t>
            </a:r>
          </a:p>
          <a:p>
            <a:pPr marL="635844" lvl="1" indent="-173413">
              <a:buFont typeface="Courier New" panose="02070309020205020404" pitchFamily="49" charset="0"/>
              <a:buChar char="o"/>
            </a:pPr>
            <a:r>
              <a:rPr lang="en-US" dirty="0" smtClean="0"/>
              <a:t>No</a:t>
            </a:r>
          </a:p>
          <a:p>
            <a:endParaRPr lang="en-US" dirty="0" smtClean="0"/>
          </a:p>
          <a:p>
            <a:r>
              <a:rPr lang="en-US" dirty="0" smtClean="0"/>
              <a:t>Q32. </a:t>
            </a:r>
            <a:r>
              <a:rPr lang="en-US" dirty="0"/>
              <a:t>Do any teachers in your school have access to one-on-one coaching focused on improving their computer science instruction (include voluntary and required coaching)?</a:t>
            </a:r>
            <a:endParaRPr lang="en-US" dirty="0" smtClean="0"/>
          </a:p>
          <a:p>
            <a:pPr marL="635844" lvl="1" indent="-173413">
              <a:buFont typeface="Courier New" panose="02070309020205020404" pitchFamily="49" charset="0"/>
              <a:buChar char="o"/>
            </a:pPr>
            <a:r>
              <a:rPr lang="en-US" dirty="0" smtClean="0"/>
              <a:t>Yes</a:t>
            </a:r>
          </a:p>
          <a:p>
            <a:pPr marL="635844" lvl="1" indent="-173413">
              <a:buFont typeface="Courier New" panose="02070309020205020404" pitchFamily="49" charset="0"/>
              <a:buChar char="o"/>
            </a:pPr>
            <a:r>
              <a:rPr lang="en-US" dirty="0" smtClean="0"/>
              <a:t>No   </a:t>
            </a:r>
          </a:p>
          <a:p>
            <a:pPr lvl="0"/>
            <a:endParaRPr lang="en-US" dirty="0" smtClean="0"/>
          </a:p>
          <a:p>
            <a:pPr defTabSz="924916">
              <a:defRPr/>
            </a:pPr>
            <a:r>
              <a:rPr lang="en-US" dirty="0" smtClean="0"/>
              <a:t>The numbers in parentheses are standard errors.</a:t>
            </a:r>
          </a:p>
          <a:p>
            <a:pPr defTabSz="924916">
              <a:defRPr/>
            </a:pPr>
            <a:endParaRPr lang="en-US" dirty="0"/>
          </a:p>
          <a:p>
            <a:pPr defTabSz="924916">
              <a:defRPr/>
            </a:pPr>
            <a:r>
              <a:rPr lang="en-US" dirty="0"/>
              <a:t>Chapters 2–7 in the technical report provide data on several key indicators, disaggregated by one or more equity factors: the prior achievement level of students in the class, the percentage of students from race/ethnicity groups historically underrepresented in STEM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from race/ethnicity groups historically underrepresented in STEM in the class.</a:t>
            </a:r>
          </a:p>
          <a:p>
            <a:endParaRPr lang="en-US" dirty="0" smtClean="0"/>
          </a:p>
          <a:p>
            <a:r>
              <a:rPr lang="en-US" b="1" dirty="0" smtClean="0"/>
              <a:t>Findings </a:t>
            </a:r>
            <a:r>
              <a:rPr lang="en-US" b="1" dirty="0"/>
              <a:t>Highlighted in Technical Report</a:t>
            </a:r>
            <a:endParaRPr lang="en-US" dirty="0" smtClean="0"/>
          </a:p>
          <a:p>
            <a:r>
              <a:rPr lang="en-US" dirty="0" smtClean="0"/>
              <a:t>“</a:t>
            </a:r>
            <a:r>
              <a:rPr lang="en-US" dirty="0"/>
              <a:t>A somewhat similar pattern is seen in computer science.  As can be seen in Table 3.35, the largest schools are significantly more likely than the smallest schools to offer computer science-focused workshops (42 vs. 19 percent, respectively) and teacher study groups (48 vs. 33 percent, respectively).  There are also disparities by community type, with rural schools being less likely to provide workshops and study groups than their urban counterparts.  The distribution of schools offering one-on-one coaching in computer science is relatively equal when analyzed by each of the different equity factors. “</a:t>
            </a:r>
          </a:p>
        </p:txBody>
      </p:sp>
      <p:sp>
        <p:nvSpPr>
          <p:cNvPr id="4" name="Slide Number Placeholder 3"/>
          <p:cNvSpPr>
            <a:spLocks noGrp="1"/>
          </p:cNvSpPr>
          <p:nvPr>
            <p:ph type="sldNum" sz="quarter" idx="10"/>
          </p:nvPr>
        </p:nvSpPr>
        <p:spPr/>
        <p:txBody>
          <a:bodyPr/>
          <a:lstStyle/>
          <a:p>
            <a:fld id="{B472F11F-6199-4934-A1DC-A9FDDA9F712C}" type="slidenum">
              <a:rPr lang="en-US" smtClean="0"/>
              <a:t>27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28</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29</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computer science portion of Table 3.1, p. 48 in Technical Report</a:t>
            </a:r>
          </a:p>
          <a:p>
            <a:endParaRPr lang="en-US" dirty="0" smtClean="0"/>
          </a:p>
          <a:p>
            <a:r>
              <a:rPr lang="en-US" b="1" dirty="0" smtClean="0"/>
              <a:t>This slide shows data from an individual item. </a:t>
            </a:r>
            <a:endParaRPr lang="en-US" dirty="0" smtClean="0"/>
          </a:p>
          <a:p>
            <a:r>
              <a:rPr lang="en-US" dirty="0"/>
              <a:t> </a:t>
            </a:r>
          </a:p>
          <a:p>
            <a:r>
              <a:rPr lang="en-US" dirty="0" smtClean="0"/>
              <a:t>Computer Science </a:t>
            </a:r>
            <a:r>
              <a:rPr lang="en-US" dirty="0"/>
              <a:t>Teacher Questionnaire</a:t>
            </a:r>
          </a:p>
          <a:p>
            <a:pPr lvl="0"/>
            <a:r>
              <a:rPr lang="en-US" dirty="0" smtClean="0"/>
              <a:t>Q15. </a:t>
            </a:r>
            <a:r>
              <a:rPr lang="en-US" dirty="0"/>
              <a:t>When did you last participate in professional development focused on computer science or computer science teaching?</a:t>
            </a:r>
          </a:p>
          <a:p>
            <a:pPr marL="635879" lvl="1" indent="-173422">
              <a:buFont typeface="Courier New" panose="02070309020205020404" pitchFamily="49" charset="0"/>
              <a:buChar char="o"/>
            </a:pPr>
            <a:r>
              <a:rPr lang="en-US" dirty="0" smtClean="0"/>
              <a:t>In </a:t>
            </a:r>
            <a:r>
              <a:rPr lang="en-US" dirty="0"/>
              <a:t>the last </a:t>
            </a:r>
            <a:r>
              <a:rPr lang="en-US" dirty="0" smtClean="0"/>
              <a:t>12 months</a:t>
            </a:r>
          </a:p>
          <a:p>
            <a:pPr marL="635844" lvl="1" indent="-173413">
              <a:buFont typeface="Courier New" panose="02070309020205020404" pitchFamily="49" charset="0"/>
              <a:buChar char="o"/>
            </a:pPr>
            <a:r>
              <a:rPr lang="en-US" dirty="0" smtClean="0"/>
              <a:t>1</a:t>
            </a:r>
            <a:r>
              <a:rPr lang="en-US" baseline="0" dirty="0" smtClean="0"/>
              <a:t>- 3 years ago</a:t>
            </a:r>
            <a:endParaRPr lang="en-US" dirty="0"/>
          </a:p>
          <a:p>
            <a:pPr marL="635844" lvl="1" indent="-173413">
              <a:buFont typeface="Courier New" panose="02070309020205020404" pitchFamily="49" charset="0"/>
              <a:buChar char="o"/>
            </a:pPr>
            <a:r>
              <a:rPr lang="en-US" dirty="0"/>
              <a:t>4–6 years ago</a:t>
            </a:r>
          </a:p>
          <a:p>
            <a:pPr marL="635844" lvl="1" indent="-173413">
              <a:buFont typeface="Courier New" panose="02070309020205020404" pitchFamily="49" charset="0"/>
              <a:buChar char="o"/>
            </a:pPr>
            <a:r>
              <a:rPr lang="en-US" dirty="0"/>
              <a:t>7–10 years ago</a:t>
            </a:r>
          </a:p>
          <a:p>
            <a:pPr marL="635844" lvl="1" indent="-173413">
              <a:buFont typeface="Courier New" panose="02070309020205020404" pitchFamily="49" charset="0"/>
              <a:buChar char="o"/>
            </a:pPr>
            <a:r>
              <a:rPr lang="en-US" dirty="0"/>
              <a:t>More than 10 years ago</a:t>
            </a:r>
          </a:p>
          <a:p>
            <a:pPr marL="635844" lvl="1" indent="-173413">
              <a:buFont typeface="Courier New" panose="02070309020205020404" pitchFamily="49" charset="0"/>
              <a:buChar char="o"/>
            </a:pPr>
            <a:r>
              <a:rPr lang="en-US" dirty="0"/>
              <a:t>Never</a:t>
            </a:r>
          </a:p>
          <a:p>
            <a:r>
              <a:rPr lang="en-US" dirty="0"/>
              <a:t> </a:t>
            </a:r>
          </a:p>
          <a:p>
            <a:r>
              <a:rPr lang="en-US" dirty="0"/>
              <a:t>The numbers in parentheses are standard errors.</a:t>
            </a:r>
          </a:p>
          <a:p>
            <a:r>
              <a:rPr lang="en-US" dirty="0"/>
              <a:t> </a:t>
            </a:r>
          </a:p>
          <a:p>
            <a:r>
              <a:rPr lang="en-US" b="1" dirty="0"/>
              <a:t>Findings Highlighted in Technical Report</a:t>
            </a:r>
            <a:endParaRPr lang="en-US" dirty="0" smtClean="0"/>
          </a:p>
          <a:p>
            <a:r>
              <a:rPr lang="en-US" dirty="0" smtClean="0"/>
              <a:t>“</a:t>
            </a:r>
            <a:r>
              <a:rPr lang="en-US" dirty="0"/>
              <a:t>One important measure of teachers’ continuing education is how long it has been since they participated in professional development.  As can be seen in Table 3.1, with the exception of elementary science teachers, roughly 80 percent or more of science, ‌mathematics, and ‌computer science teachers have participated in discipline-focused professional development (i.e., focused on science, mathematics, computer science content or the teaching of science, mathematics, computer science) within the last three years.  Elementary science teachers stand out for the relative paucity of professional development in science or science teaching, with fewer than about 60 percent having participated in the last three years.”</a:t>
            </a:r>
          </a:p>
        </p:txBody>
      </p:sp>
      <p:sp>
        <p:nvSpPr>
          <p:cNvPr id="4" name="Slide Number Placeholder 3"/>
          <p:cNvSpPr>
            <a:spLocks noGrp="1"/>
          </p:cNvSpPr>
          <p:nvPr>
            <p:ph type="sldNum" sz="quarter" idx="10"/>
          </p:nvPr>
        </p:nvSpPr>
        <p:spPr/>
        <p:txBody>
          <a:bodyPr/>
          <a:lstStyle/>
          <a:p>
            <a:fld id="{B472F11F-6199-4934-A1DC-A9FDDA9F712C}" type="slidenum">
              <a:rPr lang="en-US" smtClean="0"/>
              <a:t>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30</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Computer science-focused professional development includes professional development focused on computer science content or the teaching of computer science.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computer science portion of Table 3.2, p.</a:t>
            </a:r>
            <a:r>
              <a:rPr lang="en-US" baseline="0" dirty="0" smtClean="0"/>
              <a:t> 49 of Technical Report</a:t>
            </a:r>
          </a:p>
          <a:p>
            <a:endParaRPr lang="en-US" dirty="0" smtClean="0"/>
          </a:p>
          <a:p>
            <a:r>
              <a:rPr lang="en-US" b="1" dirty="0" smtClean="0"/>
              <a:t>This slide shows data from an individual item. </a:t>
            </a:r>
            <a:endParaRPr lang="en-US" dirty="0" smtClean="0"/>
          </a:p>
          <a:p>
            <a:r>
              <a:rPr lang="en-US" dirty="0"/>
              <a:t> </a:t>
            </a:r>
          </a:p>
          <a:p>
            <a:r>
              <a:rPr lang="en-US" dirty="0" smtClean="0"/>
              <a:t>Computer Science </a:t>
            </a:r>
            <a:r>
              <a:rPr lang="en-US" dirty="0"/>
              <a:t>Teacher Questionnaire</a:t>
            </a:r>
          </a:p>
          <a:p>
            <a:pPr lvl="0"/>
            <a:r>
              <a:rPr lang="en-US" dirty="0" smtClean="0"/>
              <a:t>Q17. </a:t>
            </a:r>
            <a:r>
              <a:rPr lang="en-US" dirty="0"/>
              <a:t>What is the total amount of time you have spent on professional development related to computer science or computer science teaching in the last 3 years?</a:t>
            </a:r>
          </a:p>
          <a:p>
            <a:pPr marL="635844" lvl="1" indent="-173413">
              <a:buFont typeface="Courier New" panose="02070309020205020404" pitchFamily="49" charset="0"/>
              <a:buChar char="o"/>
            </a:pPr>
            <a:r>
              <a:rPr lang="en-US" dirty="0" smtClean="0"/>
              <a:t>Less </a:t>
            </a:r>
            <a:r>
              <a:rPr lang="en-US" dirty="0"/>
              <a:t>than 6 hours</a:t>
            </a:r>
          </a:p>
          <a:p>
            <a:pPr marL="635844" lvl="1" indent="-173413">
              <a:buFont typeface="Courier New" panose="02070309020205020404" pitchFamily="49" charset="0"/>
              <a:buChar char="o"/>
            </a:pPr>
            <a:r>
              <a:rPr lang="en-US" dirty="0" smtClean="0"/>
              <a:t>6–15 </a:t>
            </a:r>
            <a:r>
              <a:rPr lang="en-US" dirty="0"/>
              <a:t>hours</a:t>
            </a:r>
          </a:p>
          <a:p>
            <a:pPr marL="635844" lvl="1" indent="-173413">
              <a:buFont typeface="Courier New" panose="02070309020205020404" pitchFamily="49" charset="0"/>
              <a:buChar char="o"/>
            </a:pPr>
            <a:r>
              <a:rPr lang="en-US" dirty="0" smtClean="0"/>
              <a:t>16–35 </a:t>
            </a:r>
            <a:r>
              <a:rPr lang="en-US" dirty="0"/>
              <a:t>hours</a:t>
            </a:r>
          </a:p>
          <a:p>
            <a:pPr marL="635844" lvl="1" indent="-173413">
              <a:buFont typeface="Courier New" panose="02070309020205020404" pitchFamily="49" charset="0"/>
              <a:buChar char="o"/>
            </a:pPr>
            <a:r>
              <a:rPr lang="en-US" dirty="0" smtClean="0"/>
              <a:t>36-80</a:t>
            </a:r>
            <a:r>
              <a:rPr lang="en-US" baseline="0" dirty="0" smtClean="0"/>
              <a:t> hours</a:t>
            </a:r>
            <a:endParaRPr lang="en-US" dirty="0" smtClean="0"/>
          </a:p>
          <a:p>
            <a:pPr marL="635844" lvl="1" indent="-173413">
              <a:buFont typeface="Courier New" panose="02070309020205020404" pitchFamily="49" charset="0"/>
              <a:buChar char="o"/>
            </a:pPr>
            <a:r>
              <a:rPr lang="en-US" dirty="0" smtClean="0"/>
              <a:t>More</a:t>
            </a:r>
            <a:r>
              <a:rPr lang="en-US" baseline="0" dirty="0" smtClean="0"/>
              <a:t> than 80 hours</a:t>
            </a:r>
            <a:endParaRPr lang="en-US" dirty="0"/>
          </a:p>
          <a:p>
            <a:endParaRPr lang="en-US" dirty="0"/>
          </a:p>
          <a:p>
            <a:r>
              <a:rPr lang="en-US" dirty="0"/>
              <a:t>The numbers in parentheses are standard errors.</a:t>
            </a:r>
          </a:p>
          <a:p>
            <a:r>
              <a:rPr lang="en-US" dirty="0"/>
              <a:t> </a:t>
            </a:r>
          </a:p>
          <a:p>
            <a:r>
              <a:rPr lang="en-US" b="1" dirty="0"/>
              <a:t>Findings Highlighted in Technical Report</a:t>
            </a:r>
            <a:endParaRPr lang="en-US" dirty="0" smtClean="0"/>
          </a:p>
          <a:p>
            <a:pPr defTabSz="924865">
              <a:defRPr/>
            </a:pPr>
            <a:r>
              <a:rPr lang="en-US" dirty="0" smtClean="0"/>
              <a:t>“</a:t>
            </a:r>
            <a:r>
              <a:rPr lang="en-US" dirty="0"/>
              <a:t>Although some involvement in professional development may be better than none, a brief exposure of a few hours over several years is not likely to be sufficient to enhance teachers’ knowledge and skills in meaningful ways.  Accordingly, teachers across all subject areas were asked about the total amount of time they have spent on discipline-focused professional development in the last three years.  As can be seen in Table 3.2, about a quarter of middle school and about a third of high school science teachers have participated in 36 hours or more of science professional development in the last three years; very few elementary teachers have had this amount of professional development in science.  A similar pattern exists in mathematics, with about 2 in 5 secondary teachers having participated in at least 36 hours of mathematics-focused professional development in the last three years compared to fewer than 1 in 6 elementary teachers.  In contrast, over half of high school computer science teachers have participated in this amount of professional development related to computer science or computer science teaching.  This finding most likely reflects the recent national emphasis on computer science in STEM education and the push to develop students’ computational thinking skills.”</a:t>
            </a:r>
          </a:p>
        </p:txBody>
      </p:sp>
      <p:sp>
        <p:nvSpPr>
          <p:cNvPr id="4" name="Slide Number Placeholder 3"/>
          <p:cNvSpPr>
            <a:spLocks noGrp="1"/>
          </p:cNvSpPr>
          <p:nvPr>
            <p:ph type="sldNum" sz="quarter" idx="10"/>
          </p:nvPr>
        </p:nvSpPr>
        <p:spPr/>
        <p:txBody>
          <a:bodyPr/>
          <a:lstStyle/>
          <a:p>
            <a:fld id="{B472F11F-6199-4934-A1DC-A9FDDA9F712C}" type="slidenum">
              <a:rPr lang="en-US" smtClean="0"/>
              <a:t>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Computer science-focused professional development includes professional development focused on computer science content or the teaching of computer science.</a:t>
            </a:r>
          </a:p>
          <a:p>
            <a:endParaRPr lang="en-US" dirty="0"/>
          </a:p>
          <a:p>
            <a:r>
              <a:rPr lang="en-US" dirty="0"/>
              <a:t>PD is short for professional development.</a:t>
            </a:r>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6</a:t>
            </a:fld>
            <a:endParaRPr lang="en-US"/>
          </a:p>
        </p:txBody>
      </p:sp>
    </p:spTree>
    <p:extLst>
      <p:ext uri="{BB962C8B-B14F-4D97-AF65-F5344CB8AC3E}">
        <p14:creationId xmlns:p14="http://schemas.microsoft.com/office/powerpoint/2010/main" val="896693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computer</a:t>
            </a:r>
            <a:r>
              <a:rPr lang="en-US" baseline="0" dirty="0" smtClean="0"/>
              <a:t> </a:t>
            </a:r>
            <a:r>
              <a:rPr lang="en-US" dirty="0" smtClean="0"/>
              <a:t>science portion of Table 3.4,</a:t>
            </a:r>
            <a:r>
              <a:rPr lang="en-US" baseline="0" dirty="0" smtClean="0"/>
              <a:t> p. 51 in Technical Report</a:t>
            </a:r>
          </a:p>
          <a:p>
            <a:endParaRPr lang="en-US" baseline="0" dirty="0" smtClean="0"/>
          </a:p>
          <a:p>
            <a:r>
              <a:rPr lang="en-US" b="1" dirty="0"/>
              <a:t>This slide shows data from individual items. </a:t>
            </a:r>
            <a:endParaRPr lang="en-US" dirty="0"/>
          </a:p>
          <a:p>
            <a:r>
              <a:rPr lang="en-US" dirty="0"/>
              <a:t> </a:t>
            </a:r>
          </a:p>
          <a:p>
            <a:r>
              <a:rPr lang="en-US" dirty="0" smtClean="0"/>
              <a:t>Computer Science </a:t>
            </a:r>
            <a:r>
              <a:rPr lang="en-US" dirty="0"/>
              <a:t>Teacher Questionnaire</a:t>
            </a:r>
          </a:p>
          <a:p>
            <a:pPr lvl="0"/>
            <a:r>
              <a:rPr lang="en-US" dirty="0" smtClean="0"/>
              <a:t>Q16. </a:t>
            </a:r>
            <a:r>
              <a:rPr lang="en-US" dirty="0"/>
              <a:t>In the last 3 years, which of the following types of professional development related to science/engineering or science/engineering teaching have you had? [Select one on each row.]</a:t>
            </a:r>
          </a:p>
          <a:p>
            <a:pPr marL="693687" lvl="1" indent="-231229">
              <a:buFont typeface="+mj-lt"/>
              <a:buAutoNum type="alphaLcPeriod"/>
            </a:pPr>
            <a:r>
              <a:rPr lang="en-US" dirty="0"/>
              <a:t>I attended a professional development program/workshop.</a:t>
            </a:r>
            <a:endParaRPr lang="en-US" b="1" dirty="0"/>
          </a:p>
          <a:p>
            <a:pPr marL="693687" lvl="1" indent="-231229">
              <a:buFont typeface="+mj-lt"/>
              <a:buAutoNum type="alphaLcPeriod"/>
            </a:pPr>
            <a:r>
              <a:rPr lang="en-US" dirty="0"/>
              <a:t>I attended a national, state, or regional computer science teacher association meeting.</a:t>
            </a:r>
            <a:endParaRPr lang="en-US" b="1" dirty="0"/>
          </a:p>
          <a:p>
            <a:pPr marL="693687" lvl="1" indent="-231229">
              <a:buFont typeface="+mj-lt"/>
              <a:buAutoNum type="alphaLcPeriod"/>
            </a:pPr>
            <a:r>
              <a:rPr lang="en-US" dirty="0"/>
              <a:t>I completed an online course/webinar.</a:t>
            </a:r>
            <a:endParaRPr lang="en-US" b="1" dirty="0"/>
          </a:p>
          <a:p>
            <a:pPr marL="693687" lvl="1" indent="-231229">
              <a:buFont typeface="+mj-lt"/>
              <a:buAutoNum type="alphaLcPeriod"/>
            </a:pPr>
            <a:r>
              <a:rPr lang="en-US" dirty="0"/>
              <a:t>I participated in a professional learning community/lesson study/teacher study group</a:t>
            </a:r>
            <a:endParaRPr lang="en-US" b="1" dirty="0"/>
          </a:p>
          <a:p>
            <a:pPr marL="693687" lvl="1" indent="-231229">
              <a:buFont typeface="+mj-lt"/>
              <a:buAutoNum type="alphaLcPeriod"/>
            </a:pPr>
            <a:r>
              <a:rPr lang="en-US" dirty="0"/>
              <a:t>I received assistance or feedback from a formally designated coach/mentor.</a:t>
            </a:r>
            <a:endParaRPr lang="en-US" b="1" dirty="0"/>
          </a:p>
          <a:p>
            <a:pPr marL="693687" lvl="1" indent="-231229">
              <a:buFont typeface="+mj-lt"/>
              <a:buAutoNum type="alphaLcPeriod"/>
            </a:pPr>
            <a:r>
              <a:rPr lang="en-US" dirty="0"/>
              <a:t>I took a formal course for college credit.</a:t>
            </a:r>
            <a:endParaRPr lang="en-US" b="1" dirty="0"/>
          </a:p>
          <a:p>
            <a:endParaRPr lang="en-US" dirty="0"/>
          </a:p>
          <a:p>
            <a:r>
              <a:rPr lang="en-US" dirty="0" smtClean="0"/>
              <a:t>The </a:t>
            </a:r>
            <a:r>
              <a:rPr lang="en-US" dirty="0"/>
              <a:t>numbers in parentheses are standard errors.</a:t>
            </a:r>
          </a:p>
          <a:p>
            <a:r>
              <a:rPr lang="en-US" dirty="0"/>
              <a:t> </a:t>
            </a:r>
          </a:p>
          <a:p>
            <a:r>
              <a:rPr lang="en-US" b="1" dirty="0"/>
              <a:t>Findings Highlighted in Technical Report</a:t>
            </a:r>
            <a:endParaRPr lang="en-US" baseline="0" dirty="0" smtClean="0"/>
          </a:p>
          <a:p>
            <a:r>
              <a:rPr lang="en-US" baseline="0" dirty="0" smtClean="0"/>
              <a:t>“Teachers who indicated they had recently participated in professional development were asked about the nature of those activities.  Data for science teachers are shown in Table 3.5, and for mathematics teachers in Table 3.6.  For each subject/grade-range combination, workshops are the most prevalent activity, with 84–92 percent of teachers who had participated in professional development activities in the last three years indicating they had attended a workshop.  Roughly three-fourths of middle and high school mathematics and science teachers, but fewer of their elementary school colleagues, report participating in professional learning communities or other types of teacher study groups.  Middle and high school teachers also attend science/mathematics teacher association meetings at a higher rate than do elementary teachers, likely a reflection of the fact that elementary teachers are responsible for teaching, and keeping up with, multiple disciplines.  Finally, not only are elementary science teachers less likely to have participated recently in professional development, they are far less likely to have received feedback on their teaching from a mentor/coach than any other group.”</a:t>
            </a: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24916"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Only high school computer science teachers indicating that they participated in computer science-focused professional development in the last three years are included in these analyses.</a:t>
            </a:r>
          </a:p>
          <a:p>
            <a:pPr defTabSz="924916">
              <a:defRPr/>
            </a:pPr>
            <a:endParaRPr lang="en-US" dirty="0" smtClean="0"/>
          </a:p>
          <a:p>
            <a:pPr defTabSz="924916">
              <a:defRPr/>
            </a:pPr>
            <a:r>
              <a:rPr lang="en-US" dirty="0" smtClean="0"/>
              <a:t>Computer </a:t>
            </a:r>
            <a:r>
              <a:rPr lang="en-US" dirty="0"/>
              <a:t>science-focused professional development includes professional development focused on computer science content or the teaching of computer science.</a:t>
            </a:r>
            <a:endParaRPr lang="en-US" dirty="0" smtClean="0"/>
          </a:p>
          <a:p>
            <a:endParaRPr lang="en-US" u="none" dirty="0" smtClean="0"/>
          </a:p>
          <a:p>
            <a:pPr defTabSz="924916">
              <a:defRPr/>
            </a:pPr>
            <a:r>
              <a:rPr lang="en-US" dirty="0"/>
              <a:t>PD is short for professional development.</a:t>
            </a:r>
            <a:endParaRPr lang="en-US" dirty="0" smtClean="0"/>
          </a:p>
          <a:p>
            <a:endParaRPr lang="en-US" u="none" dirty="0"/>
          </a:p>
        </p:txBody>
      </p:sp>
      <p:sp>
        <p:nvSpPr>
          <p:cNvPr id="4" name="Slide Number Placeholder 3"/>
          <p:cNvSpPr>
            <a:spLocks noGrp="1"/>
          </p:cNvSpPr>
          <p:nvPr>
            <p:ph type="sldNum" sz="quarter" idx="10"/>
          </p:nvPr>
        </p:nvSpPr>
        <p:spPr/>
        <p:txBody>
          <a:bodyPr/>
          <a:lstStyle/>
          <a:p>
            <a:fld id="{B472F11F-6199-4934-A1DC-A9FDDA9F712C}" type="slidenum">
              <a:rPr lang="en-US" smtClean="0"/>
              <a:t>8</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3.7, p. 53 in Technical Report</a:t>
            </a:r>
          </a:p>
          <a:p>
            <a:endParaRPr lang="en-US" dirty="0" smtClean="0"/>
          </a:p>
          <a:p>
            <a:r>
              <a:rPr lang="en-US" b="1" dirty="0"/>
              <a:t>This slide shows data from </a:t>
            </a:r>
            <a:r>
              <a:rPr lang="en-US" b="1" dirty="0" smtClean="0"/>
              <a:t>an individual item. </a:t>
            </a:r>
            <a:endParaRPr lang="en-US" dirty="0"/>
          </a:p>
          <a:p>
            <a:r>
              <a:rPr lang="en-US" dirty="0"/>
              <a:t> </a:t>
            </a:r>
          </a:p>
          <a:p>
            <a:r>
              <a:rPr lang="en-US" dirty="0" smtClean="0"/>
              <a:t>Computer Science </a:t>
            </a:r>
            <a:r>
              <a:rPr lang="en-US" dirty="0"/>
              <a:t>Teacher </a:t>
            </a:r>
            <a:r>
              <a:rPr lang="en-US" dirty="0" smtClean="0"/>
              <a:t>Questionnaire</a:t>
            </a:r>
          </a:p>
          <a:p>
            <a:pPr defTabSz="924916">
              <a:defRPr/>
            </a:pPr>
            <a:r>
              <a:rPr lang="en-US" dirty="0" smtClean="0"/>
              <a:t>Q18. </a:t>
            </a:r>
            <a:r>
              <a:rPr lang="en-US" dirty="0"/>
              <a:t>Considering all of your computer science-related professional development in the last 3 years, to what extent does each of the following describe your experiences? [Select one on each row.] </a:t>
            </a:r>
            <a:r>
              <a:rPr lang="en-US" dirty="0" smtClean="0"/>
              <a:t>(Response Options: [1] Not at all, [2] 2 of 5, [3] Somewhat, [4] 4 of 5, [5] To a great extent) </a:t>
            </a:r>
          </a:p>
          <a:p>
            <a:pPr marL="693687" lvl="1" indent="-231229">
              <a:buFont typeface="+mj-lt"/>
              <a:buAutoNum type="alphaLcPeriod"/>
            </a:pPr>
            <a:r>
              <a:rPr lang="en-US" dirty="0"/>
              <a:t>I had opportunities to engage in activities to learn computer science content.</a:t>
            </a:r>
            <a:endParaRPr lang="en-US" b="1" dirty="0"/>
          </a:p>
          <a:p>
            <a:pPr marL="693687" lvl="1" indent="-231229">
              <a:buFont typeface="+mj-lt"/>
              <a:buAutoNum type="alphaLcPeriod"/>
            </a:pPr>
            <a:r>
              <a:rPr lang="en-US" dirty="0"/>
              <a:t>I had opportunities to experience lessons, as my students would, from the textbook/units I use in my classroom.</a:t>
            </a:r>
            <a:endParaRPr lang="en-US" b="1" dirty="0"/>
          </a:p>
          <a:p>
            <a:pPr marL="693687" lvl="1" indent="-231229">
              <a:buFont typeface="+mj-lt"/>
              <a:buAutoNum type="alphaLcPeriod"/>
            </a:pPr>
            <a:r>
              <a:rPr lang="en-US" dirty="0"/>
              <a:t>I had opportunities to examine classroom artifacts (for example: student work samples, e-portfolios, videos of classroom instruction).</a:t>
            </a:r>
            <a:endParaRPr lang="en-US" b="1" dirty="0"/>
          </a:p>
          <a:p>
            <a:pPr marL="693687" lvl="1" indent="-231229">
              <a:buFont typeface="+mj-lt"/>
              <a:buAutoNum type="alphaLcPeriod"/>
            </a:pPr>
            <a:r>
              <a:rPr lang="en-US" dirty="0"/>
              <a:t>I had opportunities to rehearse instructional practices during the professional development (meaning: try out, receive feedback, and reflect on those practices).</a:t>
            </a:r>
            <a:endParaRPr lang="en-US" b="1" dirty="0"/>
          </a:p>
          <a:p>
            <a:pPr marL="693687" lvl="1" indent="-231229">
              <a:buFont typeface="+mj-lt"/>
              <a:buAutoNum type="alphaLcPeriod"/>
            </a:pPr>
            <a:r>
              <a:rPr lang="en-US" dirty="0"/>
              <a:t>I had opportunities to apply what I learned to my classroom and then come back and talk about it as part of the professional development.</a:t>
            </a:r>
            <a:endParaRPr lang="en-US" b="1" dirty="0"/>
          </a:p>
          <a:p>
            <a:pPr marL="693687" lvl="1" indent="-231229">
              <a:buFont typeface="+mj-lt"/>
              <a:buAutoNum type="alphaLcPeriod"/>
            </a:pPr>
            <a:r>
              <a:rPr lang="en-US" dirty="0"/>
              <a:t>I worked closely with other teachers from my school.</a:t>
            </a:r>
            <a:endParaRPr lang="en-US" b="1" dirty="0"/>
          </a:p>
          <a:p>
            <a:pPr marL="693687" lvl="1" indent="-231229">
              <a:buFont typeface="+mj-lt"/>
              <a:buAutoNum type="alphaLcPeriod"/>
            </a:pPr>
            <a:r>
              <a:rPr lang="en-US" dirty="0"/>
              <a:t>I worked closely with other teachers who taught the same grade and/or subject whether or not they were from my school.</a:t>
            </a:r>
            <a:endParaRPr lang="en-US" b="1" dirty="0"/>
          </a:p>
          <a:p>
            <a:endParaRPr lang="en-US" dirty="0"/>
          </a:p>
          <a:p>
            <a:r>
              <a:rPr lang="en-US" dirty="0"/>
              <a:t>The numbers in parentheses are standard errors.</a:t>
            </a:r>
          </a:p>
          <a:p>
            <a:r>
              <a:rPr lang="en-US" dirty="0"/>
              <a:t> </a:t>
            </a:r>
          </a:p>
          <a:p>
            <a:r>
              <a:rPr lang="en-US" b="1" dirty="0"/>
              <a:t>Findings Highlighted in Technical Report</a:t>
            </a:r>
            <a:endParaRPr lang="en-US" dirty="0"/>
          </a:p>
          <a:p>
            <a:r>
              <a:rPr lang="en-US" dirty="0" smtClean="0"/>
              <a:t>“</a:t>
            </a:r>
            <a:r>
              <a:rPr lang="en-US" dirty="0"/>
              <a:t>Table 3.7 shows the data for high school computer science teachers.  About three-fourths have had opportunities to engage in activities to learn computer science in the last three years.  Another common characteristic is experiencing lessons as students would from the textbooks/‌units used in the classroom (62 percent).  Further, about half of computer science teachers have had substantial opportunities to work closely with other computer science teachers who taught the same grade and/‌or subject, whether or not they were from their school, and to examine classroom artifacts.  As is the case with science and mathematics teachers, high school computer science teachers rarely have had substantial opportunities to rehearse instructional practices during professional development.”</a:t>
            </a:r>
          </a:p>
        </p:txBody>
      </p:sp>
      <p:sp>
        <p:nvSpPr>
          <p:cNvPr id="4" name="Slide Number Placeholder 3"/>
          <p:cNvSpPr>
            <a:spLocks noGrp="1"/>
          </p:cNvSpPr>
          <p:nvPr>
            <p:ph type="sldNum" sz="quarter" idx="10"/>
          </p:nvPr>
        </p:nvSpPr>
        <p:spPr/>
        <p:txBody>
          <a:bodyPr/>
          <a:lstStyle/>
          <a:p>
            <a:fld id="{B472F11F-6199-4934-A1DC-A9FDDA9F712C}" type="slidenum">
              <a:rPr lang="en-US" smtClean="0"/>
              <a:t>9</a:t>
            </a:fld>
            <a:endParaRPr lang="en-US"/>
          </a:p>
        </p:txBody>
      </p:sp>
    </p:spTree>
    <p:extLst>
      <p:ext uri="{BB962C8B-B14F-4D97-AF65-F5344CB8AC3E}">
        <p14:creationId xmlns:p14="http://schemas.microsoft.com/office/powerpoint/2010/main" val="21423007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AE22D2BD-7810-C94F-AE8A-856FCB3715C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304800" y="1676400"/>
            <a:ext cx="3048000" cy="1470025"/>
          </a:xfrm>
        </p:spPr>
        <p:txBody>
          <a:bodyPr/>
          <a:lstStyle/>
          <a:p>
            <a:r>
              <a:rPr lang="en-US" dirty="0" smtClean="0"/>
              <a:t>Click to edit Master title</a:t>
            </a:r>
            <a:endParaRPr lang="en-US" dirty="0"/>
          </a:p>
        </p:txBody>
      </p:sp>
      <p:sp>
        <p:nvSpPr>
          <p:cNvPr id="3" name="Subtitle 2"/>
          <p:cNvSpPr>
            <a:spLocks noGrp="1"/>
          </p:cNvSpPr>
          <p:nvPr>
            <p:ph type="subTitle" idx="1" hasCustomPrompt="1"/>
          </p:nvPr>
        </p:nvSpPr>
        <p:spPr>
          <a:xfrm>
            <a:off x="304800" y="3200400"/>
            <a:ext cx="3048000" cy="381000"/>
          </a:xfrm>
        </p:spPr>
        <p:txBody>
          <a:bodyPr>
            <a:normAutofit/>
          </a:bodyPr>
          <a:lstStyle>
            <a:lvl1pPr marL="0" indent="0" algn="l">
              <a:buNone/>
              <a:defRPr sz="1500" cap="all" baseline="0">
                <a:solidFill>
                  <a:srgbClr val="357EB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Date</a:t>
            </a:r>
            <a:endParaRPr lang="en-US" dirty="0"/>
          </a:p>
        </p:txBody>
      </p:sp>
      <p:pic>
        <p:nvPicPr>
          <p:cNvPr id="7" name="Picture 6">
            <a:extLst>
              <a:ext uri="{FF2B5EF4-FFF2-40B4-BE49-F238E27FC236}">
                <a16:creationId xmlns="" xmlns:a16="http://schemas.microsoft.com/office/drawing/2014/main" id="{A8937AA4-21D1-6B4F-9860-E48F111EF11A}"/>
              </a:ext>
            </a:extLst>
          </p:cNvPr>
          <p:cNvPicPr>
            <a:picLocks noChangeAspect="1"/>
          </p:cNvPicPr>
          <p:nvPr userDrawn="1"/>
        </p:nvPicPr>
        <p:blipFill>
          <a:blip r:embed="rId3"/>
          <a:stretch>
            <a:fillRect/>
          </a:stretch>
        </p:blipFill>
        <p:spPr>
          <a:xfrm>
            <a:off x="264841" y="372172"/>
            <a:ext cx="3513582" cy="545211"/>
          </a:xfrm>
          <a:prstGeom prst="rect">
            <a:avLst/>
          </a:prstGeom>
        </p:spPr>
      </p:pic>
      <p:pic>
        <p:nvPicPr>
          <p:cNvPr id="9" name="Picture 8">
            <a:extLst>
              <a:ext uri="{FF2B5EF4-FFF2-40B4-BE49-F238E27FC236}">
                <a16:creationId xmlns="" xmlns:a16="http://schemas.microsoft.com/office/drawing/2014/main" id="{8F46F5F5-C847-4747-B7CB-D36ACE066D66}"/>
              </a:ext>
            </a:extLst>
          </p:cNvPr>
          <p:cNvPicPr>
            <a:picLocks noChangeAspect="1"/>
          </p:cNvPicPr>
          <p:nvPr userDrawn="1"/>
        </p:nvPicPr>
        <p:blipFill>
          <a:blip r:embed="rId4"/>
          <a:stretch>
            <a:fillRect/>
          </a:stretch>
        </p:blipFill>
        <p:spPr>
          <a:xfrm>
            <a:off x="6876525" y="6063486"/>
            <a:ext cx="2007108" cy="553212"/>
          </a:xfrm>
          <a:prstGeom prst="rect">
            <a:avLst/>
          </a:prstGeom>
        </p:spPr>
      </p:pic>
      <p:sp>
        <p:nvSpPr>
          <p:cNvPr id="5" name="Text Placeholder 4"/>
          <p:cNvSpPr>
            <a:spLocks noGrp="1"/>
          </p:cNvSpPr>
          <p:nvPr>
            <p:ph type="body" sz="quarter" idx="10" hasCustomPrompt="1"/>
          </p:nvPr>
        </p:nvSpPr>
        <p:spPr>
          <a:xfrm>
            <a:off x="6705600" y="4495800"/>
            <a:ext cx="2178050" cy="1219200"/>
          </a:xfrm>
        </p:spPr>
        <p:txBody>
          <a:bodyPr>
            <a:normAutofit/>
          </a:bodyPr>
          <a:lstStyle>
            <a:lvl1pPr>
              <a:defRPr sz="1400"/>
            </a:lvl1pPr>
          </a:lstStyle>
          <a:p>
            <a:pPr lvl="0"/>
            <a:r>
              <a:rPr lang="en-US" dirty="0" smtClean="0"/>
              <a:t>Presenters’ Names</a:t>
            </a:r>
          </a:p>
        </p:txBody>
      </p:sp>
    </p:spTree>
    <p:extLst>
      <p:ext uri="{BB962C8B-B14F-4D97-AF65-F5344CB8AC3E}">
        <p14:creationId xmlns:p14="http://schemas.microsoft.com/office/powerpoint/2010/main" val="399015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056217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4BDFCE7D-E145-7049-B348-4E605168C295}"/>
              </a:ext>
            </a:extLst>
          </p:cNvPr>
          <p:cNvPicPr>
            <a:picLocks noChangeAspect="1"/>
          </p:cNvPicPr>
          <p:nvPr userDrawn="1"/>
        </p:nvPicPr>
        <p:blipFill>
          <a:blip r:embed="rId4"/>
          <a:stretch>
            <a:fillRect/>
          </a:stretch>
        </p:blipFill>
        <p:spPr>
          <a:xfrm>
            <a:off x="0" y="0"/>
            <a:ext cx="9144000" cy="6858000"/>
          </a:xfrm>
          <a:prstGeom prst="rect">
            <a:avLst/>
          </a:prstGeom>
        </p:spPr>
      </p:pic>
      <p:sp>
        <p:nvSpPr>
          <p:cNvPr id="2" name="Title Placeholder 1"/>
          <p:cNvSpPr>
            <a:spLocks noGrp="1"/>
          </p:cNvSpPr>
          <p:nvPr>
            <p:ph type="title"/>
          </p:nvPr>
        </p:nvSpPr>
        <p:spPr>
          <a:xfrm>
            <a:off x="1219200" y="274638"/>
            <a:ext cx="7467600" cy="868362"/>
          </a:xfrm>
          <a:prstGeom prst="rect">
            <a:avLst/>
          </a:prstGeom>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1219200" y="1295400"/>
            <a:ext cx="7467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7" name="Picture 6">
            <a:extLst>
              <a:ext uri="{FF2B5EF4-FFF2-40B4-BE49-F238E27FC236}">
                <a16:creationId xmlns="" xmlns:a16="http://schemas.microsoft.com/office/drawing/2014/main" id="{E9234F30-73BB-7A4E-BC8A-0F0BA467BA7C}"/>
              </a:ext>
            </a:extLst>
          </p:cNvPr>
          <p:cNvPicPr>
            <a:picLocks noChangeAspect="1"/>
          </p:cNvPicPr>
          <p:nvPr userDrawn="1"/>
        </p:nvPicPr>
        <p:blipFill>
          <a:blip r:embed="rId5"/>
          <a:stretch>
            <a:fillRect/>
          </a:stretch>
        </p:blipFill>
        <p:spPr>
          <a:xfrm>
            <a:off x="0" y="6016752"/>
            <a:ext cx="9144000" cy="38100"/>
          </a:xfrm>
          <a:prstGeom prst="rect">
            <a:avLst/>
          </a:prstGeom>
        </p:spPr>
      </p:pic>
      <p:pic>
        <p:nvPicPr>
          <p:cNvPr id="8" name="Picture 7">
            <a:extLst>
              <a:ext uri="{FF2B5EF4-FFF2-40B4-BE49-F238E27FC236}">
                <a16:creationId xmlns="" xmlns:a16="http://schemas.microsoft.com/office/drawing/2014/main" id="{2626606B-3C78-BA4D-8559-24D108E985A7}"/>
              </a:ext>
            </a:extLst>
          </p:cNvPr>
          <p:cNvPicPr>
            <a:picLocks noChangeAspect="1"/>
          </p:cNvPicPr>
          <p:nvPr userDrawn="1"/>
        </p:nvPicPr>
        <p:blipFill>
          <a:blip r:embed="rId6"/>
          <a:stretch>
            <a:fillRect/>
          </a:stretch>
        </p:blipFill>
        <p:spPr>
          <a:xfrm>
            <a:off x="1371600" y="6172200"/>
            <a:ext cx="3182112" cy="493776"/>
          </a:xfrm>
          <a:prstGeom prst="rect">
            <a:avLst/>
          </a:prstGeom>
        </p:spPr>
      </p:pic>
      <p:pic>
        <p:nvPicPr>
          <p:cNvPr id="9" name="Picture 8">
            <a:extLst>
              <a:ext uri="{FF2B5EF4-FFF2-40B4-BE49-F238E27FC236}">
                <a16:creationId xmlns="" xmlns:a16="http://schemas.microsoft.com/office/drawing/2014/main" id="{540ECE2A-17A7-A84F-927A-F4441EEE6F58}"/>
              </a:ext>
            </a:extLst>
          </p:cNvPr>
          <p:cNvPicPr>
            <a:picLocks noChangeAspect="1"/>
          </p:cNvPicPr>
          <p:nvPr userDrawn="1"/>
        </p:nvPicPr>
        <p:blipFill>
          <a:blip r:embed="rId7"/>
          <a:stretch>
            <a:fillRect/>
          </a:stretch>
        </p:blipFill>
        <p:spPr>
          <a:xfrm>
            <a:off x="5982510" y="6181344"/>
            <a:ext cx="1806245" cy="496255"/>
          </a:xfrm>
          <a:prstGeom prst="rect">
            <a:avLst/>
          </a:prstGeom>
        </p:spPr>
      </p:pic>
    </p:spTree>
    <p:extLst>
      <p:ext uri="{BB962C8B-B14F-4D97-AF65-F5344CB8AC3E}">
        <p14:creationId xmlns:p14="http://schemas.microsoft.com/office/powerpoint/2010/main" val="1386226029"/>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spcBef>
          <a:spcPct val="0"/>
        </a:spcBef>
        <a:buNone/>
        <a:defRPr sz="3200" b="1" kern="1200">
          <a:solidFill>
            <a:srgbClr val="58C5C9"/>
          </a:solidFill>
          <a:latin typeface="Arial Black" panose="020B0A040201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anose="020B0604020202020204" pitchFamily="34" charset="0"/>
        <a:buNone/>
        <a:defRPr sz="2400" b="1" kern="1200">
          <a:solidFill>
            <a:srgbClr val="357EB3"/>
          </a:solidFill>
          <a:latin typeface="Arial" panose="020B0604020202020204" pitchFamily="34" charset="0"/>
          <a:ea typeface="+mn-ea"/>
          <a:cs typeface="Arial" panose="020B0604020202020204" pitchFamily="34" charset="0"/>
        </a:defRPr>
      </a:lvl1pPr>
      <a:lvl2pPr marL="2286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Chapter 3</a:t>
            </a:r>
            <a:br>
              <a:rPr lang="en-US" dirty="0" smtClean="0"/>
            </a:br>
            <a:r>
              <a:rPr lang="en-US" dirty="0" smtClean="0"/>
              <a:t>Professional Development</a:t>
            </a:r>
            <a:endParaRPr lang="en-US" dirty="0"/>
          </a:p>
        </p:txBody>
      </p:sp>
      <p:sp>
        <p:nvSpPr>
          <p:cNvPr id="3" name="Text Placeholder 4"/>
          <p:cNvSpPr>
            <a:spLocks noGrp="1"/>
          </p:cNvSpPr>
          <p:nvPr>
            <p:ph type="body" sz="quarter" idx="10"/>
          </p:nvPr>
        </p:nvSpPr>
        <p:spPr>
          <a:xfrm>
            <a:off x="6477000" y="4495800"/>
            <a:ext cx="2406650" cy="1219200"/>
          </a:xfrm>
        </p:spPr>
        <p:txBody>
          <a:bodyPr>
            <a:normAutofit/>
          </a:bodyPr>
          <a:lstStyle>
            <a:lvl1pPr>
              <a:defRPr sz="1400"/>
            </a:lvl1pPr>
          </a:lstStyle>
          <a:p>
            <a:pPr lvl="0"/>
            <a:r>
              <a:rPr kumimoji="0" lang="en-US" sz="2900" b="1" i="0" u="none" strike="noStrike" kern="1200" cap="none" spc="0" normalizeH="0" baseline="0" noProof="0" dirty="0" smtClean="0">
                <a:ln>
                  <a:noFill/>
                </a:ln>
                <a:solidFill>
                  <a:srgbClr val="58C5C9"/>
                </a:solidFill>
                <a:effectLst/>
                <a:uLnTx/>
                <a:uFillTx/>
                <a:latin typeface="Arial Black" panose="020B0A04020102020204" pitchFamily="34" charset="0"/>
                <a:ea typeface="+mj-ea"/>
              </a:rPr>
              <a:t>Computer Science</a:t>
            </a:r>
            <a:endParaRPr lang="en-US" sz="2900" dirty="0" smtClean="0"/>
          </a:p>
        </p:txBody>
      </p:sp>
    </p:spTree>
    <p:extLst>
      <p:ext uri="{BB962C8B-B14F-4D97-AF65-F5344CB8AC3E}">
        <p14:creationId xmlns:p14="http://schemas.microsoft.com/office/powerpoint/2010/main" val="2228900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134010451"/>
              </p:ext>
            </p:extLst>
          </p:nvPr>
        </p:nvGraphicFramePr>
        <p:xfrm>
          <a:off x="304800" y="1417638"/>
          <a:ext cx="8534400" cy="46021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r>
              <a:rPr lang="en-US" sz="2400" b="1" dirty="0">
                <a:solidFill>
                  <a:srgbClr val="58C5C9"/>
                </a:solidFill>
                <a:latin typeface="Arial Black" panose="020B0A04020102020204" pitchFamily="34" charset="0"/>
                <a:cs typeface="Arial" panose="020B0604020202020204" pitchFamily="34" charset="0"/>
              </a:rPr>
              <a:t>High School </a:t>
            </a:r>
            <a:r>
              <a:rPr lang="en-US" sz="2400" b="1" dirty="0" smtClean="0">
                <a:solidFill>
                  <a:srgbClr val="58C5C9"/>
                </a:solidFill>
                <a:latin typeface="Arial Black" panose="020B0A04020102020204" pitchFamily="34" charset="0"/>
                <a:cs typeface="Arial" panose="020B0604020202020204" pitchFamily="34" charset="0"/>
              </a:rPr>
              <a:t>Computer Science </a:t>
            </a:r>
            <a:r>
              <a:rPr lang="en-US" sz="2400" b="1" dirty="0">
                <a:solidFill>
                  <a:srgbClr val="58C5C9"/>
                </a:solidFill>
                <a:latin typeface="Arial Black" panose="020B0A04020102020204" pitchFamily="34" charset="0"/>
                <a:cs typeface="Arial" panose="020B0604020202020204" pitchFamily="34" charset="0"/>
              </a:rPr>
              <a:t>Teachers Whose PD in the Last 3 Years Had Various Characteristics to a Substantial Extent</a:t>
            </a:r>
          </a:p>
        </p:txBody>
      </p:sp>
    </p:spTree>
    <p:extLst>
      <p:ext uri="{BB962C8B-B14F-4D97-AF65-F5344CB8AC3E}">
        <p14:creationId xmlns:p14="http://schemas.microsoft.com/office/powerpoint/2010/main" val="2539793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Slides </a:t>
            </a:r>
            <a:r>
              <a:rPr lang="en-US" sz="2900" b="1" dirty="0" smtClean="0">
                <a:solidFill>
                  <a:srgbClr val="58C5C9"/>
                </a:solidFill>
                <a:latin typeface="Arial Black" panose="020B0A04020102020204" pitchFamily="34" charset="0"/>
                <a:cs typeface="Arial" panose="020B0604020202020204" pitchFamily="34" charset="0"/>
              </a:rPr>
              <a:t>12–13 </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00" y="1814513"/>
            <a:ext cx="7340600" cy="323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9154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933926299"/>
              </p:ext>
            </p:extLst>
          </p:nvPr>
        </p:nvGraphicFramePr>
        <p:xfrm>
          <a:off x="152400" y="1676400"/>
          <a:ext cx="88392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High </a:t>
            </a:r>
            <a:r>
              <a:rPr lang="en-US" sz="2900" b="1" dirty="0" smtClean="0">
                <a:solidFill>
                  <a:srgbClr val="58C5C9"/>
                </a:solidFill>
                <a:latin typeface="Arial Black" panose="020B0A04020102020204" pitchFamily="34" charset="0"/>
                <a:cs typeface="Arial" panose="020B0604020202020204" pitchFamily="34" charset="0"/>
              </a:rPr>
              <a:t>School Computer </a:t>
            </a:r>
            <a:r>
              <a:rPr lang="en-US" sz="2900" b="1" dirty="0">
                <a:solidFill>
                  <a:srgbClr val="58C5C9"/>
                </a:solidFill>
                <a:latin typeface="Arial Black" panose="020B0A04020102020204" pitchFamily="34" charset="0"/>
                <a:cs typeface="Arial" panose="020B0604020202020204" pitchFamily="34" charset="0"/>
              </a:rPr>
              <a:t>Science Teachers Reporting </a:t>
            </a:r>
            <a:r>
              <a:rPr lang="en-US" sz="2900" b="1" dirty="0" smtClean="0">
                <a:solidFill>
                  <a:srgbClr val="58C5C9"/>
                </a:solidFill>
                <a:latin typeface="Arial Black" panose="020B0A04020102020204" pitchFamily="34" charset="0"/>
                <a:cs typeface="Arial" panose="020B0604020202020204" pitchFamily="34" charset="0"/>
              </a:rPr>
              <a:t>PD </a:t>
            </a:r>
            <a:r>
              <a:rPr lang="en-US" sz="2900" b="1" dirty="0">
                <a:solidFill>
                  <a:srgbClr val="58C5C9"/>
                </a:solidFill>
                <a:latin typeface="Arial Black" panose="020B0A04020102020204" pitchFamily="34" charset="0"/>
                <a:cs typeface="Arial" panose="020B0604020202020204" pitchFamily="34" charset="0"/>
              </a:rPr>
              <a:t>in the Last 3 Years </a:t>
            </a:r>
            <a:r>
              <a:rPr lang="en-US" sz="2900" b="1" dirty="0" smtClean="0">
                <a:solidFill>
                  <a:srgbClr val="58C5C9"/>
                </a:solidFill>
                <a:latin typeface="Arial Black" panose="020B0A04020102020204" pitchFamily="34" charset="0"/>
                <a:cs typeface="Arial" panose="020B0604020202020204" pitchFamily="34" charset="0"/>
              </a:rPr>
              <a:t>With </a:t>
            </a:r>
            <a:r>
              <a:rPr lang="en-US" sz="2900" b="1" dirty="0">
                <a:solidFill>
                  <a:srgbClr val="58C5C9"/>
                </a:solidFill>
                <a:latin typeface="Arial Black" panose="020B0A04020102020204" pitchFamily="34" charset="0"/>
                <a:cs typeface="Arial" panose="020B0604020202020204" pitchFamily="34" charset="0"/>
              </a:rPr>
              <a:t>Heavy Emphasis on Various Areas</a:t>
            </a:r>
          </a:p>
        </p:txBody>
      </p:sp>
    </p:spTree>
    <p:extLst>
      <p:ext uri="{BB962C8B-B14F-4D97-AF65-F5344CB8AC3E}">
        <p14:creationId xmlns:p14="http://schemas.microsoft.com/office/powerpoint/2010/main" val="1842960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63179200"/>
              </p:ext>
            </p:extLst>
          </p:nvPr>
        </p:nvGraphicFramePr>
        <p:xfrm>
          <a:off x="152400" y="1676400"/>
          <a:ext cx="88392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High </a:t>
            </a:r>
            <a:r>
              <a:rPr lang="en-US" sz="2900" b="1" dirty="0" smtClean="0">
                <a:solidFill>
                  <a:srgbClr val="58C5C9"/>
                </a:solidFill>
                <a:latin typeface="Arial Black" panose="020B0A04020102020204" pitchFamily="34" charset="0"/>
                <a:cs typeface="Arial" panose="020B0604020202020204" pitchFamily="34" charset="0"/>
              </a:rPr>
              <a:t>School Computer </a:t>
            </a:r>
            <a:r>
              <a:rPr lang="en-US" sz="2900" b="1" dirty="0">
                <a:solidFill>
                  <a:srgbClr val="58C5C9"/>
                </a:solidFill>
                <a:latin typeface="Arial Black" panose="020B0A04020102020204" pitchFamily="34" charset="0"/>
                <a:cs typeface="Arial" panose="020B0604020202020204" pitchFamily="34" charset="0"/>
              </a:rPr>
              <a:t>Science Teachers Reporting </a:t>
            </a:r>
            <a:r>
              <a:rPr lang="en-US" sz="2900" b="1" dirty="0" smtClean="0">
                <a:solidFill>
                  <a:srgbClr val="58C5C9"/>
                </a:solidFill>
                <a:latin typeface="Arial Black" panose="020B0A04020102020204" pitchFamily="34" charset="0"/>
                <a:cs typeface="Arial" panose="020B0604020202020204" pitchFamily="34" charset="0"/>
              </a:rPr>
              <a:t>PD </a:t>
            </a:r>
            <a:r>
              <a:rPr lang="en-US" sz="2900" b="1" dirty="0">
                <a:solidFill>
                  <a:srgbClr val="58C5C9"/>
                </a:solidFill>
                <a:latin typeface="Arial Black" panose="020B0A04020102020204" pitchFamily="34" charset="0"/>
                <a:cs typeface="Arial" panose="020B0604020202020204" pitchFamily="34" charset="0"/>
              </a:rPr>
              <a:t>in the Last 3 Years </a:t>
            </a:r>
            <a:r>
              <a:rPr lang="en-US" sz="2900" b="1" dirty="0" smtClean="0">
                <a:solidFill>
                  <a:srgbClr val="58C5C9"/>
                </a:solidFill>
                <a:latin typeface="Arial Black" panose="020B0A04020102020204" pitchFamily="34" charset="0"/>
                <a:cs typeface="Arial" panose="020B0604020202020204" pitchFamily="34" charset="0"/>
              </a:rPr>
              <a:t>With </a:t>
            </a:r>
            <a:r>
              <a:rPr lang="en-US" sz="2900" b="1" dirty="0">
                <a:solidFill>
                  <a:srgbClr val="58C5C9"/>
                </a:solidFill>
                <a:latin typeface="Arial Black" panose="020B0A04020102020204" pitchFamily="34" charset="0"/>
                <a:cs typeface="Arial" panose="020B0604020202020204" pitchFamily="34" charset="0"/>
              </a:rPr>
              <a:t>Heavy Emphasis on Various Areas</a:t>
            </a:r>
          </a:p>
        </p:txBody>
      </p:sp>
    </p:spTree>
    <p:extLst>
      <p:ext uri="{BB962C8B-B14F-4D97-AF65-F5344CB8AC3E}">
        <p14:creationId xmlns:p14="http://schemas.microsoft.com/office/powerpoint/2010/main" val="3497961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71600" y="274638"/>
            <a:ext cx="73152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100" b="1" dirty="0">
                <a:solidFill>
                  <a:srgbClr val="58C5C9"/>
                </a:solidFill>
                <a:latin typeface="Arial Black" panose="020B0A04020102020204" pitchFamily="34" charset="0"/>
                <a:cs typeface="Arial" panose="020B0604020202020204" pitchFamily="34" charset="0"/>
              </a:rPr>
              <a:t>Original Data for Slide </a:t>
            </a:r>
            <a:r>
              <a:rPr lang="en-US" sz="3100" b="1" dirty="0" smtClean="0">
                <a:solidFill>
                  <a:srgbClr val="58C5C9"/>
                </a:solidFill>
                <a:latin typeface="Arial Black" panose="020B0A04020102020204" pitchFamily="34" charset="0"/>
                <a:cs typeface="Arial" panose="020B0604020202020204" pitchFamily="34" charset="0"/>
              </a:rPr>
              <a:t>15</a:t>
            </a:r>
            <a:endParaRPr lang="en-US" sz="31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3100" b="1" dirty="0">
                <a:solidFill>
                  <a:srgbClr val="58C5C9"/>
                </a:solidFill>
                <a:latin typeface="Arial Black" panose="020B0A04020102020204" pitchFamily="34" charset="0"/>
                <a:cs typeface="Arial" panose="020B0604020202020204" pitchFamily="34" charset="0"/>
              </a:rPr>
              <a:t>(not for presentation)</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52600"/>
            <a:ext cx="7378700" cy="145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581400"/>
            <a:ext cx="7378700" cy="164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939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167752631"/>
              </p:ext>
            </p:extLst>
          </p:nvPr>
        </p:nvGraphicFramePr>
        <p:xfrm>
          <a:off x="609600" y="1752600"/>
          <a:ext cx="8229600" cy="40690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304800"/>
            <a:ext cx="7467600" cy="1066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600" b="1" dirty="0" smtClean="0">
                <a:solidFill>
                  <a:srgbClr val="58C5C9"/>
                </a:solidFill>
                <a:latin typeface="Arial Black" panose="020B0A04020102020204" pitchFamily="34" charset="0"/>
                <a:cs typeface="Arial" panose="020B0604020202020204" pitchFamily="34" charset="0"/>
              </a:rPr>
              <a:t>High School Computer Science Teacher Professional </a:t>
            </a:r>
            <a:r>
              <a:rPr lang="en-US" sz="2600" b="1" dirty="0">
                <a:solidFill>
                  <a:srgbClr val="58C5C9"/>
                </a:solidFill>
                <a:latin typeface="Arial Black" panose="020B0A04020102020204" pitchFamily="34" charset="0"/>
                <a:cs typeface="Arial" panose="020B0604020202020204" pitchFamily="34" charset="0"/>
              </a:rPr>
              <a:t>Development </a:t>
            </a:r>
            <a:r>
              <a:rPr lang="en-US" sz="2600" b="1" dirty="0" smtClean="0">
                <a:solidFill>
                  <a:srgbClr val="58C5C9"/>
                </a:solidFill>
                <a:latin typeface="Arial Black" panose="020B0A04020102020204" pitchFamily="34" charset="0"/>
                <a:cs typeface="Arial" panose="020B0604020202020204" pitchFamily="34" charset="0"/>
              </a:rPr>
              <a:t>Composites</a:t>
            </a:r>
            <a:endParaRPr lang="en-US" sz="26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3391915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100" b="1" dirty="0">
                <a:solidFill>
                  <a:srgbClr val="58C5C9"/>
                </a:solidFill>
                <a:latin typeface="Arial Black" panose="020B0A04020102020204" pitchFamily="34" charset="0"/>
                <a:cs typeface="Arial" panose="020B0604020202020204" pitchFamily="34" charset="0"/>
              </a:rPr>
              <a:t>Original Data for </a:t>
            </a:r>
            <a:r>
              <a:rPr lang="en-US" sz="3100" b="1" dirty="0" smtClean="0">
                <a:solidFill>
                  <a:srgbClr val="58C5C9"/>
                </a:solidFill>
                <a:latin typeface="Arial Black" panose="020B0A04020102020204" pitchFamily="34" charset="0"/>
                <a:cs typeface="Arial" panose="020B0604020202020204" pitchFamily="34" charset="0"/>
              </a:rPr>
              <a:t>Slide </a:t>
            </a:r>
            <a:r>
              <a:rPr lang="en-US" sz="3100" b="1" dirty="0" smtClean="0">
                <a:solidFill>
                  <a:srgbClr val="58C5C9"/>
                </a:solidFill>
                <a:latin typeface="Arial Black" panose="020B0A04020102020204" pitchFamily="34" charset="0"/>
                <a:cs typeface="Arial" panose="020B0604020202020204" pitchFamily="34" charset="0"/>
              </a:rPr>
              <a:t>17</a:t>
            </a:r>
            <a:endParaRPr lang="en-US" sz="31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3100" b="1" dirty="0">
                <a:solidFill>
                  <a:srgbClr val="58C5C9"/>
                </a:solidFill>
                <a:latin typeface="Arial Black" panose="020B0A04020102020204" pitchFamily="34" charset="0"/>
                <a:cs typeface="Arial" panose="020B0604020202020204" pitchFamily="34" charset="0"/>
              </a:rPr>
              <a:t>(not for presentation)</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046" y="1295401"/>
            <a:ext cx="6563602"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29788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endParaRPr lang="en-US" sz="2900" b="1" dirty="0" smtClean="0">
              <a:solidFill>
                <a:srgbClr val="58C5C9"/>
              </a:solidFill>
              <a:latin typeface="Arial Black" panose="020B0A04020102020204" pitchFamily="34" charset="0"/>
              <a:cs typeface="Arial" panose="020B0604020202020204" pitchFamily="34" charset="0"/>
            </a:endParaRPr>
          </a:p>
          <a:p>
            <a:pPr algn="l"/>
            <a:r>
              <a:rPr lang="en-US" sz="2400" b="1" dirty="0">
                <a:solidFill>
                  <a:srgbClr val="58C5C9"/>
                </a:solidFill>
                <a:latin typeface="Arial Black" panose="020B0A04020102020204" pitchFamily="34" charset="0"/>
                <a:cs typeface="Arial" panose="020B0604020202020204" pitchFamily="34" charset="0"/>
              </a:rPr>
              <a:t>Extent High School Computer Science Professional Development Aligns With Elements of Effective Professional Development </a:t>
            </a:r>
            <a:r>
              <a:rPr lang="en-US" sz="2400" b="1" dirty="0" smtClean="0">
                <a:solidFill>
                  <a:srgbClr val="58C5C9"/>
                </a:solidFill>
                <a:latin typeface="Arial Black" panose="020B0A04020102020204" pitchFamily="34" charset="0"/>
                <a:cs typeface="Arial" panose="020B0604020202020204" pitchFamily="34" charset="0"/>
              </a:rPr>
              <a:t>Composite</a:t>
            </a:r>
            <a:endParaRPr lang="en-US" sz="2400" b="1" dirty="0">
              <a:solidFill>
                <a:srgbClr val="58C5C9"/>
              </a:solidFill>
              <a:latin typeface="Arial Black" panose="020B0A04020102020204" pitchFamily="34" charset="0"/>
              <a:cs typeface="Arial" panose="020B0604020202020204" pitchFamily="34" charset="0"/>
            </a:endParaRPr>
          </a:p>
        </p:txBody>
      </p:sp>
      <p:graphicFrame>
        <p:nvGraphicFramePr>
          <p:cNvPr id="5" name="Chart 4"/>
          <p:cNvGraphicFramePr/>
          <p:nvPr>
            <p:extLst>
              <p:ext uri="{D42A27DB-BD31-4B8C-83A1-F6EECF244321}">
                <p14:modId xmlns:p14="http://schemas.microsoft.com/office/powerpoint/2010/main" val="1817919407"/>
              </p:ext>
            </p:extLst>
          </p:nvPr>
        </p:nvGraphicFramePr>
        <p:xfrm>
          <a:off x="304800" y="1752600"/>
          <a:ext cx="85344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00383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3200"/>
            <a:ext cx="83058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Professional Development </a:t>
            </a:r>
            <a:r>
              <a:rPr lang="en-US" sz="2900" b="1" dirty="0" smtClean="0">
                <a:solidFill>
                  <a:srgbClr val="58C5C9"/>
                </a:solidFill>
                <a:latin typeface="Arial Black" panose="020B0A04020102020204" pitchFamily="34" charset="0"/>
                <a:cs typeface="Arial" panose="020B0604020202020204" pitchFamily="34" charset="0"/>
              </a:rPr>
              <a:t/>
            </a:r>
            <a:br>
              <a:rPr lang="en-US" sz="2900" b="1" dirty="0" smtClean="0">
                <a:solidFill>
                  <a:srgbClr val="58C5C9"/>
                </a:solidFill>
                <a:latin typeface="Arial Black" panose="020B0A04020102020204" pitchFamily="34" charset="0"/>
                <a:cs typeface="Arial" panose="020B0604020202020204" pitchFamily="34" charset="0"/>
              </a:rPr>
            </a:br>
            <a:r>
              <a:rPr lang="en-US" sz="2900" b="1" dirty="0" smtClean="0">
                <a:solidFill>
                  <a:srgbClr val="58C5C9"/>
                </a:solidFill>
                <a:latin typeface="Arial Black" panose="020B0A04020102020204" pitchFamily="34" charset="0"/>
                <a:cs typeface="Arial" panose="020B0604020202020204" pitchFamily="34" charset="0"/>
              </a:rPr>
              <a:t>Offerings </a:t>
            </a:r>
            <a:r>
              <a:rPr lang="en-US" sz="2900" b="1" dirty="0">
                <a:solidFill>
                  <a:srgbClr val="58C5C9"/>
                </a:solidFill>
                <a:latin typeface="Arial Black" panose="020B0A04020102020204" pitchFamily="34" charset="0"/>
                <a:cs typeface="Arial" panose="020B0604020202020204" pitchFamily="34" charset="0"/>
              </a:rPr>
              <a:t>at the School Level</a:t>
            </a:r>
          </a:p>
        </p:txBody>
      </p:sp>
    </p:spTree>
    <p:extLst>
      <p:ext uri="{BB962C8B-B14F-4D97-AF65-F5344CB8AC3E}">
        <p14:creationId xmlns:p14="http://schemas.microsoft.com/office/powerpoint/2010/main" val="3581612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20 </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225" y="2465388"/>
            <a:ext cx="7321550" cy="193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165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95400" y="2743200"/>
            <a:ext cx="6553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Teacher Professional Development</a:t>
            </a:r>
          </a:p>
        </p:txBody>
      </p:sp>
    </p:spTree>
    <p:extLst>
      <p:ext uri="{BB962C8B-B14F-4D97-AF65-F5344CB8AC3E}">
        <p14:creationId xmlns:p14="http://schemas.microsoft.com/office/powerpoint/2010/main" val="3168843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367689584"/>
              </p:ext>
            </p:extLst>
          </p:nvPr>
        </p:nvGraphicFramePr>
        <p:xfrm>
          <a:off x="609600" y="1524000"/>
          <a:ext cx="82296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3100" b="1" dirty="0" smtClean="0">
                <a:solidFill>
                  <a:srgbClr val="58C5C9"/>
                </a:solidFill>
                <a:latin typeface="Arial Black" panose="020B0A04020102020204" pitchFamily="34" charset="0"/>
                <a:cs typeface="Arial" panose="020B0604020202020204" pitchFamily="34" charset="0"/>
              </a:rPr>
              <a:t>Computer Science </a:t>
            </a:r>
            <a:r>
              <a:rPr lang="en-US" sz="3100" b="1" dirty="0">
                <a:solidFill>
                  <a:srgbClr val="58C5C9"/>
                </a:solidFill>
                <a:latin typeface="Arial Black" panose="020B0A04020102020204" pitchFamily="34" charset="0"/>
                <a:cs typeface="Arial" panose="020B0604020202020204" pitchFamily="34" charset="0"/>
              </a:rPr>
              <a:t>PD Workshops Offered Locally in the Last 3 </a:t>
            </a:r>
            <a:r>
              <a:rPr lang="en-US" sz="3100" b="1" dirty="0" smtClean="0">
                <a:solidFill>
                  <a:srgbClr val="58C5C9"/>
                </a:solidFill>
                <a:latin typeface="Arial Black" panose="020B0A04020102020204" pitchFamily="34" charset="0"/>
                <a:cs typeface="Arial" panose="020B0604020202020204" pitchFamily="34" charset="0"/>
              </a:rPr>
              <a:t>Years</a:t>
            </a:r>
            <a:endParaRPr lang="en-US" sz="31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4180556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22</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 y="2408238"/>
            <a:ext cx="7486650" cy="204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7420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719201028"/>
              </p:ext>
            </p:extLst>
          </p:nvPr>
        </p:nvGraphicFramePr>
        <p:xfrm>
          <a:off x="609600" y="1524000"/>
          <a:ext cx="82296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600" b="1" dirty="0" smtClean="0">
                <a:solidFill>
                  <a:srgbClr val="58C5C9"/>
                </a:solidFill>
                <a:latin typeface="Arial Black" panose="020B0A04020102020204" pitchFamily="34" charset="0"/>
                <a:cs typeface="Arial" panose="020B0604020202020204" pitchFamily="34" charset="0"/>
              </a:rPr>
              <a:t>Computer Science </a:t>
            </a:r>
            <a:r>
              <a:rPr lang="en-US" sz="2600" b="1" dirty="0">
                <a:solidFill>
                  <a:srgbClr val="58C5C9"/>
                </a:solidFill>
                <a:latin typeface="Arial Black" panose="020B0A04020102020204" pitchFamily="34" charset="0"/>
                <a:cs typeface="Arial" panose="020B0604020202020204" pitchFamily="34" charset="0"/>
              </a:rPr>
              <a:t>Teacher </a:t>
            </a:r>
            <a:r>
              <a:rPr lang="en-US" sz="2600" b="1" dirty="0" smtClean="0">
                <a:solidFill>
                  <a:srgbClr val="58C5C9"/>
                </a:solidFill>
                <a:latin typeface="Arial Black" panose="020B0A04020102020204" pitchFamily="34" charset="0"/>
                <a:cs typeface="Arial" panose="020B0604020202020204" pitchFamily="34" charset="0"/>
              </a:rPr>
              <a:t>Study Groups </a:t>
            </a:r>
            <a:r>
              <a:rPr lang="en-US" sz="2600" b="1" dirty="0">
                <a:solidFill>
                  <a:srgbClr val="58C5C9"/>
                </a:solidFill>
                <a:latin typeface="Arial Black" panose="020B0A04020102020204" pitchFamily="34" charset="0"/>
                <a:cs typeface="Arial" panose="020B0604020202020204" pitchFamily="34" charset="0"/>
              </a:rPr>
              <a:t>Offered at Schools in the Last 3 </a:t>
            </a:r>
            <a:r>
              <a:rPr lang="en-US" sz="2600" b="1" dirty="0" smtClean="0">
                <a:solidFill>
                  <a:srgbClr val="58C5C9"/>
                </a:solidFill>
                <a:latin typeface="Arial Black" panose="020B0A04020102020204" pitchFamily="34" charset="0"/>
                <a:cs typeface="Arial" panose="020B0604020202020204" pitchFamily="34" charset="0"/>
              </a:rPr>
              <a:t>Years</a:t>
            </a:r>
            <a:endParaRPr lang="en-US" sz="26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806248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24 </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0" y="2286000"/>
            <a:ext cx="730250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3896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111535147"/>
              </p:ext>
            </p:extLst>
          </p:nvPr>
        </p:nvGraphicFramePr>
        <p:xfrm>
          <a:off x="609600" y="1524000"/>
          <a:ext cx="82296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Schools Providing One-on-One </a:t>
            </a:r>
            <a:r>
              <a:rPr lang="en-US" sz="2900" b="1" dirty="0" smtClean="0">
                <a:solidFill>
                  <a:srgbClr val="58C5C9"/>
                </a:solidFill>
                <a:latin typeface="Arial Black" panose="020B0A04020102020204" pitchFamily="34" charset="0"/>
                <a:cs typeface="Arial" panose="020B0604020202020204" pitchFamily="34" charset="0"/>
              </a:rPr>
              <a:t>Computer Science </a:t>
            </a:r>
            <a:r>
              <a:rPr lang="en-US" sz="2900" b="1" dirty="0">
                <a:solidFill>
                  <a:srgbClr val="58C5C9"/>
                </a:solidFill>
                <a:latin typeface="Arial Black" panose="020B0A04020102020204" pitchFamily="34" charset="0"/>
                <a:cs typeface="Arial" panose="020B0604020202020204" pitchFamily="34" charset="0"/>
              </a:rPr>
              <a:t>Coaching</a:t>
            </a:r>
          </a:p>
        </p:txBody>
      </p:sp>
    </p:spTree>
    <p:extLst>
      <p:ext uri="{BB962C8B-B14F-4D97-AF65-F5344CB8AC3E}">
        <p14:creationId xmlns:p14="http://schemas.microsoft.com/office/powerpoint/2010/main" val="29933219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26</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00" y="2665413"/>
            <a:ext cx="7493000"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78930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546538992"/>
              </p:ext>
            </p:extLst>
          </p:nvPr>
        </p:nvGraphicFramePr>
        <p:xfrm>
          <a:off x="609600" y="1524000"/>
          <a:ext cx="82296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95400" y="304800"/>
            <a:ext cx="7467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smtClean="0">
                <a:solidFill>
                  <a:srgbClr val="58C5C9"/>
                </a:solidFill>
                <a:latin typeface="Arial Black" panose="020B0A04020102020204" pitchFamily="34" charset="0"/>
                <a:cs typeface="Arial" panose="020B0604020202020204" pitchFamily="34" charset="0"/>
              </a:rPr>
              <a:t>Schools Not Offering Any Type of Computer Science PD in the Last 3 Years</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3720365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1730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Original Data for </a:t>
            </a:r>
            <a:r>
              <a:rPr lang="en-US" sz="2900" b="1" smtClean="0">
                <a:solidFill>
                  <a:srgbClr val="58C5C9"/>
                </a:solidFill>
                <a:latin typeface="Arial Black" panose="020B0A04020102020204" pitchFamily="34" charset="0"/>
                <a:cs typeface="Arial" panose="020B0604020202020204" pitchFamily="34" charset="0"/>
              </a:rPr>
              <a:t>Slides </a:t>
            </a:r>
            <a:r>
              <a:rPr lang="en-US" sz="2900" b="1" smtClean="0">
                <a:solidFill>
                  <a:srgbClr val="58C5C9"/>
                </a:solidFill>
                <a:latin typeface="Arial Black" panose="020B0A04020102020204" pitchFamily="34" charset="0"/>
                <a:cs typeface="Arial" panose="020B0604020202020204" pitchFamily="34" charset="0"/>
              </a:rPr>
              <a:t>28–30</a:t>
            </a:r>
            <a:r>
              <a:rPr lang="en-US" sz="2900" b="1" dirty="0" smtClean="0">
                <a:solidFill>
                  <a:srgbClr val="58C5C9"/>
                </a:solidFill>
                <a:latin typeface="Arial Black" panose="020B0A04020102020204" pitchFamily="34" charset="0"/>
                <a:cs typeface="Arial" panose="020B0604020202020204" pitchFamily="34" charset="0"/>
              </a:rPr>
              <a:t/>
            </a:r>
            <a:br>
              <a:rPr lang="en-US" sz="2900" b="1" dirty="0" smtClean="0">
                <a:solidFill>
                  <a:srgbClr val="58C5C9"/>
                </a:solidFill>
                <a:latin typeface="Arial Black" panose="020B0A04020102020204" pitchFamily="34" charset="0"/>
                <a:cs typeface="Arial" panose="020B0604020202020204" pitchFamily="34" charset="0"/>
              </a:rPr>
            </a:br>
            <a:r>
              <a:rPr lang="en-US" sz="2900" b="1" dirty="0" smtClean="0">
                <a:solidFill>
                  <a:srgbClr val="58C5C9"/>
                </a:solidFill>
                <a:latin typeface="Arial Black" panose="020B0A04020102020204" pitchFamily="34" charset="0"/>
                <a:cs typeface="Arial" panose="020B0604020202020204" pitchFamily="34" charset="0"/>
              </a:rPr>
              <a:t>(not </a:t>
            </a:r>
            <a:r>
              <a:rPr lang="en-US" sz="2900" b="1" dirty="0">
                <a:solidFill>
                  <a:srgbClr val="58C5C9"/>
                </a:solidFill>
                <a:latin typeface="Arial Black" panose="020B0A04020102020204" pitchFamily="34" charset="0"/>
                <a:cs typeface="Arial" panose="020B0604020202020204" pitchFamily="34" charset="0"/>
              </a:rPr>
              <a:t>for presentation)</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0" y="1316038"/>
            <a:ext cx="7505700"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22791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800" b="1" dirty="0" smtClean="0">
                <a:solidFill>
                  <a:srgbClr val="58C5C9"/>
                </a:solidFill>
                <a:latin typeface="Arial Black" panose="020B0A04020102020204" pitchFamily="34" charset="0"/>
                <a:cs typeface="Arial" panose="020B0604020202020204" pitchFamily="34" charset="0"/>
              </a:rPr>
              <a:t>Locally </a:t>
            </a:r>
            <a:r>
              <a:rPr lang="en-US" sz="2800" b="1" dirty="0">
                <a:solidFill>
                  <a:srgbClr val="58C5C9"/>
                </a:solidFill>
                <a:latin typeface="Arial Black" panose="020B0A04020102020204" pitchFamily="34" charset="0"/>
                <a:cs typeface="Arial" panose="020B0604020202020204" pitchFamily="34" charset="0"/>
              </a:rPr>
              <a:t>Offered </a:t>
            </a:r>
            <a:r>
              <a:rPr lang="en-US" sz="2800" b="1" dirty="0" smtClean="0">
                <a:solidFill>
                  <a:srgbClr val="58C5C9"/>
                </a:solidFill>
                <a:latin typeface="Arial Black" panose="020B0A04020102020204" pitchFamily="34" charset="0"/>
                <a:cs typeface="Arial" panose="020B0604020202020204" pitchFamily="34" charset="0"/>
              </a:rPr>
              <a:t>Computer Science </a:t>
            </a:r>
            <a:r>
              <a:rPr lang="en-US" sz="2800" b="1" dirty="0">
                <a:solidFill>
                  <a:srgbClr val="58C5C9"/>
                </a:solidFill>
                <a:latin typeface="Arial Black" panose="020B0A04020102020204" pitchFamily="34" charset="0"/>
                <a:cs typeface="Arial" panose="020B0604020202020204" pitchFamily="34" charset="0"/>
              </a:rPr>
              <a:t>Professional Development Available to </a:t>
            </a:r>
            <a:r>
              <a:rPr lang="en-US" sz="2800" b="1" dirty="0" smtClean="0">
                <a:solidFill>
                  <a:srgbClr val="58C5C9"/>
                </a:solidFill>
                <a:latin typeface="Arial Black" panose="020B0A04020102020204" pitchFamily="34" charset="0"/>
                <a:cs typeface="Arial" panose="020B0604020202020204" pitchFamily="34" charset="0"/>
              </a:rPr>
              <a:t>Teachers, by Percentage of Students in School Eligible for FRL</a:t>
            </a:r>
            <a:endParaRPr lang="en-US" sz="2800" b="1" dirty="0">
              <a:solidFill>
                <a:srgbClr val="58C5C9"/>
              </a:solidFill>
              <a:latin typeface="Arial Black" panose="020B0A04020102020204" pitchFamily="34" charset="0"/>
              <a:cs typeface="Arial" panose="020B0604020202020204" pitchFamily="34" charset="0"/>
            </a:endParaRPr>
          </a:p>
        </p:txBody>
      </p:sp>
      <p:graphicFrame>
        <p:nvGraphicFramePr>
          <p:cNvPr id="5" name="Chart 4"/>
          <p:cNvGraphicFramePr/>
          <p:nvPr>
            <p:extLst>
              <p:ext uri="{D42A27DB-BD31-4B8C-83A1-F6EECF244321}">
                <p14:modId xmlns:p14="http://schemas.microsoft.com/office/powerpoint/2010/main" val="3868776617"/>
              </p:ext>
            </p:extLst>
          </p:nvPr>
        </p:nvGraphicFramePr>
        <p:xfrm>
          <a:off x="304800" y="1524000"/>
          <a:ext cx="85344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10600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endParaRPr lang="en-US" sz="2900" b="1" dirty="0" smtClean="0">
              <a:solidFill>
                <a:srgbClr val="58C5C9"/>
              </a:solidFill>
              <a:latin typeface="Arial Black" panose="020B0A04020102020204" pitchFamily="34" charset="0"/>
              <a:cs typeface="Arial" panose="020B0604020202020204" pitchFamily="34" charset="0"/>
            </a:endParaRPr>
          </a:p>
          <a:p>
            <a:pPr algn="l"/>
            <a:r>
              <a:rPr lang="en-US" sz="2800" b="1" dirty="0">
                <a:solidFill>
                  <a:srgbClr val="58C5C9"/>
                </a:solidFill>
                <a:latin typeface="Arial Black" panose="020B0A04020102020204" pitchFamily="34" charset="0"/>
                <a:cs typeface="Arial" panose="020B0604020202020204" pitchFamily="34" charset="0"/>
              </a:rPr>
              <a:t>Locally Offered </a:t>
            </a:r>
            <a:r>
              <a:rPr lang="en-US" sz="2800" b="1" dirty="0" smtClean="0">
                <a:solidFill>
                  <a:srgbClr val="58C5C9"/>
                </a:solidFill>
                <a:latin typeface="Arial Black" panose="020B0A04020102020204" pitchFamily="34" charset="0"/>
                <a:cs typeface="Arial" panose="020B0604020202020204" pitchFamily="34" charset="0"/>
              </a:rPr>
              <a:t>Computer Science </a:t>
            </a:r>
            <a:r>
              <a:rPr lang="en-US" sz="2800" b="1" dirty="0">
                <a:solidFill>
                  <a:srgbClr val="58C5C9"/>
                </a:solidFill>
                <a:latin typeface="Arial Black" panose="020B0A04020102020204" pitchFamily="34" charset="0"/>
                <a:cs typeface="Arial" panose="020B0604020202020204" pitchFamily="34" charset="0"/>
              </a:rPr>
              <a:t>Professional Development Available to </a:t>
            </a:r>
            <a:r>
              <a:rPr lang="en-US" sz="2800" b="1" dirty="0" smtClean="0">
                <a:solidFill>
                  <a:srgbClr val="58C5C9"/>
                </a:solidFill>
                <a:latin typeface="Arial Black" panose="020B0A04020102020204" pitchFamily="34" charset="0"/>
                <a:cs typeface="Arial" panose="020B0604020202020204" pitchFamily="34" charset="0"/>
              </a:rPr>
              <a:t>Teachers, by School Size</a:t>
            </a:r>
            <a:endParaRPr lang="en-US" sz="2800" b="1" dirty="0">
              <a:solidFill>
                <a:srgbClr val="58C5C9"/>
              </a:solidFill>
              <a:latin typeface="Arial Black" panose="020B0A04020102020204" pitchFamily="34" charset="0"/>
              <a:cs typeface="Arial" panose="020B0604020202020204" pitchFamily="34" charset="0"/>
            </a:endParaRPr>
          </a:p>
        </p:txBody>
      </p:sp>
      <p:graphicFrame>
        <p:nvGraphicFramePr>
          <p:cNvPr id="5" name="Chart 4"/>
          <p:cNvGraphicFramePr/>
          <p:nvPr>
            <p:extLst>
              <p:ext uri="{D42A27DB-BD31-4B8C-83A1-F6EECF244321}">
                <p14:modId xmlns:p14="http://schemas.microsoft.com/office/powerpoint/2010/main" val="1395603521"/>
              </p:ext>
            </p:extLst>
          </p:nvPr>
        </p:nvGraphicFramePr>
        <p:xfrm>
          <a:off x="304800" y="1600200"/>
          <a:ext cx="85344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0720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4 </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404" y="1981200"/>
            <a:ext cx="7435850" cy="248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90358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800" b="1" dirty="0" smtClean="0">
                <a:solidFill>
                  <a:srgbClr val="58C5C9"/>
                </a:solidFill>
                <a:latin typeface="Arial Black" panose="020B0A04020102020204" pitchFamily="34" charset="0"/>
                <a:cs typeface="Arial" panose="020B0604020202020204" pitchFamily="34" charset="0"/>
              </a:rPr>
              <a:t>Locally </a:t>
            </a:r>
            <a:r>
              <a:rPr lang="en-US" sz="2800" b="1" dirty="0">
                <a:solidFill>
                  <a:srgbClr val="58C5C9"/>
                </a:solidFill>
                <a:latin typeface="Arial Black" panose="020B0A04020102020204" pitchFamily="34" charset="0"/>
                <a:cs typeface="Arial" panose="020B0604020202020204" pitchFamily="34" charset="0"/>
              </a:rPr>
              <a:t>Offered </a:t>
            </a:r>
            <a:r>
              <a:rPr lang="en-US" sz="2800" b="1" dirty="0" smtClean="0">
                <a:solidFill>
                  <a:srgbClr val="58C5C9"/>
                </a:solidFill>
                <a:latin typeface="Arial Black" panose="020B0A04020102020204" pitchFamily="34" charset="0"/>
                <a:cs typeface="Arial" panose="020B0604020202020204" pitchFamily="34" charset="0"/>
              </a:rPr>
              <a:t>Computer Science </a:t>
            </a:r>
            <a:r>
              <a:rPr lang="en-US" sz="2800" b="1" dirty="0">
                <a:solidFill>
                  <a:srgbClr val="58C5C9"/>
                </a:solidFill>
                <a:latin typeface="Arial Black" panose="020B0A04020102020204" pitchFamily="34" charset="0"/>
                <a:cs typeface="Arial" panose="020B0604020202020204" pitchFamily="34" charset="0"/>
              </a:rPr>
              <a:t>Professional Development Available to </a:t>
            </a:r>
            <a:r>
              <a:rPr lang="en-US" sz="2800" b="1" dirty="0" smtClean="0">
                <a:solidFill>
                  <a:srgbClr val="58C5C9"/>
                </a:solidFill>
                <a:latin typeface="Arial Black" panose="020B0A04020102020204" pitchFamily="34" charset="0"/>
                <a:cs typeface="Arial" panose="020B0604020202020204" pitchFamily="34" charset="0"/>
              </a:rPr>
              <a:t>Teachers, by Community Type</a:t>
            </a:r>
            <a:endParaRPr lang="en-US" sz="2800" b="1" dirty="0">
              <a:solidFill>
                <a:srgbClr val="58C5C9"/>
              </a:solidFill>
              <a:latin typeface="Arial Black" panose="020B0A04020102020204" pitchFamily="34" charset="0"/>
              <a:cs typeface="Arial" panose="020B0604020202020204" pitchFamily="34" charset="0"/>
            </a:endParaRPr>
          </a:p>
        </p:txBody>
      </p:sp>
      <p:graphicFrame>
        <p:nvGraphicFramePr>
          <p:cNvPr id="5" name="Chart 4"/>
          <p:cNvGraphicFramePr/>
          <p:nvPr>
            <p:extLst>
              <p:ext uri="{D42A27DB-BD31-4B8C-83A1-F6EECF244321}">
                <p14:modId xmlns:p14="http://schemas.microsoft.com/office/powerpoint/2010/main" val="1505521215"/>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5849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075566937"/>
              </p:ext>
            </p:extLst>
          </p:nvPr>
        </p:nvGraphicFramePr>
        <p:xfrm>
          <a:off x="228600" y="1905000"/>
          <a:ext cx="86868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500" b="1" dirty="0" smtClean="0">
                <a:solidFill>
                  <a:srgbClr val="58C5C9"/>
                </a:solidFill>
                <a:latin typeface="Arial Black" panose="020B0A04020102020204" pitchFamily="34" charset="0"/>
                <a:cs typeface="Arial" panose="020B0604020202020204" pitchFamily="34" charset="0"/>
              </a:rPr>
              <a:t>High School Computer Science </a:t>
            </a:r>
            <a:r>
              <a:rPr lang="en-US" sz="2500" b="1" dirty="0">
                <a:solidFill>
                  <a:srgbClr val="58C5C9"/>
                </a:solidFill>
                <a:latin typeface="Arial Black" panose="020B0A04020102020204" pitchFamily="34" charset="0"/>
                <a:cs typeface="Arial" panose="020B0604020202020204" pitchFamily="34" charset="0"/>
              </a:rPr>
              <a:t>Teachers Participating in </a:t>
            </a:r>
            <a:r>
              <a:rPr lang="en-US" sz="2500" b="1" dirty="0" smtClean="0">
                <a:solidFill>
                  <a:srgbClr val="58C5C9"/>
                </a:solidFill>
                <a:latin typeface="Arial Black" panose="020B0A04020102020204" pitchFamily="34" charset="0"/>
                <a:cs typeface="Arial" panose="020B0604020202020204" pitchFamily="34" charset="0"/>
              </a:rPr>
              <a:t>Computer Science-Focused Professional Development</a:t>
            </a:r>
            <a:endParaRPr lang="en-US" sz="25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708818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6 </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550" y="2116138"/>
            <a:ext cx="74549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1542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286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600" b="1" dirty="0" smtClean="0">
                <a:solidFill>
                  <a:srgbClr val="58C5C9"/>
                </a:solidFill>
                <a:latin typeface="Arial Black" panose="020B0A04020102020204" pitchFamily="34" charset="0"/>
                <a:cs typeface="Arial" panose="020B0604020202020204" pitchFamily="34" charset="0"/>
              </a:rPr>
              <a:t>High School Computer Science </a:t>
            </a:r>
            <a:r>
              <a:rPr lang="en-US" sz="2600" b="1" dirty="0">
                <a:solidFill>
                  <a:srgbClr val="58C5C9"/>
                </a:solidFill>
                <a:latin typeface="Arial Black" panose="020B0A04020102020204" pitchFamily="34" charset="0"/>
                <a:cs typeface="Arial" panose="020B0604020202020204" pitchFamily="34" charset="0"/>
              </a:rPr>
              <a:t>Teachers’ Time Spent on </a:t>
            </a:r>
            <a:r>
              <a:rPr lang="en-US" sz="2600" b="1" dirty="0" smtClean="0">
                <a:solidFill>
                  <a:srgbClr val="58C5C9"/>
                </a:solidFill>
                <a:latin typeface="Arial Black" panose="020B0A04020102020204" pitchFamily="34" charset="0"/>
                <a:cs typeface="Arial" panose="020B0604020202020204" pitchFamily="34" charset="0"/>
              </a:rPr>
              <a:t>Computer Science-Focused </a:t>
            </a:r>
            <a:r>
              <a:rPr lang="en-US" sz="2600" b="1" dirty="0">
                <a:solidFill>
                  <a:srgbClr val="58C5C9"/>
                </a:solidFill>
                <a:latin typeface="Arial Black" panose="020B0A04020102020204" pitchFamily="34" charset="0"/>
                <a:cs typeface="Arial" panose="020B0604020202020204" pitchFamily="34" charset="0"/>
              </a:rPr>
              <a:t>PD in Last 3 Y</a:t>
            </a:r>
            <a:r>
              <a:rPr lang="en-US" sz="2600" b="1" dirty="0" smtClean="0">
                <a:solidFill>
                  <a:srgbClr val="58C5C9"/>
                </a:solidFill>
                <a:latin typeface="Arial Black" panose="020B0A04020102020204" pitchFamily="34" charset="0"/>
                <a:cs typeface="Arial" panose="020B0604020202020204" pitchFamily="34" charset="0"/>
              </a:rPr>
              <a:t>ears</a:t>
            </a:r>
            <a:endParaRPr lang="en-US" sz="2600" b="1" dirty="0">
              <a:solidFill>
                <a:srgbClr val="58C5C9"/>
              </a:solidFill>
              <a:latin typeface="Arial Black" panose="020B0A04020102020204" pitchFamily="34" charset="0"/>
              <a:cs typeface="Arial" panose="020B0604020202020204" pitchFamily="34" charset="0"/>
            </a:endParaRPr>
          </a:p>
        </p:txBody>
      </p:sp>
      <p:graphicFrame>
        <p:nvGraphicFramePr>
          <p:cNvPr id="6" name="Chart 5"/>
          <p:cNvGraphicFramePr/>
          <p:nvPr>
            <p:extLst>
              <p:ext uri="{D42A27DB-BD31-4B8C-83A1-F6EECF244321}">
                <p14:modId xmlns:p14="http://schemas.microsoft.com/office/powerpoint/2010/main" val="2215245443"/>
              </p:ext>
            </p:extLst>
          </p:nvPr>
        </p:nvGraphicFramePr>
        <p:xfrm>
          <a:off x="685800" y="1524000"/>
          <a:ext cx="83058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rot="16200000">
            <a:off x="-564170" y="3122703"/>
            <a:ext cx="2042739" cy="369332"/>
          </a:xfrm>
          <a:prstGeom prst="rect">
            <a:avLst/>
          </a:prstGeom>
        </p:spPr>
        <p:txBody>
          <a:bodyPr wrap="none">
            <a:spAutoFit/>
          </a:bodyPr>
          <a:lstStyle/>
          <a:p>
            <a:pPr algn="ctr">
              <a:defRPr sz="1800" b="1" i="0" u="none" strike="noStrike" kern="1200" baseline="0">
                <a:solidFill>
                  <a:prstClr val="black"/>
                </a:solidFill>
                <a:latin typeface="+mn-lt"/>
                <a:ea typeface="+mn-ea"/>
                <a:cs typeface="+mn-cs"/>
              </a:defRPr>
            </a:pPr>
            <a:r>
              <a:rPr lang="en-US" dirty="0"/>
              <a:t>Percent of Teachers</a:t>
            </a:r>
          </a:p>
        </p:txBody>
      </p:sp>
    </p:spTree>
    <p:extLst>
      <p:ext uri="{BB962C8B-B14F-4D97-AF65-F5344CB8AC3E}">
        <p14:creationId xmlns:p14="http://schemas.microsoft.com/office/powerpoint/2010/main" val="595121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3100" b="1" dirty="0">
                <a:solidFill>
                  <a:srgbClr val="58C5C9"/>
                </a:solidFill>
                <a:latin typeface="Arial Black" panose="020B0A04020102020204" pitchFamily="34" charset="0"/>
                <a:cs typeface="Arial" panose="020B0604020202020204" pitchFamily="34" charset="0"/>
              </a:rPr>
              <a:t>Original Data for </a:t>
            </a:r>
            <a:r>
              <a:rPr lang="en-US" sz="3100" b="1" dirty="0" smtClean="0">
                <a:solidFill>
                  <a:srgbClr val="58C5C9"/>
                </a:solidFill>
                <a:latin typeface="Arial Black" panose="020B0A04020102020204" pitchFamily="34" charset="0"/>
                <a:cs typeface="Arial" panose="020B0604020202020204" pitchFamily="34" charset="0"/>
              </a:rPr>
              <a:t>Slide </a:t>
            </a:r>
            <a:r>
              <a:rPr lang="en-US" sz="3100" b="1" dirty="0" smtClean="0">
                <a:solidFill>
                  <a:srgbClr val="58C5C9"/>
                </a:solidFill>
                <a:latin typeface="Arial Black" panose="020B0A04020102020204" pitchFamily="34" charset="0"/>
                <a:cs typeface="Arial" panose="020B0604020202020204" pitchFamily="34" charset="0"/>
              </a:rPr>
              <a:t>8 </a:t>
            </a:r>
            <a:endParaRPr lang="en-US" sz="31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3100" b="1" dirty="0">
                <a:solidFill>
                  <a:srgbClr val="58C5C9"/>
                </a:solidFill>
                <a:latin typeface="Arial Black" panose="020B0A04020102020204" pitchFamily="34" charset="0"/>
                <a:cs typeface="Arial" panose="020B0604020202020204" pitchFamily="34" charset="0"/>
              </a:rPr>
              <a:t>(not for presentation)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079" y="1981200"/>
            <a:ext cx="751205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8399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076513332"/>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r>
              <a:rPr lang="en-US" sz="2900" b="1" dirty="0">
                <a:solidFill>
                  <a:srgbClr val="58C5C9"/>
                </a:solidFill>
                <a:latin typeface="Arial Black" panose="020B0A04020102020204" pitchFamily="34" charset="0"/>
                <a:cs typeface="Arial" panose="020B0604020202020204" pitchFamily="34" charset="0"/>
              </a:rPr>
              <a:t>High School </a:t>
            </a:r>
            <a:r>
              <a:rPr lang="en-US" sz="2900" b="1" dirty="0" smtClean="0">
                <a:solidFill>
                  <a:srgbClr val="58C5C9"/>
                </a:solidFill>
                <a:latin typeface="Arial Black" panose="020B0A04020102020204" pitchFamily="34" charset="0"/>
                <a:cs typeface="Arial" panose="020B0604020202020204" pitchFamily="34" charset="0"/>
              </a:rPr>
              <a:t>Computer Science </a:t>
            </a:r>
            <a:r>
              <a:rPr lang="en-US" sz="2900" b="1" dirty="0">
                <a:solidFill>
                  <a:srgbClr val="58C5C9"/>
                </a:solidFill>
                <a:latin typeface="Arial Black" panose="020B0A04020102020204" pitchFamily="34" charset="0"/>
                <a:cs typeface="Arial" panose="020B0604020202020204" pitchFamily="34" charset="0"/>
              </a:rPr>
              <a:t>Teachers Participating in Various PD Activities in the Last 3 Years</a:t>
            </a:r>
          </a:p>
        </p:txBody>
      </p:sp>
    </p:spTree>
    <p:extLst>
      <p:ext uri="{BB962C8B-B14F-4D97-AF65-F5344CB8AC3E}">
        <p14:creationId xmlns:p14="http://schemas.microsoft.com/office/powerpoint/2010/main" val="4177901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Slides </a:t>
            </a:r>
            <a:r>
              <a:rPr lang="en-US" sz="2900" b="1" dirty="0" smtClean="0">
                <a:solidFill>
                  <a:srgbClr val="58C5C9"/>
                </a:solidFill>
                <a:latin typeface="Arial Black" panose="020B0A04020102020204" pitchFamily="34" charset="0"/>
                <a:cs typeface="Arial" panose="020B0604020202020204" pitchFamily="34" charset="0"/>
              </a:rPr>
              <a:t>10 </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1820863"/>
            <a:ext cx="7848600"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05212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ssme">
      <a:dk1>
        <a:sysClr val="windowText" lastClr="000000"/>
      </a:dk1>
      <a:lt1>
        <a:sysClr val="window" lastClr="FFFFFF"/>
      </a:lt1>
      <a:dk2>
        <a:srgbClr val="1F497D"/>
      </a:dk2>
      <a:lt2>
        <a:srgbClr val="EEECE1"/>
      </a:lt2>
      <a:accent1>
        <a:srgbClr val="558ED5"/>
      </a:accent1>
      <a:accent2>
        <a:srgbClr val="8EB6E3"/>
      </a:accent2>
      <a:accent3>
        <a:srgbClr val="13A6BA"/>
      </a:accent3>
      <a:accent4>
        <a:srgbClr val="7FE4F2"/>
      </a:accent4>
      <a:accent5>
        <a:srgbClr val="D9FBFF"/>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650</TotalTime>
  <Words>2731</Words>
  <Application>Microsoft Office PowerPoint</Application>
  <PresentationFormat>On-screen Show (4:3)</PresentationFormat>
  <Paragraphs>403</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Chapter 3 Professional 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Plumley</dc:creator>
  <cp:lastModifiedBy>Laura Craven</cp:lastModifiedBy>
  <cp:revision>69</cp:revision>
  <dcterms:created xsi:type="dcterms:W3CDTF">2018-12-17T19:52:28Z</dcterms:created>
  <dcterms:modified xsi:type="dcterms:W3CDTF">2019-06-03T12:55:37Z</dcterms:modified>
</cp:coreProperties>
</file>