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7.xml" ContentType="application/vnd.openxmlformats-officedocument.drawingml.chart+xml"/>
  <Override PartName="/ppt/notesSlides/notesSlide33.xml" ContentType="application/vnd.openxmlformats-officedocument.presentationml.notesSlide+xml"/>
  <Override PartName="/ppt/charts/chart18.xml" ContentType="application/vnd.openxmlformats-officedocument.drawingml.chart+xml"/>
  <Override PartName="/ppt/notesSlides/notesSlide34.xml" ContentType="application/vnd.openxmlformats-officedocument.presentationml.notesSlide+xml"/>
  <Override PartName="/ppt/charts/chart19.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0.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1.xml" ContentType="application/vnd.openxmlformats-officedocument.drawingml.chart+xml"/>
  <Override PartName="/ppt/notesSlides/notesSlide39.xml" ContentType="application/vnd.openxmlformats-officedocument.presentationml.notesSlide+xml"/>
  <Override PartName="/ppt/charts/chart2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3.xml" ContentType="application/vnd.openxmlformats-officedocument.drawingml.chart+xml"/>
  <Override PartName="/ppt/notesSlides/notesSlide42.xml" ContentType="application/vnd.openxmlformats-officedocument.presentationml.notesSlide+xml"/>
  <Override PartName="/ppt/charts/chart24.xml" ContentType="application/vnd.openxmlformats-officedocument.drawingml.chart+xml"/>
  <Override PartName="/ppt/notesSlides/notesSlide43.xml" ContentType="application/vnd.openxmlformats-officedocument.presentationml.notesSlide+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0" r:id="rId3"/>
    <p:sldId id="261" r:id="rId4"/>
    <p:sldId id="262" r:id="rId5"/>
    <p:sldId id="263" r:id="rId6"/>
    <p:sldId id="264" r:id="rId7"/>
    <p:sldId id="265" r:id="rId8"/>
    <p:sldId id="266" r:id="rId9"/>
    <p:sldId id="267" r:id="rId10"/>
    <p:sldId id="268" r:id="rId11"/>
    <p:sldId id="269" r:id="rId12"/>
    <p:sldId id="271" r:id="rId13"/>
    <p:sldId id="272" r:id="rId14"/>
    <p:sldId id="273" r:id="rId15"/>
    <p:sldId id="291" r:id="rId16"/>
    <p:sldId id="293" r:id="rId17"/>
    <p:sldId id="274" r:id="rId18"/>
    <p:sldId id="275" r:id="rId19"/>
    <p:sldId id="276" r:id="rId20"/>
    <p:sldId id="277" r:id="rId21"/>
    <p:sldId id="278" r:id="rId22"/>
    <p:sldId id="279" r:id="rId23"/>
    <p:sldId id="280" r:id="rId24"/>
    <p:sldId id="281" r:id="rId25"/>
    <p:sldId id="294" r:id="rId26"/>
    <p:sldId id="295" r:id="rId27"/>
    <p:sldId id="282" r:id="rId28"/>
    <p:sldId id="283" r:id="rId29"/>
    <p:sldId id="284" r:id="rId30"/>
    <p:sldId id="296" r:id="rId31"/>
    <p:sldId id="297" r:id="rId32"/>
    <p:sldId id="285" r:id="rId33"/>
    <p:sldId id="302" r:id="rId34"/>
    <p:sldId id="303" r:id="rId35"/>
    <p:sldId id="304" r:id="rId36"/>
    <p:sldId id="305" r:id="rId37"/>
    <p:sldId id="309" r:id="rId38"/>
    <p:sldId id="286" r:id="rId39"/>
    <p:sldId id="287" r:id="rId40"/>
    <p:sldId id="288" r:id="rId41"/>
    <p:sldId id="289" r:id="rId42"/>
    <p:sldId id="310" r:id="rId43"/>
    <p:sldId id="306" r:id="rId44"/>
    <p:sldId id="290" r:id="rId45"/>
    <p:sldId id="307"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Havekost" initials="P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C5C9"/>
    <a:srgbClr val="35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60" autoAdjust="0"/>
  </p:normalViewPr>
  <p:slideViewPr>
    <p:cSldViewPr>
      <p:cViewPr varScale="1">
        <p:scale>
          <a:sx n="104" d="100"/>
          <a:sy n="104" d="100"/>
        </p:scale>
        <p:origin x="-3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1824146981626"/>
          <c:y val="7.2187445319335089E-2"/>
          <c:w val="0.84574842519685034"/>
          <c:h val="0.65027909011373575"/>
        </c:manualLayout>
      </c:layout>
      <c:barChart>
        <c:barDir val="col"/>
        <c:grouping val="clustered"/>
        <c:varyColors val="0"/>
        <c:ser>
          <c:idx val="0"/>
          <c:order val="0"/>
          <c:tx>
            <c:strRef>
              <c:f>Sheet1!$B$1</c:f>
              <c:strCache>
                <c:ptCount val="1"/>
                <c:pt idx="0">
                  <c:v>All/‌Most days,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Sheet1!$B$2:$B$3</c:f>
              <c:numCache>
                <c:formatCode>General</c:formatCode>
                <c:ptCount val="2"/>
                <c:pt idx="0">
                  <c:v>99</c:v>
                </c:pt>
                <c:pt idx="1">
                  <c:v>99</c:v>
                </c:pt>
              </c:numCache>
            </c:numRef>
          </c:val>
        </c:ser>
        <c:ser>
          <c:idx val="1"/>
          <c:order val="1"/>
          <c:tx>
            <c:strRef>
              <c:f>Sheet1!$C$1</c:f>
              <c:strCache>
                <c:ptCount val="1"/>
                <c:pt idx="0">
                  <c:v>Three or fewer days,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Sheet1!$C$2:$C$3</c:f>
              <c:numCache>
                <c:formatCode>General</c:formatCode>
                <c:ptCount val="2"/>
                <c:pt idx="0">
                  <c:v>1</c:v>
                </c:pt>
                <c:pt idx="1">
                  <c:v>1</c:v>
                </c:pt>
              </c:numCache>
            </c:numRef>
          </c:val>
        </c:ser>
        <c:ser>
          <c:idx val="2"/>
          <c:order val="2"/>
          <c:tx>
            <c:strRef>
              <c:f>Sheet1!$D$1</c:f>
              <c:strCache>
                <c:ptCount val="1"/>
                <c:pt idx="0">
                  <c:v>Some weeks, but not every week</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Sheet1!$D$2:$D$3</c:f>
              <c:numCache>
                <c:formatCode>General</c:formatCode>
                <c:ptCount val="2"/>
                <c:pt idx="0">
                  <c:v>0</c:v>
                </c:pt>
                <c:pt idx="1">
                  <c:v>0</c:v>
                </c:pt>
              </c:numCache>
            </c:numRef>
          </c:val>
        </c:ser>
        <c:dLbls>
          <c:showLegendKey val="0"/>
          <c:showVal val="0"/>
          <c:showCatName val="0"/>
          <c:showSerName val="0"/>
          <c:showPercent val="0"/>
          <c:showBubbleSize val="0"/>
        </c:dLbls>
        <c:gapWidth val="150"/>
        <c:axId val="128055552"/>
        <c:axId val="128651264"/>
      </c:barChart>
      <c:catAx>
        <c:axId val="128055552"/>
        <c:scaling>
          <c:orientation val="minMax"/>
        </c:scaling>
        <c:delete val="0"/>
        <c:axPos val="b"/>
        <c:majorTickMark val="out"/>
        <c:minorTickMark val="none"/>
        <c:tickLblPos val="nextTo"/>
        <c:crossAx val="128651264"/>
        <c:crosses val="autoZero"/>
        <c:auto val="1"/>
        <c:lblAlgn val="ctr"/>
        <c:lblOffset val="100"/>
        <c:noMultiLvlLbl val="0"/>
      </c:catAx>
      <c:valAx>
        <c:axId val="128651264"/>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805555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509150883166632"/>
          <c:y val="4.5629631427478591E-2"/>
          <c:w val="0.84839197465181715"/>
          <c:h val="0.75208224619653818"/>
        </c:manualLayout>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1.3</c:v>
                </c:pt>
                <c:pt idx="1">
                  <c:v>1.6</c:v>
                </c:pt>
                <c:pt idx="2">
                  <c:v>0.9</c:v>
                </c:pt>
                <c:pt idx="3">
                  <c:v>0.8</c:v>
                </c:pt>
              </c:numCache>
            </c:numRef>
          </c:val>
        </c:ser>
        <c:dLbls>
          <c:showLegendKey val="0"/>
          <c:showVal val="0"/>
          <c:showCatName val="0"/>
          <c:showSerName val="0"/>
          <c:showPercent val="0"/>
          <c:showBubbleSize val="0"/>
        </c:dLbls>
        <c:gapWidth val="150"/>
        <c:axId val="160612736"/>
        <c:axId val="160614656"/>
      </c:barChart>
      <c:catAx>
        <c:axId val="160612736"/>
        <c:scaling>
          <c:orientation val="minMax"/>
        </c:scaling>
        <c:delete val="0"/>
        <c:axPos val="b"/>
        <c:title>
          <c:tx>
            <c:rich>
              <a:bodyPr/>
              <a:lstStyle/>
              <a:p>
                <a:pPr>
                  <a:defRPr/>
                </a:pPr>
                <a:r>
                  <a:rPr lang="en-US" sz="1800" b="1" i="0" baseline="0" dirty="0" smtClean="0">
                    <a:effectLst/>
                    <a:latin typeface="+mn-lt"/>
                  </a:rPr>
                  <a:t>Percent of Students in School Eligible for Free/Reduced-Price Lunch</a:t>
                </a:r>
                <a:endParaRPr lang="en-US" dirty="0">
                  <a:effectLst/>
                  <a:latin typeface="+mn-lt"/>
                </a:endParaRPr>
              </a:p>
            </c:rich>
          </c:tx>
          <c:layout>
            <c:manualLayout>
              <c:xMode val="edge"/>
              <c:yMode val="edge"/>
              <c:x val="0.18016209122508334"/>
              <c:y val="0.91159459764364925"/>
            </c:manualLayout>
          </c:layout>
          <c:overlay val="0"/>
        </c:title>
        <c:majorTickMark val="out"/>
        <c:minorTickMark val="none"/>
        <c:tickLblPos val="nextTo"/>
        <c:crossAx val="160614656"/>
        <c:crosses val="autoZero"/>
        <c:auto val="1"/>
        <c:lblAlgn val="ctr"/>
        <c:lblOffset val="100"/>
        <c:noMultiLvlLbl val="0"/>
      </c:catAx>
      <c:valAx>
        <c:axId val="160614656"/>
        <c:scaling>
          <c:orientation val="minMax"/>
          <c:max val="2.5"/>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2.5525525525525526E-2"/>
              <c:y val="0.11701839334328443"/>
            </c:manualLayout>
          </c:layout>
          <c:overlay val="0"/>
        </c:title>
        <c:numFmt formatCode="General" sourceLinked="1"/>
        <c:majorTickMark val="out"/>
        <c:minorTickMark val="none"/>
        <c:tickLblPos val="nextTo"/>
        <c:crossAx val="160612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2</c:v>
                </c:pt>
                <c:pt idx="1">
                  <c:v>1.4</c:v>
                </c:pt>
                <c:pt idx="2">
                  <c:v>0.9</c:v>
                </c:pt>
                <c:pt idx="3">
                  <c:v>0.3</c:v>
                </c:pt>
              </c:numCache>
            </c:numRef>
          </c:val>
        </c:ser>
        <c:dLbls>
          <c:showLegendKey val="0"/>
          <c:showVal val="0"/>
          <c:showCatName val="0"/>
          <c:showSerName val="0"/>
          <c:showPercent val="0"/>
          <c:showBubbleSize val="0"/>
        </c:dLbls>
        <c:gapWidth val="150"/>
        <c:axId val="130510848"/>
        <c:axId val="130512768"/>
      </c:barChart>
      <c:catAx>
        <c:axId val="130510848"/>
        <c:scaling>
          <c:orientation val="minMax"/>
        </c:scaling>
        <c:delete val="0"/>
        <c:axPos val="b"/>
        <c:title>
          <c:tx>
            <c:rich>
              <a:bodyPr/>
              <a:lstStyle/>
              <a:p>
                <a:pPr>
                  <a:defRPr/>
                </a:pPr>
                <a:r>
                  <a:rPr lang="en-US" baseline="0" dirty="0" smtClean="0"/>
                  <a:t>School Size</a:t>
                </a:r>
                <a:endParaRPr lang="en-US" dirty="0"/>
              </a:p>
            </c:rich>
          </c:tx>
          <c:layout>
            <c:manualLayout>
              <c:xMode val="edge"/>
              <c:yMode val="edge"/>
              <c:x val="0.48239464170752239"/>
              <c:y val="0.91159459764364925"/>
            </c:manualLayout>
          </c:layout>
          <c:overlay val="0"/>
        </c:title>
        <c:majorTickMark val="out"/>
        <c:minorTickMark val="none"/>
        <c:tickLblPos val="nextTo"/>
        <c:crossAx val="130512768"/>
        <c:crosses val="autoZero"/>
        <c:auto val="1"/>
        <c:lblAlgn val="ctr"/>
        <c:lblOffset val="100"/>
        <c:noMultiLvlLbl val="0"/>
      </c:catAx>
      <c:valAx>
        <c:axId val="130512768"/>
        <c:scaling>
          <c:orientation val="minMax"/>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overlay val="0"/>
        </c:title>
        <c:numFmt formatCode="General" sourceLinked="1"/>
        <c:majorTickMark val="out"/>
        <c:minorTickMark val="none"/>
        <c:tickLblPos val="nextTo"/>
        <c:crossAx val="130510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General</c:formatCode>
                <c:ptCount val="3"/>
                <c:pt idx="0">
                  <c:v>0.6</c:v>
                </c:pt>
                <c:pt idx="1">
                  <c:v>1.5</c:v>
                </c:pt>
                <c:pt idx="2">
                  <c:v>1.5</c:v>
                </c:pt>
              </c:numCache>
            </c:numRef>
          </c:val>
        </c:ser>
        <c:dLbls>
          <c:showLegendKey val="0"/>
          <c:showVal val="0"/>
          <c:showCatName val="0"/>
          <c:showSerName val="0"/>
          <c:showPercent val="0"/>
          <c:showBubbleSize val="0"/>
        </c:dLbls>
        <c:gapWidth val="150"/>
        <c:axId val="160358784"/>
        <c:axId val="160360704"/>
      </c:barChart>
      <c:catAx>
        <c:axId val="160358784"/>
        <c:scaling>
          <c:orientation val="minMax"/>
        </c:scaling>
        <c:delete val="0"/>
        <c:axPos val="b"/>
        <c:title>
          <c:tx>
            <c:rich>
              <a:bodyPr/>
              <a:lstStyle/>
              <a:p>
                <a:pPr>
                  <a:defRPr/>
                </a:pPr>
                <a:r>
                  <a:rPr lang="en-US" dirty="0" smtClean="0"/>
                  <a:t>Community</a:t>
                </a:r>
                <a:r>
                  <a:rPr lang="en-US" baseline="0" dirty="0" smtClean="0"/>
                  <a:t> Type</a:t>
                </a:r>
                <a:endParaRPr lang="en-US" dirty="0"/>
              </a:p>
            </c:rich>
          </c:tx>
          <c:layout/>
          <c:overlay val="0"/>
        </c:title>
        <c:majorTickMark val="out"/>
        <c:minorTickMark val="none"/>
        <c:tickLblPos val="nextTo"/>
        <c:crossAx val="160360704"/>
        <c:crosses val="autoZero"/>
        <c:auto val="1"/>
        <c:lblAlgn val="ctr"/>
        <c:lblOffset val="100"/>
        <c:noMultiLvlLbl val="0"/>
      </c:catAx>
      <c:valAx>
        <c:axId val="160360704"/>
        <c:scaling>
          <c:orientation val="minMax"/>
          <c:max val="2.5"/>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0.11701839334328443"/>
            </c:manualLayout>
          </c:layout>
          <c:overlay val="0"/>
        </c:title>
        <c:numFmt formatCode="General" sourceLinked="1"/>
        <c:majorTickMark val="out"/>
        <c:minorTickMark val="none"/>
        <c:tickLblPos val="nextTo"/>
        <c:crossAx val="160358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IB mathematical studies standard level</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3</c:v>
                </c:pt>
                <c:pt idx="1">
                  <c:v>8</c:v>
                </c:pt>
              </c:numCache>
            </c:numRef>
          </c:val>
        </c:ser>
        <c:ser>
          <c:idx val="1"/>
          <c:order val="1"/>
          <c:tx>
            <c:strRef>
              <c:f>Sheet1!$C$1</c:f>
              <c:strCache>
                <c:ptCount val="1"/>
                <c:pt idx="0">
                  <c:v>IB mathematics standard level</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3</c:v>
                </c:pt>
                <c:pt idx="1">
                  <c:v>8</c:v>
                </c:pt>
              </c:numCache>
            </c:numRef>
          </c:val>
        </c:ser>
        <c:ser>
          <c:idx val="2"/>
          <c:order val="2"/>
          <c:tx>
            <c:strRef>
              <c:f>Sheet1!$D$1</c:f>
              <c:strCache>
                <c:ptCount val="1"/>
                <c:pt idx="0">
                  <c:v>IB mathematics higher level</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Sheet1!$D$2:$D$3</c:f>
              <c:numCache>
                <c:formatCode>General</c:formatCode>
                <c:ptCount val="2"/>
                <c:pt idx="0">
                  <c:v>3</c:v>
                </c:pt>
                <c:pt idx="1">
                  <c:v>7</c:v>
                </c:pt>
              </c:numCache>
            </c:numRef>
          </c:val>
        </c:ser>
        <c:ser>
          <c:idx val="3"/>
          <c:order val="3"/>
          <c:tx>
            <c:strRef>
              <c:f>Sheet1!$E$1</c:f>
              <c:strCache>
                <c:ptCount val="1"/>
                <c:pt idx="0">
                  <c:v>IB further mathematics standard level</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Sheet1!$E$2:$E$3</c:f>
              <c:numCache>
                <c:formatCode>General</c:formatCode>
                <c:ptCount val="2"/>
                <c:pt idx="0">
                  <c:v>1</c:v>
                </c:pt>
                <c:pt idx="1">
                  <c:v>2</c:v>
                </c:pt>
              </c:numCache>
            </c:numRef>
          </c:val>
        </c:ser>
        <c:dLbls>
          <c:showLegendKey val="0"/>
          <c:showVal val="0"/>
          <c:showCatName val="0"/>
          <c:showSerName val="0"/>
          <c:showPercent val="0"/>
          <c:showBubbleSize val="0"/>
        </c:dLbls>
        <c:gapWidth val="150"/>
        <c:axId val="160426240"/>
        <c:axId val="160120832"/>
      </c:barChart>
      <c:catAx>
        <c:axId val="160426240"/>
        <c:scaling>
          <c:orientation val="minMax"/>
        </c:scaling>
        <c:delete val="0"/>
        <c:axPos val="b"/>
        <c:numFmt formatCode="General" sourceLinked="1"/>
        <c:majorTickMark val="out"/>
        <c:minorTickMark val="none"/>
        <c:tickLblPos val="nextTo"/>
        <c:crossAx val="160120832"/>
        <c:crosses val="autoZero"/>
        <c:auto val="1"/>
        <c:lblAlgn val="ctr"/>
        <c:lblOffset val="100"/>
        <c:noMultiLvlLbl val="0"/>
      </c:catAx>
      <c:valAx>
        <c:axId val="160120832"/>
        <c:scaling>
          <c:orientation val="minMax"/>
          <c:max val="100"/>
        </c:scaling>
        <c:delete val="0"/>
        <c:axPos val="l"/>
        <c:numFmt formatCode="General" sourceLinked="1"/>
        <c:majorTickMark val="out"/>
        <c:minorTickMark val="none"/>
        <c:tickLblPos val="nextTo"/>
        <c:crossAx val="160426240"/>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Access to virtual mathematics courses offered by other schools</c:v>
                </c:pt>
                <c:pt idx="1">
                  <c:v>Concurrent credit/dual enrollment courses offered</c:v>
                </c:pt>
                <c:pt idx="2">
                  <c:v>Students can go to a college/university for mathematics courses.</c:v>
                </c:pt>
                <c:pt idx="3">
                  <c:v>Calculus courses (beyond pre-calculus), offered on or off site</c:v>
                </c:pt>
              </c:strCache>
            </c:strRef>
          </c:cat>
          <c:val>
            <c:numRef>
              <c:f>Sheet1!$B$2:$B$5</c:f>
              <c:numCache>
                <c:formatCode>General</c:formatCode>
                <c:ptCount val="4"/>
                <c:pt idx="0">
                  <c:v>59</c:v>
                </c:pt>
                <c:pt idx="1">
                  <c:v>67</c:v>
                </c:pt>
                <c:pt idx="2">
                  <c:v>68</c:v>
                </c:pt>
                <c:pt idx="3">
                  <c:v>76</c:v>
                </c:pt>
              </c:numCache>
            </c:numRef>
          </c:val>
        </c:ser>
        <c:dLbls>
          <c:showLegendKey val="0"/>
          <c:showVal val="0"/>
          <c:showCatName val="0"/>
          <c:showSerName val="0"/>
          <c:showPercent val="0"/>
          <c:showBubbleSize val="0"/>
        </c:dLbls>
        <c:gapWidth val="150"/>
        <c:axId val="160209920"/>
        <c:axId val="160232192"/>
      </c:barChart>
      <c:catAx>
        <c:axId val="160209920"/>
        <c:scaling>
          <c:orientation val="minMax"/>
        </c:scaling>
        <c:delete val="0"/>
        <c:axPos val="l"/>
        <c:majorTickMark val="out"/>
        <c:minorTickMark val="none"/>
        <c:tickLblPos val="nextTo"/>
        <c:txPr>
          <a:bodyPr/>
          <a:lstStyle/>
          <a:p>
            <a:pPr>
              <a:defRPr sz="1800"/>
            </a:pPr>
            <a:endParaRPr lang="en-US"/>
          </a:p>
        </c:txPr>
        <c:crossAx val="160232192"/>
        <c:crosses val="autoZero"/>
        <c:auto val="1"/>
        <c:lblAlgn val="ctr"/>
        <c:lblOffset val="100"/>
        <c:noMultiLvlLbl val="0"/>
      </c:catAx>
      <c:valAx>
        <c:axId val="160232192"/>
        <c:scaling>
          <c:orientation val="minMax"/>
          <c:max val="100"/>
        </c:scaling>
        <c:delete val="0"/>
        <c:axPos val="b"/>
        <c:title>
          <c:tx>
            <c:rich>
              <a:bodyPr rot="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60209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Students can go to another K–12 school for mathematics courses</c:v>
                </c:pt>
                <c:pt idx="1">
                  <c:v>Access to virtual mathematics courses offered by this school</c:v>
                </c:pt>
                <c:pt idx="2">
                  <c:v>Students can go to CTE Center for mathematics courses</c:v>
                </c:pt>
                <c:pt idx="3">
                  <c:v>Algebra 1 course is offered over two years or as two separate block courses.</c:v>
                </c:pt>
                <c:pt idx="4">
                  <c:v>Probability/statistics courses are offered</c:v>
                </c:pt>
              </c:strCache>
            </c:strRef>
          </c:cat>
          <c:val>
            <c:numRef>
              <c:f>Sheet1!$B$2:$B$6</c:f>
              <c:numCache>
                <c:formatCode>General</c:formatCode>
                <c:ptCount val="5"/>
                <c:pt idx="0">
                  <c:v>11</c:v>
                </c:pt>
                <c:pt idx="1">
                  <c:v>15</c:v>
                </c:pt>
                <c:pt idx="2">
                  <c:v>23</c:v>
                </c:pt>
                <c:pt idx="3">
                  <c:v>44</c:v>
                </c:pt>
                <c:pt idx="4">
                  <c:v>52</c:v>
                </c:pt>
              </c:numCache>
            </c:numRef>
          </c:val>
        </c:ser>
        <c:dLbls>
          <c:showLegendKey val="0"/>
          <c:showVal val="0"/>
          <c:showCatName val="0"/>
          <c:showSerName val="0"/>
          <c:showPercent val="0"/>
          <c:showBubbleSize val="0"/>
        </c:dLbls>
        <c:gapWidth val="150"/>
        <c:axId val="160463872"/>
        <c:axId val="160903936"/>
      </c:barChart>
      <c:catAx>
        <c:axId val="160463872"/>
        <c:scaling>
          <c:orientation val="minMax"/>
        </c:scaling>
        <c:delete val="0"/>
        <c:axPos val="l"/>
        <c:majorTickMark val="out"/>
        <c:minorTickMark val="none"/>
        <c:tickLblPos val="nextTo"/>
        <c:txPr>
          <a:bodyPr/>
          <a:lstStyle/>
          <a:p>
            <a:pPr>
              <a:defRPr sz="1800"/>
            </a:pPr>
            <a:endParaRPr lang="en-US"/>
          </a:p>
        </c:txPr>
        <c:crossAx val="160903936"/>
        <c:crosses val="autoZero"/>
        <c:auto val="1"/>
        <c:lblAlgn val="ctr"/>
        <c:lblOffset val="100"/>
        <c:noMultiLvlLbl val="0"/>
      </c:catAx>
      <c:valAx>
        <c:axId val="160903936"/>
        <c:scaling>
          <c:orientation val="minMax"/>
          <c:max val="100"/>
        </c:scaling>
        <c:delete val="0"/>
        <c:axPos val="b"/>
        <c:title>
          <c:tx>
            <c:rich>
              <a:bodyPr rot="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60463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Sheet1!$A$2:$A$7</c:f>
              <c:strCache>
                <c:ptCount val="6"/>
                <c:pt idx="0">
                  <c:v>Courses that might qualify for college credit</c:v>
                </c:pt>
                <c:pt idx="1">
                  <c:v>Formal/‌College prep level 4</c:v>
                </c:pt>
                <c:pt idx="2">
                  <c:v>Formal/‌College prep level 3</c:v>
                </c:pt>
                <c:pt idx="3">
                  <c:v>Formal/‌College prep level 2 </c:v>
                </c:pt>
                <c:pt idx="4">
                  <c:v>Formal/‌College prep level 1</c:v>
                </c:pt>
                <c:pt idx="5">
                  <c:v>Non-college prep </c:v>
                </c:pt>
              </c:strCache>
            </c:strRef>
          </c:cat>
          <c:val>
            <c:numRef>
              <c:f>Sheet1!$B$2:$B$7</c:f>
              <c:numCache>
                <c:formatCode>General</c:formatCode>
                <c:ptCount val="6"/>
                <c:pt idx="0">
                  <c:v>10</c:v>
                </c:pt>
                <c:pt idx="1">
                  <c:v>14</c:v>
                </c:pt>
                <c:pt idx="2">
                  <c:v>23</c:v>
                </c:pt>
                <c:pt idx="3">
                  <c:v>21</c:v>
                </c:pt>
                <c:pt idx="4">
                  <c:v>20</c:v>
                </c:pt>
                <c:pt idx="5">
                  <c:v>13</c:v>
                </c:pt>
              </c:numCache>
            </c:numRef>
          </c:val>
        </c:ser>
        <c:dLbls>
          <c:showLegendKey val="0"/>
          <c:showVal val="0"/>
          <c:showCatName val="0"/>
          <c:showSerName val="0"/>
          <c:showPercent val="0"/>
          <c:showBubbleSize val="0"/>
        </c:dLbls>
        <c:gapWidth val="150"/>
        <c:axId val="160511104"/>
        <c:axId val="160512640"/>
      </c:barChart>
      <c:catAx>
        <c:axId val="160511104"/>
        <c:scaling>
          <c:orientation val="minMax"/>
        </c:scaling>
        <c:delete val="0"/>
        <c:axPos val="l"/>
        <c:majorTickMark val="out"/>
        <c:minorTickMark val="none"/>
        <c:tickLblPos val="nextTo"/>
        <c:txPr>
          <a:bodyPr/>
          <a:lstStyle/>
          <a:p>
            <a:pPr>
              <a:defRPr sz="1400"/>
            </a:pPr>
            <a:endParaRPr lang="en-US"/>
          </a:p>
        </c:txPr>
        <c:crossAx val="160512640"/>
        <c:crosses val="autoZero"/>
        <c:auto val="1"/>
        <c:lblAlgn val="ctr"/>
        <c:lblOffset val="100"/>
        <c:noMultiLvlLbl val="0"/>
      </c:catAx>
      <c:valAx>
        <c:axId val="160512640"/>
        <c:scaling>
          <c:orientation val="minMax"/>
        </c:scaling>
        <c:delete val="0"/>
        <c:axPos val="b"/>
        <c:title>
          <c:tx>
            <c:rich>
              <a:bodyPr/>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60511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Undrerepresented</c:v>
                </c:pt>
              </c:strCache>
            </c:strRef>
          </c:cat>
          <c:val>
            <c:numRef>
              <c:f>Sheet1!$B$2:$B$3</c:f>
              <c:numCache>
                <c:formatCode>General</c:formatCode>
                <c:ptCount val="2"/>
                <c:pt idx="0">
                  <c:v>48</c:v>
                </c:pt>
                <c:pt idx="1">
                  <c:v>44</c:v>
                </c:pt>
              </c:numCache>
            </c:numRef>
          </c:val>
        </c:ser>
        <c:ser>
          <c:idx val="1"/>
          <c:order val="1"/>
          <c:tx>
            <c:strRef>
              <c:f>Sheet1!$C$1</c:f>
              <c:strCache>
                <c:ptCount val="1"/>
                <c:pt idx="0">
                  <c:v>Middle</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Undrerepresented</c:v>
                </c:pt>
              </c:strCache>
            </c:strRef>
          </c:cat>
          <c:val>
            <c:numRef>
              <c:f>Sheet1!$C$2:$C$3</c:f>
              <c:numCache>
                <c:formatCode>General</c:formatCode>
                <c:ptCount val="2"/>
                <c:pt idx="0">
                  <c:v>47</c:v>
                </c:pt>
                <c:pt idx="1">
                  <c:v>44</c:v>
                </c:pt>
              </c:numCache>
            </c:numRef>
          </c:val>
        </c:ser>
        <c:ser>
          <c:idx val="2"/>
          <c:order val="2"/>
          <c:tx>
            <c:strRef>
              <c:f>Sheet1!$D$1</c:f>
              <c:strCache>
                <c:ptCount val="1"/>
                <c:pt idx="0">
                  <c:v>High</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Female</c:v>
                </c:pt>
                <c:pt idx="1">
                  <c:v>Historically Undrerepresented</c:v>
                </c:pt>
              </c:strCache>
            </c:strRef>
          </c:cat>
          <c:val>
            <c:numRef>
              <c:f>Sheet1!$D$2:$D$3</c:f>
              <c:numCache>
                <c:formatCode>General</c:formatCode>
                <c:ptCount val="2"/>
                <c:pt idx="0">
                  <c:v>48</c:v>
                </c:pt>
                <c:pt idx="1">
                  <c:v>38</c:v>
                </c:pt>
              </c:numCache>
            </c:numRef>
          </c:val>
        </c:ser>
        <c:dLbls>
          <c:showLegendKey val="0"/>
          <c:showVal val="0"/>
          <c:showCatName val="0"/>
          <c:showSerName val="0"/>
          <c:showPercent val="0"/>
          <c:showBubbleSize val="0"/>
        </c:dLbls>
        <c:gapWidth val="150"/>
        <c:axId val="165559296"/>
        <c:axId val="165565184"/>
      </c:barChart>
      <c:catAx>
        <c:axId val="165559296"/>
        <c:scaling>
          <c:orientation val="minMax"/>
        </c:scaling>
        <c:delete val="0"/>
        <c:axPos val="b"/>
        <c:numFmt formatCode="General" sourceLinked="1"/>
        <c:majorTickMark val="out"/>
        <c:minorTickMark val="none"/>
        <c:tickLblPos val="nextTo"/>
        <c:crossAx val="165565184"/>
        <c:crosses val="autoZero"/>
        <c:auto val="1"/>
        <c:lblAlgn val="ctr"/>
        <c:lblOffset val="100"/>
        <c:noMultiLvlLbl val="0"/>
      </c:catAx>
      <c:valAx>
        <c:axId val="165565184"/>
        <c:scaling>
          <c:orientation val="minMax"/>
          <c:max val="100"/>
        </c:scaling>
        <c:delete val="0"/>
        <c:axPos val="l"/>
        <c:title>
          <c:tx>
            <c:rich>
              <a:bodyPr rot="-5400000" vert="horz"/>
              <a:lstStyle/>
              <a:p>
                <a:pPr>
                  <a:defRPr/>
                </a:pPr>
                <a:r>
                  <a:rPr lang="en-US" dirty="0" smtClean="0"/>
                  <a:t>Percentage</a:t>
                </a:r>
                <a:endParaRPr lang="en-US" dirty="0"/>
              </a:p>
            </c:rich>
          </c:tx>
          <c:layout/>
          <c:overlay val="0"/>
        </c:title>
        <c:numFmt formatCode="General" sourceLinked="1"/>
        <c:majorTickMark val="out"/>
        <c:minorTickMark val="none"/>
        <c:tickLblPos val="nextTo"/>
        <c:crossAx val="16555929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Female</c:v>
                </c:pt>
              </c:strCache>
            </c:strRef>
          </c:tx>
          <c:invertIfNegative val="0"/>
          <c:dLbls>
            <c:showLegendKey val="0"/>
            <c:showVal val="1"/>
            <c:showCatName val="0"/>
            <c:showSerName val="0"/>
            <c:showPercent val="0"/>
            <c:showBubbleSize val="0"/>
            <c:showLeaderLines val="0"/>
          </c:dLbls>
          <c:cat>
            <c:strRef>
              <c:f>Sheet1!$A$2:$A$7</c:f>
              <c:strCache>
                <c:ptCount val="6"/>
                <c:pt idx="0">
                  <c:v>Non-college prep</c:v>
                </c:pt>
                <c:pt idx="1">
                  <c:v>Formal/‌College prep level 1</c:v>
                </c:pt>
                <c:pt idx="2">
                  <c:v>Formal/‌College prep level 2</c:v>
                </c:pt>
                <c:pt idx="3">
                  <c:v>Formal/‌College prep level 3</c:v>
                </c:pt>
                <c:pt idx="4">
                  <c:v>Formal/‌College prep level 4</c:v>
                </c:pt>
                <c:pt idx="5">
                  <c:v>College level</c:v>
                </c:pt>
              </c:strCache>
            </c:strRef>
          </c:cat>
          <c:val>
            <c:numRef>
              <c:f>Sheet1!$B$2:$B$7</c:f>
              <c:numCache>
                <c:formatCode>General</c:formatCode>
                <c:ptCount val="6"/>
                <c:pt idx="0">
                  <c:v>43</c:v>
                </c:pt>
                <c:pt idx="1">
                  <c:v>47</c:v>
                </c:pt>
                <c:pt idx="2">
                  <c:v>50</c:v>
                </c:pt>
                <c:pt idx="3">
                  <c:v>50</c:v>
                </c:pt>
                <c:pt idx="4">
                  <c:v>51</c:v>
                </c:pt>
                <c:pt idx="5">
                  <c:v>50</c:v>
                </c:pt>
              </c:numCache>
            </c:numRef>
          </c:val>
        </c:ser>
        <c:dLbls>
          <c:showLegendKey val="0"/>
          <c:showVal val="0"/>
          <c:showCatName val="0"/>
          <c:showSerName val="0"/>
          <c:showPercent val="0"/>
          <c:showBubbleSize val="0"/>
        </c:dLbls>
        <c:gapWidth val="150"/>
        <c:axId val="169911808"/>
        <c:axId val="169913344"/>
      </c:barChart>
      <c:catAx>
        <c:axId val="169911808"/>
        <c:scaling>
          <c:orientation val="minMax"/>
        </c:scaling>
        <c:delete val="0"/>
        <c:axPos val="b"/>
        <c:numFmt formatCode="General" sourceLinked="1"/>
        <c:majorTickMark val="out"/>
        <c:minorTickMark val="none"/>
        <c:tickLblPos val="nextTo"/>
        <c:txPr>
          <a:bodyPr/>
          <a:lstStyle/>
          <a:p>
            <a:pPr>
              <a:defRPr sz="1400"/>
            </a:pPr>
            <a:endParaRPr lang="en-US"/>
          </a:p>
        </c:txPr>
        <c:crossAx val="169913344"/>
        <c:crosses val="autoZero"/>
        <c:auto val="1"/>
        <c:lblAlgn val="ctr"/>
        <c:lblOffset val="100"/>
        <c:noMultiLvlLbl val="0"/>
      </c:catAx>
      <c:valAx>
        <c:axId val="169913344"/>
        <c:scaling>
          <c:orientation val="minMax"/>
          <c:max val="100"/>
        </c:scaling>
        <c:delete val="0"/>
        <c:axPos val="l"/>
        <c:title>
          <c:tx>
            <c:rich>
              <a:bodyPr rot="-5400000" vert="horz"/>
              <a:lstStyle/>
              <a:p>
                <a:pPr>
                  <a:defRPr/>
                </a:pPr>
                <a:r>
                  <a:rPr lang="en-US" dirty="0" smtClean="0"/>
                  <a:t>Average Percentage of Students</a:t>
                </a:r>
                <a:endParaRPr lang="en-US" dirty="0"/>
              </a:p>
            </c:rich>
          </c:tx>
          <c:layout/>
          <c:overlay val="0"/>
        </c:title>
        <c:numFmt formatCode="General" sourceLinked="1"/>
        <c:majorTickMark val="out"/>
        <c:minorTickMark val="none"/>
        <c:tickLblPos val="nextTo"/>
        <c:crossAx val="169911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from Historically Underrepresented Races/Ethnicities</c:v>
                </c:pt>
              </c:strCache>
            </c:strRef>
          </c:tx>
          <c:invertIfNegative val="0"/>
          <c:dLbls>
            <c:showLegendKey val="0"/>
            <c:showVal val="1"/>
            <c:showCatName val="0"/>
            <c:showSerName val="0"/>
            <c:showPercent val="0"/>
            <c:showBubbleSize val="0"/>
            <c:showLeaderLines val="0"/>
          </c:dLbls>
          <c:cat>
            <c:strRef>
              <c:f>Sheet1!$A$2:$A$7</c:f>
              <c:strCache>
                <c:ptCount val="6"/>
                <c:pt idx="0">
                  <c:v>Non-college prep</c:v>
                </c:pt>
                <c:pt idx="1">
                  <c:v>Formal/‌College prep level 1</c:v>
                </c:pt>
                <c:pt idx="2">
                  <c:v>Formal/‌College prep level 2</c:v>
                </c:pt>
                <c:pt idx="3">
                  <c:v>Formal/‌College prep level 3</c:v>
                </c:pt>
                <c:pt idx="4">
                  <c:v>Formal/‌College prep level 4</c:v>
                </c:pt>
                <c:pt idx="5">
                  <c:v>College level</c:v>
                </c:pt>
              </c:strCache>
            </c:strRef>
          </c:cat>
          <c:val>
            <c:numRef>
              <c:f>Sheet1!$B$2:$B$7</c:f>
              <c:numCache>
                <c:formatCode>General</c:formatCode>
                <c:ptCount val="6"/>
                <c:pt idx="0">
                  <c:v>53</c:v>
                </c:pt>
                <c:pt idx="1">
                  <c:v>38</c:v>
                </c:pt>
                <c:pt idx="2">
                  <c:v>39</c:v>
                </c:pt>
                <c:pt idx="3">
                  <c:v>37</c:v>
                </c:pt>
                <c:pt idx="4">
                  <c:v>33</c:v>
                </c:pt>
                <c:pt idx="5">
                  <c:v>22</c:v>
                </c:pt>
              </c:numCache>
            </c:numRef>
          </c:val>
        </c:ser>
        <c:dLbls>
          <c:showLegendKey val="0"/>
          <c:showVal val="0"/>
          <c:showCatName val="0"/>
          <c:showSerName val="0"/>
          <c:showPercent val="0"/>
          <c:showBubbleSize val="0"/>
        </c:dLbls>
        <c:gapWidth val="150"/>
        <c:axId val="268283904"/>
        <c:axId val="268285440"/>
      </c:barChart>
      <c:catAx>
        <c:axId val="268283904"/>
        <c:scaling>
          <c:orientation val="minMax"/>
        </c:scaling>
        <c:delete val="0"/>
        <c:axPos val="b"/>
        <c:numFmt formatCode="General" sourceLinked="1"/>
        <c:majorTickMark val="out"/>
        <c:minorTickMark val="none"/>
        <c:tickLblPos val="nextTo"/>
        <c:txPr>
          <a:bodyPr/>
          <a:lstStyle/>
          <a:p>
            <a:pPr>
              <a:defRPr sz="1400"/>
            </a:pPr>
            <a:endParaRPr lang="en-US"/>
          </a:p>
        </c:txPr>
        <c:crossAx val="268285440"/>
        <c:crosses val="autoZero"/>
        <c:auto val="1"/>
        <c:lblAlgn val="ctr"/>
        <c:lblOffset val="100"/>
        <c:noMultiLvlLbl val="0"/>
      </c:catAx>
      <c:valAx>
        <c:axId val="268285440"/>
        <c:scaling>
          <c:orientation val="minMax"/>
          <c:max val="100"/>
        </c:scaling>
        <c:delete val="0"/>
        <c:axPos val="l"/>
        <c:title>
          <c:tx>
            <c:rich>
              <a:bodyPr rot="-5400000" vert="horz"/>
              <a:lstStyle/>
              <a:p>
                <a:pPr>
                  <a:defRPr/>
                </a:pPr>
                <a:r>
                  <a:rPr lang="en-US" dirty="0" smtClean="0"/>
                  <a:t>Average Percentage of Students</a:t>
                </a:r>
                <a:endParaRPr lang="en-US" dirty="0"/>
              </a:p>
            </c:rich>
          </c:tx>
          <c:layout/>
          <c:overlay val="0"/>
        </c:title>
        <c:numFmt formatCode="General" sourceLinked="1"/>
        <c:majorTickMark val="out"/>
        <c:minorTickMark val="none"/>
        <c:tickLblPos val="nextTo"/>
        <c:crossAx val="268283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Reading/Language Arts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Sheet1!$B$2:$B$3</c:f>
              <c:numCache>
                <c:formatCode>General</c:formatCode>
                <c:ptCount val="2"/>
                <c:pt idx="0">
                  <c:v>89</c:v>
                </c:pt>
                <c:pt idx="1">
                  <c:v>82</c:v>
                </c:pt>
              </c:numCache>
            </c:numRef>
          </c:val>
        </c:ser>
        <c:ser>
          <c:idx val="1"/>
          <c:order val="1"/>
          <c:tx>
            <c:strRef>
              <c:f>Sheet1!$C$1</c:f>
              <c:strCache>
                <c:ptCount val="1"/>
                <c:pt idx="0">
                  <c:v>Mathematics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Sheet1!$C$2:$C$3</c:f>
              <c:numCache>
                <c:formatCode>General</c:formatCode>
                <c:ptCount val="2"/>
                <c:pt idx="0">
                  <c:v>57</c:v>
                </c:pt>
                <c:pt idx="1">
                  <c:v>63</c:v>
                </c:pt>
              </c:numCache>
            </c:numRef>
          </c:val>
        </c:ser>
        <c:ser>
          <c:idx val="2"/>
          <c:order val="2"/>
          <c:tx>
            <c:strRef>
              <c:f>Sheet1!$D$1</c:f>
              <c:strCache>
                <c:ptCount val="1"/>
                <c:pt idx="0">
                  <c:v>Science</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Sheet1!$D$2:$D$3</c:f>
              <c:numCache>
                <c:formatCode>General</c:formatCode>
                <c:ptCount val="2"/>
                <c:pt idx="0">
                  <c:v>18</c:v>
                </c:pt>
                <c:pt idx="1">
                  <c:v>27</c:v>
                </c:pt>
              </c:numCache>
            </c:numRef>
          </c:val>
        </c:ser>
        <c:ser>
          <c:idx val="3"/>
          <c:order val="3"/>
          <c:tx>
            <c:strRef>
              <c:f>Sheet1!$E$1</c:f>
              <c:strCache>
                <c:ptCount val="1"/>
                <c:pt idx="0">
                  <c:v>Social Studies</c:v>
                </c:pt>
              </c:strCache>
            </c:strRef>
          </c:tx>
          <c:invertIfNegative val="0"/>
          <c:dLbls>
            <c:showLegendKey val="0"/>
            <c:showVal val="1"/>
            <c:showCatName val="0"/>
            <c:showSerName val="0"/>
            <c:showPercent val="0"/>
            <c:showBubbleSize val="0"/>
            <c:showLeaderLines val="0"/>
          </c:dLbls>
          <c:cat>
            <c:strRef>
              <c:f>Sheet1!$A$2:$A$3</c:f>
              <c:strCache>
                <c:ptCount val="2"/>
                <c:pt idx="0">
                  <c:v>Grades K–3</c:v>
                </c:pt>
                <c:pt idx="1">
                  <c:v>Grades 4–6</c:v>
                </c:pt>
              </c:strCache>
            </c:strRef>
          </c:cat>
          <c:val>
            <c:numRef>
              <c:f>Sheet1!$E$2:$E$3</c:f>
              <c:numCache>
                <c:formatCode>General</c:formatCode>
                <c:ptCount val="2"/>
                <c:pt idx="0">
                  <c:v>16</c:v>
                </c:pt>
                <c:pt idx="1">
                  <c:v>21</c:v>
                </c:pt>
              </c:numCache>
            </c:numRef>
          </c:val>
        </c:ser>
        <c:dLbls>
          <c:showLegendKey val="0"/>
          <c:showVal val="0"/>
          <c:showCatName val="0"/>
          <c:showSerName val="0"/>
          <c:showPercent val="0"/>
          <c:showBubbleSize val="0"/>
        </c:dLbls>
        <c:gapWidth val="150"/>
        <c:axId val="35062528"/>
        <c:axId val="35064064"/>
      </c:barChart>
      <c:catAx>
        <c:axId val="35062528"/>
        <c:scaling>
          <c:orientation val="minMax"/>
        </c:scaling>
        <c:delete val="0"/>
        <c:axPos val="b"/>
        <c:majorTickMark val="out"/>
        <c:minorTickMark val="none"/>
        <c:tickLblPos val="nextTo"/>
        <c:crossAx val="35064064"/>
        <c:crosses val="autoZero"/>
        <c:auto val="1"/>
        <c:lblAlgn val="ctr"/>
        <c:lblOffset val="100"/>
        <c:noMultiLvlLbl val="0"/>
      </c:catAx>
      <c:valAx>
        <c:axId val="35064064"/>
        <c:scaling>
          <c:orientation val="minMax"/>
        </c:scaling>
        <c:delete val="0"/>
        <c:axPos val="l"/>
        <c:title>
          <c:tx>
            <c:rich>
              <a:bodyPr rot="-5400000" vert="horz"/>
              <a:lstStyle/>
              <a:p>
                <a:pPr>
                  <a:defRPr/>
                </a:pPr>
                <a:r>
                  <a:rPr lang="en-US" dirty="0"/>
                  <a:t>Number of </a:t>
                </a:r>
                <a:r>
                  <a:rPr lang="en-US" dirty="0" smtClean="0"/>
                  <a:t>Minutes</a:t>
                </a:r>
                <a:endParaRPr lang="en-US" dirty="0"/>
              </a:p>
            </c:rich>
          </c:tx>
          <c:layout/>
          <c:overlay val="0"/>
        </c:title>
        <c:numFmt formatCode="General" sourceLinked="1"/>
        <c:majorTickMark val="out"/>
        <c:minorTickMark val="none"/>
        <c:tickLblPos val="nextTo"/>
        <c:crossAx val="350625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12</c:v>
                </c:pt>
                <c:pt idx="1">
                  <c:v>26</c:v>
                </c:pt>
                <c:pt idx="2">
                  <c:v>22</c:v>
                </c:pt>
              </c:numCache>
            </c:numRef>
          </c:val>
        </c:ser>
        <c:ser>
          <c:idx val="1"/>
          <c:order val="1"/>
          <c:tx>
            <c:strRef>
              <c:f>Sheet1!$C$1</c:f>
              <c:strCache>
                <c:ptCount val="1"/>
                <c:pt idx="0">
                  <c:v>Mostly average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30</c:v>
                </c:pt>
                <c:pt idx="1">
                  <c:v>24</c:v>
                </c:pt>
                <c:pt idx="2">
                  <c:v>28</c:v>
                </c:pt>
              </c:numCache>
            </c:numRef>
          </c:val>
        </c:ser>
        <c:ser>
          <c:idx val="2"/>
          <c:order val="2"/>
          <c:tx>
            <c:strRef>
              <c:f>Sheet1!$D$1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7</c:v>
                </c:pt>
                <c:pt idx="1">
                  <c:v>22</c:v>
                </c:pt>
                <c:pt idx="2">
                  <c:v>27</c:v>
                </c:pt>
              </c:numCache>
            </c:numRef>
          </c:val>
        </c:ser>
        <c:ser>
          <c:idx val="3"/>
          <c:order val="3"/>
          <c:tx>
            <c:strRef>
              <c:f>Sheet1!$E$1</c:f>
              <c:strCache>
                <c:ptCount val="1"/>
                <c:pt idx="0">
                  <c:v>A mixture of levels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51</c:v>
                </c:pt>
                <c:pt idx="1">
                  <c:v>29</c:v>
                </c:pt>
                <c:pt idx="2">
                  <c:v>24</c:v>
                </c:pt>
              </c:numCache>
            </c:numRef>
          </c:val>
        </c:ser>
        <c:dLbls>
          <c:showLegendKey val="0"/>
          <c:showVal val="0"/>
          <c:showCatName val="0"/>
          <c:showSerName val="0"/>
          <c:showPercent val="0"/>
          <c:showBubbleSize val="0"/>
        </c:dLbls>
        <c:gapWidth val="150"/>
        <c:axId val="268367360"/>
        <c:axId val="268368896"/>
      </c:barChart>
      <c:catAx>
        <c:axId val="268367360"/>
        <c:scaling>
          <c:orientation val="minMax"/>
        </c:scaling>
        <c:delete val="0"/>
        <c:axPos val="b"/>
        <c:majorTickMark val="out"/>
        <c:minorTickMark val="none"/>
        <c:tickLblPos val="nextTo"/>
        <c:crossAx val="268368896"/>
        <c:crosses val="autoZero"/>
        <c:auto val="1"/>
        <c:lblAlgn val="ctr"/>
        <c:lblOffset val="100"/>
        <c:noMultiLvlLbl val="0"/>
      </c:catAx>
      <c:valAx>
        <c:axId val="268368896"/>
        <c:scaling>
          <c:orientation val="minMax"/>
        </c:scaling>
        <c:delete val="0"/>
        <c:axPos val="l"/>
        <c:title>
          <c:tx>
            <c:rich>
              <a:bodyPr rot="-5400000" vert="horz"/>
              <a:lstStyle/>
              <a:p>
                <a:pPr>
                  <a:defRPr/>
                </a:pPr>
                <a:r>
                  <a:rPr lang="en-US"/>
                  <a:t>Percent of Classes</a:t>
                </a:r>
              </a:p>
            </c:rich>
          </c:tx>
          <c:layout>
            <c:manualLayout>
              <c:xMode val="edge"/>
              <c:yMode val="edge"/>
              <c:x val="6.2893081761006293E-3"/>
              <c:y val="0.18364667593457806"/>
            </c:manualLayout>
          </c:layout>
          <c:overlay val="0"/>
        </c:title>
        <c:numFmt formatCode="General" sourceLinked="1"/>
        <c:majorTickMark val="out"/>
        <c:minorTickMark val="none"/>
        <c:tickLblPos val="nextTo"/>
        <c:crossAx val="26836736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Non-college prep</c:v>
                </c:pt>
                <c:pt idx="1">
                  <c:v>Formal/‌College prep level 1</c:v>
                </c:pt>
                <c:pt idx="2">
                  <c:v>Formal/‌College prep level 2</c:v>
                </c:pt>
              </c:strCache>
            </c:strRef>
          </c:cat>
          <c:val>
            <c:numRef>
              <c:f>Sheet1!$B$2:$B$4</c:f>
              <c:numCache>
                <c:formatCode>General</c:formatCode>
                <c:ptCount val="3"/>
                <c:pt idx="0">
                  <c:v>56</c:v>
                </c:pt>
                <c:pt idx="1">
                  <c:v>36</c:v>
                </c:pt>
                <c:pt idx="2">
                  <c:v>15</c:v>
                </c:pt>
              </c:numCache>
            </c:numRef>
          </c:val>
        </c:ser>
        <c:ser>
          <c:idx val="1"/>
          <c:order val="1"/>
          <c:tx>
            <c:strRef>
              <c:f>Sheet1!$C$1</c:f>
              <c:strCache>
                <c:ptCount val="1"/>
                <c:pt idx="0">
                  <c:v>Mostly Average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Non-college prep</c:v>
                </c:pt>
                <c:pt idx="1">
                  <c:v>Formal/‌College prep level 1</c:v>
                </c:pt>
                <c:pt idx="2">
                  <c:v>Formal/‌College prep level 2</c:v>
                </c:pt>
              </c:strCache>
            </c:strRef>
          </c:cat>
          <c:val>
            <c:numRef>
              <c:f>Sheet1!$C$2:$C$4</c:f>
              <c:numCache>
                <c:formatCode>General</c:formatCode>
                <c:ptCount val="3"/>
                <c:pt idx="0">
                  <c:v>19</c:v>
                </c:pt>
                <c:pt idx="1">
                  <c:v>30</c:v>
                </c:pt>
                <c:pt idx="2">
                  <c:v>32</c:v>
                </c:pt>
              </c:numCache>
            </c:numRef>
          </c:val>
        </c:ser>
        <c:ser>
          <c:idx val="2"/>
          <c:order val="2"/>
          <c:tx>
            <c:strRef>
              <c:f>Sheet1!$D$1</c:f>
              <c:strCache>
                <c:ptCount val="1"/>
                <c:pt idx="0">
                  <c:v>Mostly High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Non-college prep</c:v>
                </c:pt>
                <c:pt idx="1">
                  <c:v>Formal/‌College prep level 1</c:v>
                </c:pt>
                <c:pt idx="2">
                  <c:v>Formal/‌College prep level 2</c:v>
                </c:pt>
              </c:strCache>
            </c:strRef>
          </c:cat>
          <c:val>
            <c:numRef>
              <c:f>Sheet1!$D$2:$D$4</c:f>
              <c:numCache>
                <c:formatCode>General</c:formatCode>
                <c:ptCount val="3"/>
                <c:pt idx="0">
                  <c:v>8</c:v>
                </c:pt>
                <c:pt idx="1">
                  <c:v>8</c:v>
                </c:pt>
                <c:pt idx="2">
                  <c:v>26</c:v>
                </c:pt>
              </c:numCache>
            </c:numRef>
          </c:val>
        </c:ser>
        <c:ser>
          <c:idx val="3"/>
          <c:order val="3"/>
          <c:tx>
            <c:strRef>
              <c:f>Sheet1!$E$1</c:f>
              <c:strCache>
                <c:ptCount val="1"/>
                <c:pt idx="0">
                  <c:v>A Mixture of Levels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Non-college prep</c:v>
                </c:pt>
                <c:pt idx="1">
                  <c:v>Formal/‌College prep level 1</c:v>
                </c:pt>
                <c:pt idx="2">
                  <c:v>Formal/‌College prep level 2</c:v>
                </c:pt>
              </c:strCache>
            </c:strRef>
          </c:cat>
          <c:val>
            <c:numRef>
              <c:f>Sheet1!$E$2:$E$4</c:f>
              <c:numCache>
                <c:formatCode>General</c:formatCode>
                <c:ptCount val="3"/>
                <c:pt idx="0">
                  <c:v>17</c:v>
                </c:pt>
                <c:pt idx="1">
                  <c:v>26</c:v>
                </c:pt>
                <c:pt idx="2">
                  <c:v>28</c:v>
                </c:pt>
              </c:numCache>
            </c:numRef>
          </c:val>
        </c:ser>
        <c:dLbls>
          <c:showLegendKey val="0"/>
          <c:showVal val="0"/>
          <c:showCatName val="0"/>
          <c:showSerName val="0"/>
          <c:showPercent val="0"/>
          <c:showBubbleSize val="0"/>
        </c:dLbls>
        <c:gapWidth val="150"/>
        <c:axId val="288153984"/>
        <c:axId val="288155520"/>
      </c:barChart>
      <c:catAx>
        <c:axId val="288153984"/>
        <c:scaling>
          <c:orientation val="minMax"/>
        </c:scaling>
        <c:delete val="0"/>
        <c:axPos val="b"/>
        <c:numFmt formatCode="General" sourceLinked="1"/>
        <c:majorTickMark val="out"/>
        <c:minorTickMark val="none"/>
        <c:tickLblPos val="nextTo"/>
        <c:txPr>
          <a:bodyPr/>
          <a:lstStyle/>
          <a:p>
            <a:pPr>
              <a:defRPr sz="1400"/>
            </a:pPr>
            <a:endParaRPr lang="en-US"/>
          </a:p>
        </c:txPr>
        <c:crossAx val="288155520"/>
        <c:crosses val="autoZero"/>
        <c:auto val="1"/>
        <c:lblAlgn val="ctr"/>
        <c:lblOffset val="100"/>
        <c:noMultiLvlLbl val="0"/>
      </c:catAx>
      <c:valAx>
        <c:axId val="288155520"/>
        <c:scaling>
          <c:orientation val="minMax"/>
          <c:max val="100"/>
        </c:scaling>
        <c:delete val="0"/>
        <c:axPos val="l"/>
        <c:title>
          <c:tx>
            <c:rich>
              <a:bodyPr rot="-5400000" vert="horz"/>
              <a:lstStyle/>
              <a:p>
                <a:pPr>
                  <a:defRPr/>
                </a:pPr>
                <a:r>
                  <a:rPr lang="en-US" dirty="0" smtClean="0"/>
                  <a:t>Percentage</a:t>
                </a:r>
                <a:endParaRPr lang="en-US" dirty="0"/>
              </a:p>
            </c:rich>
          </c:tx>
          <c:layout/>
          <c:overlay val="0"/>
        </c:title>
        <c:numFmt formatCode="General" sourceLinked="1"/>
        <c:majorTickMark val="out"/>
        <c:minorTickMark val="none"/>
        <c:tickLblPos val="nextTo"/>
        <c:crossAx val="288153984"/>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Formal/‌College prep level 3</c:v>
                </c:pt>
                <c:pt idx="1">
                  <c:v>Formal/‌College prep level 4</c:v>
                </c:pt>
                <c:pt idx="2">
                  <c:v>Courses that might qualify for college credit</c:v>
                </c:pt>
              </c:strCache>
            </c:strRef>
          </c:cat>
          <c:val>
            <c:numRef>
              <c:f>Sheet1!$B$2:$B$4</c:f>
              <c:numCache>
                <c:formatCode>General</c:formatCode>
                <c:ptCount val="3"/>
                <c:pt idx="0">
                  <c:v>14</c:v>
                </c:pt>
                <c:pt idx="1">
                  <c:v>6</c:v>
                </c:pt>
                <c:pt idx="2">
                  <c:v>1</c:v>
                </c:pt>
              </c:numCache>
            </c:numRef>
          </c:val>
        </c:ser>
        <c:ser>
          <c:idx val="1"/>
          <c:order val="1"/>
          <c:tx>
            <c:strRef>
              <c:f>Sheet1!$C$1</c:f>
              <c:strCache>
                <c:ptCount val="1"/>
                <c:pt idx="0">
                  <c:v>Mostly Average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Formal/‌College prep level 3</c:v>
                </c:pt>
                <c:pt idx="1">
                  <c:v>Formal/‌College prep level 4</c:v>
                </c:pt>
                <c:pt idx="2">
                  <c:v>Courses that might qualify for college credit</c:v>
                </c:pt>
              </c:strCache>
            </c:strRef>
          </c:cat>
          <c:val>
            <c:numRef>
              <c:f>Sheet1!$C$2:$C$4</c:f>
              <c:numCache>
                <c:formatCode>General</c:formatCode>
                <c:ptCount val="3"/>
                <c:pt idx="0">
                  <c:v>34</c:v>
                </c:pt>
                <c:pt idx="1">
                  <c:v>28</c:v>
                </c:pt>
                <c:pt idx="2">
                  <c:v>9</c:v>
                </c:pt>
              </c:numCache>
            </c:numRef>
          </c:val>
        </c:ser>
        <c:ser>
          <c:idx val="2"/>
          <c:order val="2"/>
          <c:tx>
            <c:strRef>
              <c:f>Sheet1!$D$1</c:f>
              <c:strCache>
                <c:ptCount val="1"/>
                <c:pt idx="0">
                  <c:v>Mostly High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Formal/‌College prep level 3</c:v>
                </c:pt>
                <c:pt idx="1">
                  <c:v>Formal/‌College prep level 4</c:v>
                </c:pt>
                <c:pt idx="2">
                  <c:v>Courses that might qualify for college credit</c:v>
                </c:pt>
              </c:strCache>
            </c:strRef>
          </c:cat>
          <c:val>
            <c:numRef>
              <c:f>Sheet1!$D$2:$D$4</c:f>
              <c:numCache>
                <c:formatCode>General</c:formatCode>
                <c:ptCount val="3"/>
                <c:pt idx="0">
                  <c:v>25</c:v>
                </c:pt>
                <c:pt idx="1">
                  <c:v>47</c:v>
                </c:pt>
                <c:pt idx="2">
                  <c:v>70</c:v>
                </c:pt>
              </c:numCache>
            </c:numRef>
          </c:val>
        </c:ser>
        <c:ser>
          <c:idx val="3"/>
          <c:order val="3"/>
          <c:tx>
            <c:strRef>
              <c:f>Sheet1!$E$1</c:f>
              <c:strCache>
                <c:ptCount val="1"/>
                <c:pt idx="0">
                  <c:v>A Mixture of Levels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Formal/‌College prep level 3</c:v>
                </c:pt>
                <c:pt idx="1">
                  <c:v>Formal/‌College prep level 4</c:v>
                </c:pt>
                <c:pt idx="2">
                  <c:v>Courses that might qualify for college credit</c:v>
                </c:pt>
              </c:strCache>
            </c:strRef>
          </c:cat>
          <c:val>
            <c:numRef>
              <c:f>Sheet1!$E$2:$E$4</c:f>
              <c:numCache>
                <c:formatCode>General</c:formatCode>
                <c:ptCount val="3"/>
                <c:pt idx="0">
                  <c:v>27</c:v>
                </c:pt>
                <c:pt idx="1">
                  <c:v>19</c:v>
                </c:pt>
                <c:pt idx="2">
                  <c:v>20</c:v>
                </c:pt>
              </c:numCache>
            </c:numRef>
          </c:val>
        </c:ser>
        <c:dLbls>
          <c:showLegendKey val="0"/>
          <c:showVal val="0"/>
          <c:showCatName val="0"/>
          <c:showSerName val="0"/>
          <c:showPercent val="0"/>
          <c:showBubbleSize val="0"/>
        </c:dLbls>
        <c:gapWidth val="150"/>
        <c:axId val="288227328"/>
        <c:axId val="288228864"/>
      </c:barChart>
      <c:catAx>
        <c:axId val="288227328"/>
        <c:scaling>
          <c:orientation val="minMax"/>
        </c:scaling>
        <c:delete val="0"/>
        <c:axPos val="b"/>
        <c:numFmt formatCode="General" sourceLinked="1"/>
        <c:majorTickMark val="out"/>
        <c:minorTickMark val="none"/>
        <c:tickLblPos val="nextTo"/>
        <c:txPr>
          <a:bodyPr/>
          <a:lstStyle/>
          <a:p>
            <a:pPr>
              <a:defRPr sz="1400"/>
            </a:pPr>
            <a:endParaRPr lang="en-US"/>
          </a:p>
        </c:txPr>
        <c:crossAx val="288228864"/>
        <c:crosses val="autoZero"/>
        <c:auto val="1"/>
        <c:lblAlgn val="ctr"/>
        <c:lblOffset val="100"/>
        <c:noMultiLvlLbl val="0"/>
      </c:catAx>
      <c:valAx>
        <c:axId val="288228864"/>
        <c:scaling>
          <c:orientation val="minMax"/>
          <c:max val="100"/>
        </c:scaling>
        <c:delete val="0"/>
        <c:axPos val="l"/>
        <c:title>
          <c:tx>
            <c:rich>
              <a:bodyPr rot="-5400000" vert="horz"/>
              <a:lstStyle/>
              <a:p>
                <a:pPr>
                  <a:defRPr/>
                </a:pPr>
                <a:r>
                  <a:rPr lang="en-US" dirty="0" smtClean="0"/>
                  <a:t>Percentage</a:t>
                </a:r>
                <a:endParaRPr lang="en-US" dirty="0"/>
              </a:p>
            </c:rich>
          </c:tx>
          <c:layout/>
          <c:overlay val="0"/>
        </c:title>
        <c:numFmt formatCode="General" sourceLinked="1"/>
        <c:majorTickMark val="out"/>
        <c:minorTickMark val="none"/>
        <c:tickLblPos val="nextTo"/>
        <c:crossAx val="288227328"/>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Sheet1!$B$2:$B$4</c:f>
              <c:numCache>
                <c:formatCode>General</c:formatCode>
                <c:ptCount val="3"/>
                <c:pt idx="0">
                  <c:v>5</c:v>
                </c:pt>
                <c:pt idx="1">
                  <c:v>5</c:v>
                </c:pt>
                <c:pt idx="2">
                  <c:v>20</c:v>
                </c:pt>
              </c:numCache>
            </c:numRef>
          </c:val>
        </c:ser>
        <c:ser>
          <c:idx val="1"/>
          <c:order val="1"/>
          <c:tx>
            <c:strRef>
              <c:f>Sheet1!$C$1</c:f>
              <c:strCache>
                <c:ptCount val="1"/>
                <c:pt idx="0">
                  <c:v>Mostly Average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Sheet1!$C$2:$C$4</c:f>
              <c:numCache>
                <c:formatCode>General</c:formatCode>
                <c:ptCount val="3"/>
                <c:pt idx="0">
                  <c:v>32</c:v>
                </c:pt>
                <c:pt idx="1">
                  <c:v>35</c:v>
                </c:pt>
                <c:pt idx="2">
                  <c:v>27</c:v>
                </c:pt>
              </c:numCache>
            </c:numRef>
          </c:val>
        </c:ser>
        <c:ser>
          <c:idx val="2"/>
          <c:order val="2"/>
          <c:tx>
            <c:strRef>
              <c:f>Sheet1!$D$1</c:f>
              <c:strCache>
                <c:ptCount val="1"/>
                <c:pt idx="0">
                  <c:v>Mostly High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Sheet1!$D$2:$D$4</c:f>
              <c:numCache>
                <c:formatCode>General</c:formatCode>
                <c:ptCount val="3"/>
                <c:pt idx="0">
                  <c:v>10</c:v>
                </c:pt>
                <c:pt idx="1">
                  <c:v>8</c:v>
                </c:pt>
                <c:pt idx="2">
                  <c:v>4</c:v>
                </c:pt>
              </c:numCache>
            </c:numRef>
          </c:val>
        </c:ser>
        <c:ser>
          <c:idx val="3"/>
          <c:order val="3"/>
          <c:tx>
            <c:strRef>
              <c:f>Sheet1!$E$1</c:f>
              <c:strCache>
                <c:ptCount val="1"/>
                <c:pt idx="0">
                  <c:v>A Mixture of Levels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Sheet1!$E$2:$E$4</c:f>
              <c:numCache>
                <c:formatCode>General</c:formatCode>
                <c:ptCount val="3"/>
                <c:pt idx="0">
                  <c:v>54</c:v>
                </c:pt>
                <c:pt idx="1">
                  <c:v>52</c:v>
                </c:pt>
                <c:pt idx="2">
                  <c:v>49</c:v>
                </c:pt>
              </c:numCache>
            </c:numRef>
          </c:val>
        </c:ser>
        <c:dLbls>
          <c:showLegendKey val="0"/>
          <c:showVal val="0"/>
          <c:showCatName val="0"/>
          <c:showSerName val="0"/>
          <c:showPercent val="0"/>
          <c:showBubbleSize val="0"/>
        </c:dLbls>
        <c:gapWidth val="150"/>
        <c:axId val="288298496"/>
        <c:axId val="288300416"/>
      </c:barChart>
      <c:catAx>
        <c:axId val="288298496"/>
        <c:scaling>
          <c:orientation val="minMax"/>
        </c:scaling>
        <c:delete val="0"/>
        <c:axPos val="b"/>
        <c:title>
          <c:tx>
            <c:rich>
              <a:bodyPr/>
              <a:lstStyle/>
              <a:p>
                <a:pPr>
                  <a:defRPr/>
                </a:pPr>
                <a:r>
                  <a:rPr lang="en-US" dirty="0" smtClean="0"/>
                  <a:t>Percent Historically Underrepresented Students in Class</a:t>
                </a:r>
                <a:endParaRPr lang="en-US" dirty="0"/>
              </a:p>
            </c:rich>
          </c:tx>
          <c:layout/>
          <c:overlay val="0"/>
        </c:title>
        <c:numFmt formatCode="General" sourceLinked="1"/>
        <c:majorTickMark val="out"/>
        <c:minorTickMark val="none"/>
        <c:tickLblPos val="nextTo"/>
        <c:txPr>
          <a:bodyPr/>
          <a:lstStyle/>
          <a:p>
            <a:pPr>
              <a:defRPr sz="1400"/>
            </a:pPr>
            <a:endParaRPr lang="en-US"/>
          </a:p>
        </c:txPr>
        <c:crossAx val="288300416"/>
        <c:crosses val="autoZero"/>
        <c:auto val="1"/>
        <c:lblAlgn val="ctr"/>
        <c:lblOffset val="100"/>
        <c:noMultiLvlLbl val="0"/>
      </c:catAx>
      <c:valAx>
        <c:axId val="288300416"/>
        <c:scaling>
          <c:orientation val="minMax"/>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88298496"/>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Sheet1!$B$2:$B$4</c:f>
              <c:numCache>
                <c:formatCode>General</c:formatCode>
                <c:ptCount val="3"/>
                <c:pt idx="0">
                  <c:v>18</c:v>
                </c:pt>
                <c:pt idx="1">
                  <c:v>16</c:v>
                </c:pt>
                <c:pt idx="2">
                  <c:v>35</c:v>
                </c:pt>
              </c:numCache>
            </c:numRef>
          </c:val>
        </c:ser>
        <c:ser>
          <c:idx val="1"/>
          <c:order val="1"/>
          <c:tx>
            <c:strRef>
              <c:f>Sheet1!$C$1</c:f>
              <c:strCache>
                <c:ptCount val="1"/>
                <c:pt idx="0">
                  <c:v>Mostly Average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Sheet1!$C$2:$C$4</c:f>
              <c:numCache>
                <c:formatCode>General</c:formatCode>
                <c:ptCount val="3"/>
                <c:pt idx="0">
                  <c:v>17</c:v>
                </c:pt>
                <c:pt idx="1">
                  <c:v>32</c:v>
                </c:pt>
                <c:pt idx="2">
                  <c:v>22</c:v>
                </c:pt>
              </c:numCache>
            </c:numRef>
          </c:val>
        </c:ser>
        <c:ser>
          <c:idx val="2"/>
          <c:order val="2"/>
          <c:tx>
            <c:strRef>
              <c:f>Sheet1!$D$1</c:f>
              <c:strCache>
                <c:ptCount val="1"/>
                <c:pt idx="0">
                  <c:v>Mostly High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Sheet1!$D$2:$D$4</c:f>
              <c:numCache>
                <c:formatCode>General</c:formatCode>
                <c:ptCount val="3"/>
                <c:pt idx="0">
                  <c:v>40</c:v>
                </c:pt>
                <c:pt idx="1">
                  <c:v>25</c:v>
                </c:pt>
                <c:pt idx="2">
                  <c:v>12</c:v>
                </c:pt>
              </c:numCache>
            </c:numRef>
          </c:val>
        </c:ser>
        <c:ser>
          <c:idx val="3"/>
          <c:order val="3"/>
          <c:tx>
            <c:strRef>
              <c:f>Sheet1!$E$1</c:f>
              <c:strCache>
                <c:ptCount val="1"/>
                <c:pt idx="0">
                  <c:v>A Mixture of Levels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Sheet1!$E$2:$E$4</c:f>
              <c:numCache>
                <c:formatCode>General</c:formatCode>
                <c:ptCount val="3"/>
                <c:pt idx="0">
                  <c:v>25</c:v>
                </c:pt>
                <c:pt idx="1">
                  <c:v>27</c:v>
                </c:pt>
                <c:pt idx="2">
                  <c:v>32</c:v>
                </c:pt>
              </c:numCache>
            </c:numRef>
          </c:val>
        </c:ser>
        <c:dLbls>
          <c:showLegendKey val="0"/>
          <c:showVal val="0"/>
          <c:showCatName val="0"/>
          <c:showSerName val="0"/>
          <c:showPercent val="0"/>
          <c:showBubbleSize val="0"/>
        </c:dLbls>
        <c:gapWidth val="150"/>
        <c:axId val="268027392"/>
        <c:axId val="268029312"/>
      </c:barChart>
      <c:catAx>
        <c:axId val="268027392"/>
        <c:scaling>
          <c:orientation val="minMax"/>
        </c:scaling>
        <c:delete val="0"/>
        <c:axPos val="b"/>
        <c:title>
          <c:tx>
            <c:rich>
              <a:bodyPr/>
              <a:lstStyle/>
              <a:p>
                <a:pPr>
                  <a:defRPr/>
                </a:pPr>
                <a:r>
                  <a:rPr lang="en-US" dirty="0" smtClean="0"/>
                  <a:t>Percent Historically Underrepresented Students in Class</a:t>
                </a:r>
                <a:endParaRPr lang="en-US" dirty="0"/>
              </a:p>
            </c:rich>
          </c:tx>
          <c:layout/>
          <c:overlay val="0"/>
        </c:title>
        <c:numFmt formatCode="General" sourceLinked="1"/>
        <c:majorTickMark val="out"/>
        <c:minorTickMark val="none"/>
        <c:tickLblPos val="nextTo"/>
        <c:txPr>
          <a:bodyPr/>
          <a:lstStyle/>
          <a:p>
            <a:pPr>
              <a:defRPr sz="1400"/>
            </a:pPr>
            <a:endParaRPr lang="en-US"/>
          </a:p>
        </c:txPr>
        <c:crossAx val="268029312"/>
        <c:crosses val="autoZero"/>
        <c:auto val="1"/>
        <c:lblAlgn val="ctr"/>
        <c:lblOffset val="100"/>
        <c:noMultiLvlLbl val="0"/>
      </c:catAx>
      <c:valAx>
        <c:axId val="268029312"/>
        <c:scaling>
          <c:orientation val="minMax"/>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8027392"/>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Sheet1!$B$2:$B$4</c:f>
              <c:numCache>
                <c:formatCode>General</c:formatCode>
                <c:ptCount val="3"/>
                <c:pt idx="0">
                  <c:v>16</c:v>
                </c:pt>
                <c:pt idx="1">
                  <c:v>16</c:v>
                </c:pt>
                <c:pt idx="2">
                  <c:v>32</c:v>
                </c:pt>
              </c:numCache>
            </c:numRef>
          </c:val>
        </c:ser>
        <c:ser>
          <c:idx val="1"/>
          <c:order val="1"/>
          <c:tx>
            <c:strRef>
              <c:f>Sheet1!$C$1</c:f>
              <c:strCache>
                <c:ptCount val="1"/>
                <c:pt idx="0">
                  <c:v>Mostly Average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Sheet1!$C$2:$C$4</c:f>
              <c:numCache>
                <c:formatCode>General</c:formatCode>
                <c:ptCount val="3"/>
                <c:pt idx="0">
                  <c:v>27</c:v>
                </c:pt>
                <c:pt idx="1">
                  <c:v>28</c:v>
                </c:pt>
                <c:pt idx="2">
                  <c:v>27</c:v>
                </c:pt>
              </c:numCache>
            </c:numRef>
          </c:val>
        </c:ser>
        <c:ser>
          <c:idx val="2"/>
          <c:order val="2"/>
          <c:tx>
            <c:strRef>
              <c:f>Sheet1!$D$1</c:f>
              <c:strCache>
                <c:ptCount val="1"/>
                <c:pt idx="0">
                  <c:v>Mostly High Achievers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Sheet1!$D$2:$D$4</c:f>
              <c:numCache>
                <c:formatCode>General</c:formatCode>
                <c:ptCount val="3"/>
                <c:pt idx="0">
                  <c:v>39</c:v>
                </c:pt>
                <c:pt idx="1">
                  <c:v>31</c:v>
                </c:pt>
                <c:pt idx="2">
                  <c:v>14</c:v>
                </c:pt>
              </c:numCache>
            </c:numRef>
          </c:val>
        </c:ser>
        <c:ser>
          <c:idx val="3"/>
          <c:order val="3"/>
          <c:tx>
            <c:strRef>
              <c:f>Sheet1!$E$1</c:f>
              <c:strCache>
                <c:ptCount val="1"/>
                <c:pt idx="0">
                  <c:v>A Mixture of Levels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&lt;10 %</c:v>
                </c:pt>
                <c:pt idx="1">
                  <c:v>10–39%</c:v>
                </c:pt>
                <c:pt idx="2">
                  <c:v>≥ 40%</c:v>
                </c:pt>
              </c:strCache>
            </c:strRef>
          </c:cat>
          <c:val>
            <c:numRef>
              <c:f>Sheet1!$E$2:$E$4</c:f>
              <c:numCache>
                <c:formatCode>General</c:formatCode>
                <c:ptCount val="3"/>
                <c:pt idx="0">
                  <c:v>18</c:v>
                </c:pt>
                <c:pt idx="1">
                  <c:v>25</c:v>
                </c:pt>
                <c:pt idx="2">
                  <c:v>27</c:v>
                </c:pt>
              </c:numCache>
            </c:numRef>
          </c:val>
        </c:ser>
        <c:dLbls>
          <c:showLegendKey val="0"/>
          <c:showVal val="0"/>
          <c:showCatName val="0"/>
          <c:showSerName val="0"/>
          <c:showPercent val="0"/>
          <c:showBubbleSize val="0"/>
        </c:dLbls>
        <c:gapWidth val="150"/>
        <c:axId val="268113792"/>
        <c:axId val="268124160"/>
      </c:barChart>
      <c:catAx>
        <c:axId val="268113792"/>
        <c:scaling>
          <c:orientation val="minMax"/>
        </c:scaling>
        <c:delete val="0"/>
        <c:axPos val="b"/>
        <c:title>
          <c:tx>
            <c:rich>
              <a:bodyPr/>
              <a:lstStyle/>
              <a:p>
                <a:pPr>
                  <a:defRPr/>
                </a:pPr>
                <a:r>
                  <a:rPr lang="en-US" dirty="0" smtClean="0"/>
                  <a:t>Percent Historically Underrepresented Students in Class</a:t>
                </a:r>
                <a:endParaRPr lang="en-US" dirty="0"/>
              </a:p>
            </c:rich>
          </c:tx>
          <c:layout/>
          <c:overlay val="0"/>
        </c:title>
        <c:numFmt formatCode="General" sourceLinked="1"/>
        <c:majorTickMark val="out"/>
        <c:minorTickMark val="none"/>
        <c:tickLblPos val="nextTo"/>
        <c:txPr>
          <a:bodyPr/>
          <a:lstStyle/>
          <a:p>
            <a:pPr>
              <a:defRPr sz="1400"/>
            </a:pPr>
            <a:endParaRPr lang="en-US"/>
          </a:p>
        </c:txPr>
        <c:crossAx val="268124160"/>
        <c:crosses val="autoZero"/>
        <c:auto val="1"/>
        <c:lblAlgn val="ctr"/>
        <c:lblOffset val="100"/>
        <c:noMultiLvlLbl val="0"/>
      </c:catAx>
      <c:valAx>
        <c:axId val="268124160"/>
        <c:scaling>
          <c:orientation val="minMax"/>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8113792"/>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 percent</c:v>
                </c:pt>
              </c:strCache>
            </c:strRef>
          </c:tx>
          <c:spPr>
            <a:solidFill>
              <a:schemeClr val="accent1"/>
            </a:solidFill>
          </c:spPr>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Sheet1!$B$2:$B$3</c:f>
              <c:numCache>
                <c:formatCode>General</c:formatCode>
                <c:ptCount val="2"/>
                <c:pt idx="0">
                  <c:v>26</c:v>
                </c:pt>
                <c:pt idx="1">
                  <c:v>74</c:v>
                </c:pt>
              </c:numCache>
            </c:numRef>
          </c:val>
        </c:ser>
        <c:ser>
          <c:idx val="1"/>
          <c:order val="1"/>
          <c:tx>
            <c:strRef>
              <c:f>Sheet1!$C$1</c:f>
              <c:strCache>
                <c:ptCount val="1"/>
                <c:pt idx="0">
                  <c:v>1–20 percent</c:v>
                </c:pt>
              </c:strCache>
            </c:strRef>
          </c:tx>
          <c:spPr>
            <a:solidFill>
              <a:schemeClr val="accent2"/>
            </a:solidFill>
          </c:spPr>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Sheet1!$C$2:$C$3</c:f>
              <c:numCache>
                <c:formatCode>General</c:formatCode>
                <c:ptCount val="2"/>
                <c:pt idx="0">
                  <c:v>18</c:v>
                </c:pt>
                <c:pt idx="1">
                  <c:v>17</c:v>
                </c:pt>
              </c:numCache>
            </c:numRef>
          </c:val>
        </c:ser>
        <c:ser>
          <c:idx val="2"/>
          <c:order val="2"/>
          <c:tx>
            <c:strRef>
              <c:f>Sheet1!$D$1</c:f>
              <c:strCache>
                <c:ptCount val="1"/>
                <c:pt idx="0">
                  <c:v>21–40 percent</c:v>
                </c:pt>
              </c:strCache>
            </c:strRef>
          </c:tx>
          <c:spPr>
            <a:solidFill>
              <a:schemeClr val="accent3"/>
            </a:solidFill>
          </c:spPr>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Sheet1!$D$2:$D$3</c:f>
              <c:numCache>
                <c:formatCode>General</c:formatCode>
                <c:ptCount val="2"/>
                <c:pt idx="0">
                  <c:v>25</c:v>
                </c:pt>
                <c:pt idx="1">
                  <c:v>2</c:v>
                </c:pt>
              </c:numCache>
            </c:numRef>
          </c:val>
        </c:ser>
        <c:ser>
          <c:idx val="3"/>
          <c:order val="3"/>
          <c:tx>
            <c:strRef>
              <c:f>Sheet1!$E$1</c:f>
              <c:strCache>
                <c:ptCount val="1"/>
                <c:pt idx="0">
                  <c:v>41–60 percent</c:v>
                </c:pt>
              </c:strCache>
            </c:strRef>
          </c:tx>
          <c:spPr>
            <a:solidFill>
              <a:schemeClr val="accent4"/>
            </a:solidFill>
          </c:spPr>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Sheet1!$E$2:$E$3</c:f>
              <c:numCache>
                <c:formatCode>General</c:formatCode>
                <c:ptCount val="2"/>
                <c:pt idx="0">
                  <c:v>12</c:v>
                </c:pt>
                <c:pt idx="1">
                  <c:v>1</c:v>
                </c:pt>
              </c:numCache>
            </c:numRef>
          </c:val>
        </c:ser>
        <c:ser>
          <c:idx val="4"/>
          <c:order val="4"/>
          <c:tx>
            <c:strRef>
              <c:f>Sheet1!$F$1</c:f>
              <c:strCache>
                <c:ptCount val="1"/>
                <c:pt idx="0">
                  <c:v>61–80 percent</c:v>
                </c:pt>
              </c:strCache>
            </c:strRef>
          </c:tx>
          <c:spPr>
            <a:solidFill>
              <a:schemeClr val="accent5"/>
            </a:solidFill>
          </c:spPr>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Sheet1!$F$2:$F$3</c:f>
              <c:numCache>
                <c:formatCode>General</c:formatCode>
                <c:ptCount val="2"/>
                <c:pt idx="0">
                  <c:v>6</c:v>
                </c:pt>
                <c:pt idx="1">
                  <c:v>2</c:v>
                </c:pt>
              </c:numCache>
            </c:numRef>
          </c:val>
        </c:ser>
        <c:ser>
          <c:idx val="5"/>
          <c:order val="5"/>
          <c:tx>
            <c:strRef>
              <c:f>Sheet1!$G$1</c:f>
              <c:strCache>
                <c:ptCount val="1"/>
                <c:pt idx="0">
                  <c:v>Over 80 percent</c:v>
                </c:pt>
              </c:strCache>
            </c:strRef>
          </c:tx>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Sheet1!$G$2:$G$3</c:f>
              <c:numCache>
                <c:formatCode>General</c:formatCode>
                <c:ptCount val="2"/>
                <c:pt idx="0">
                  <c:v>14</c:v>
                </c:pt>
                <c:pt idx="1">
                  <c:v>5</c:v>
                </c:pt>
              </c:numCache>
            </c:numRef>
          </c:val>
        </c:ser>
        <c:dLbls>
          <c:showLegendKey val="0"/>
          <c:showVal val="0"/>
          <c:showCatName val="0"/>
          <c:showSerName val="0"/>
          <c:showPercent val="0"/>
          <c:showBubbleSize val="0"/>
        </c:dLbls>
        <c:gapWidth val="150"/>
        <c:axId val="128455040"/>
        <c:axId val="128456576"/>
      </c:barChart>
      <c:catAx>
        <c:axId val="128455040"/>
        <c:scaling>
          <c:orientation val="minMax"/>
        </c:scaling>
        <c:delete val="0"/>
        <c:axPos val="b"/>
        <c:numFmt formatCode="General" sourceLinked="1"/>
        <c:majorTickMark val="out"/>
        <c:minorTickMark val="none"/>
        <c:tickLblPos val="nextTo"/>
        <c:crossAx val="128456576"/>
        <c:crosses val="autoZero"/>
        <c:auto val="1"/>
        <c:lblAlgn val="ctr"/>
        <c:lblOffset val="100"/>
        <c:noMultiLvlLbl val="0"/>
      </c:catAx>
      <c:valAx>
        <c:axId val="128456576"/>
        <c:scaling>
          <c:orientation val="minMax"/>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12845504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cat>
            <c:strRef>
              <c:f>Sheet1!$A$2:$A$3</c:f>
              <c:strCache>
                <c:ptCount val="2"/>
                <c:pt idx="0">
                  <c:v>Algebra I</c:v>
                </c:pt>
                <c:pt idx="1">
                  <c:v>Geometry</c:v>
                </c:pt>
              </c:strCache>
            </c:strRef>
          </c:cat>
          <c:val>
            <c:numRef>
              <c:f>Sheet1!$B$2:$B$3</c:f>
              <c:numCache>
                <c:formatCode>General</c:formatCode>
                <c:ptCount val="2"/>
                <c:pt idx="0">
                  <c:v>48</c:v>
                </c:pt>
                <c:pt idx="1">
                  <c:v>17</c:v>
                </c:pt>
              </c:numCache>
            </c:numRef>
          </c:val>
        </c:ser>
        <c:ser>
          <c:idx val="1"/>
          <c:order val="1"/>
          <c:tx>
            <c:strRef>
              <c:f>Sheet1!$C$1</c:f>
              <c:strCache>
                <c:ptCount val="1"/>
                <c:pt idx="0">
                  <c:v>Second Quartile</c:v>
                </c:pt>
              </c:strCache>
            </c:strRef>
          </c:tx>
          <c:invertIfNegative val="0"/>
          <c:cat>
            <c:strRef>
              <c:f>Sheet1!$A$2:$A$3</c:f>
              <c:strCache>
                <c:ptCount val="2"/>
                <c:pt idx="0">
                  <c:v>Algebra I</c:v>
                </c:pt>
                <c:pt idx="1">
                  <c:v>Geometry</c:v>
                </c:pt>
              </c:strCache>
            </c:strRef>
          </c:cat>
          <c:val>
            <c:numRef>
              <c:f>Sheet1!$C$2:$C$3</c:f>
              <c:numCache>
                <c:formatCode>General</c:formatCode>
                <c:ptCount val="2"/>
                <c:pt idx="0">
                  <c:v>25</c:v>
                </c:pt>
                <c:pt idx="1">
                  <c:v>2</c:v>
                </c:pt>
              </c:numCache>
            </c:numRef>
          </c:val>
        </c:ser>
        <c:ser>
          <c:idx val="2"/>
          <c:order val="2"/>
          <c:tx>
            <c:strRef>
              <c:f>Sheet1!$D$1</c:f>
              <c:strCache>
                <c:ptCount val="1"/>
                <c:pt idx="0">
                  <c:v>Third Quartile</c:v>
                </c:pt>
              </c:strCache>
            </c:strRef>
          </c:tx>
          <c:invertIfNegative val="0"/>
          <c:cat>
            <c:strRef>
              <c:f>Sheet1!$A$2:$A$3</c:f>
              <c:strCache>
                <c:ptCount val="2"/>
                <c:pt idx="0">
                  <c:v>Algebra I</c:v>
                </c:pt>
                <c:pt idx="1">
                  <c:v>Geometry</c:v>
                </c:pt>
              </c:strCache>
            </c:strRef>
          </c:cat>
          <c:val>
            <c:numRef>
              <c:f>Sheet1!$D$2:$D$3</c:f>
              <c:numCache>
                <c:formatCode>General</c:formatCode>
                <c:ptCount val="2"/>
                <c:pt idx="0">
                  <c:v>20</c:v>
                </c:pt>
                <c:pt idx="1">
                  <c:v>2</c:v>
                </c:pt>
              </c:numCache>
            </c:numRef>
          </c:val>
        </c:ser>
        <c:ser>
          <c:idx val="3"/>
          <c:order val="3"/>
          <c:tx>
            <c:strRef>
              <c:f>Sheet1!$E$1</c:f>
              <c:strCache>
                <c:ptCount val="1"/>
                <c:pt idx="0">
                  <c:v>Highest Quartile</c:v>
                </c:pt>
              </c:strCache>
            </c:strRef>
          </c:tx>
          <c:invertIfNegative val="0"/>
          <c:cat>
            <c:strRef>
              <c:f>Sheet1!$A$2:$A$3</c:f>
              <c:strCache>
                <c:ptCount val="2"/>
                <c:pt idx="0">
                  <c:v>Algebra I</c:v>
                </c:pt>
                <c:pt idx="1">
                  <c:v>Geometry</c:v>
                </c:pt>
              </c:strCache>
            </c:strRef>
          </c:cat>
          <c:val>
            <c:numRef>
              <c:f>Sheet1!$E$2:$E$3</c:f>
              <c:numCache>
                <c:formatCode>General</c:formatCode>
                <c:ptCount val="2"/>
                <c:pt idx="0">
                  <c:v>29</c:v>
                </c:pt>
                <c:pt idx="1">
                  <c:v>7</c:v>
                </c:pt>
              </c:numCache>
            </c:numRef>
          </c:val>
        </c:ser>
        <c:dLbls>
          <c:dLblPos val="outEnd"/>
          <c:showLegendKey val="0"/>
          <c:showVal val="1"/>
          <c:showCatName val="0"/>
          <c:showSerName val="0"/>
          <c:showPercent val="0"/>
          <c:showBubbleSize val="0"/>
        </c:dLbls>
        <c:gapWidth val="150"/>
        <c:axId val="128641664"/>
        <c:axId val="128528768"/>
      </c:barChart>
      <c:catAx>
        <c:axId val="128641664"/>
        <c:scaling>
          <c:orientation val="minMax"/>
        </c:scaling>
        <c:delete val="0"/>
        <c:axPos val="b"/>
        <c:numFmt formatCode="General" sourceLinked="1"/>
        <c:majorTickMark val="out"/>
        <c:minorTickMark val="none"/>
        <c:tickLblPos val="nextTo"/>
        <c:crossAx val="128528768"/>
        <c:crosses val="autoZero"/>
        <c:auto val="1"/>
        <c:lblAlgn val="ctr"/>
        <c:lblOffset val="100"/>
        <c:noMultiLvlLbl val="0"/>
      </c:catAx>
      <c:valAx>
        <c:axId val="128528768"/>
        <c:scaling>
          <c:orientation val="minMax"/>
          <c:max val="100"/>
        </c:scaling>
        <c:delete val="0"/>
        <c:axPos val="l"/>
        <c:title>
          <c:tx>
            <c:rich>
              <a:bodyPr rot="-5400000" vert="horz"/>
              <a:lstStyle/>
              <a:p>
                <a:pPr>
                  <a:defRPr/>
                </a:pPr>
                <a:r>
                  <a:rPr lang="en-US" dirty="0"/>
                  <a:t>Percent of 8</a:t>
                </a:r>
                <a:r>
                  <a:rPr lang="en-US" baseline="30000" dirty="0"/>
                  <a:t>th</a:t>
                </a:r>
                <a:r>
                  <a:rPr lang="en-US" dirty="0"/>
                  <a:t> Grade Students</a:t>
                </a:r>
              </a:p>
            </c:rich>
          </c:tx>
          <c:layout/>
          <c:overlay val="0"/>
        </c:title>
        <c:numFmt formatCode="General" sourceLinked="1"/>
        <c:majorTickMark val="out"/>
        <c:minorTickMark val="none"/>
        <c:tickLblPos val="nextTo"/>
        <c:crossAx val="12864166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Rural</c:v>
                </c:pt>
              </c:strCache>
            </c:strRef>
          </c:tx>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Sheet1!$B$2:$B$3</c:f>
              <c:numCache>
                <c:formatCode>General</c:formatCode>
                <c:ptCount val="2"/>
                <c:pt idx="0">
                  <c:v>19</c:v>
                </c:pt>
                <c:pt idx="1">
                  <c:v>1</c:v>
                </c:pt>
              </c:numCache>
            </c:numRef>
          </c:val>
        </c:ser>
        <c:ser>
          <c:idx val="1"/>
          <c:order val="1"/>
          <c:tx>
            <c:strRef>
              <c:f>Sheet1!$C$1</c:f>
              <c:strCache>
                <c:ptCount val="1"/>
                <c:pt idx="0">
                  <c:v>Suburban</c:v>
                </c:pt>
              </c:strCache>
            </c:strRef>
          </c:tx>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Sheet1!$C$2:$C$3</c:f>
              <c:numCache>
                <c:formatCode>General</c:formatCode>
                <c:ptCount val="2"/>
                <c:pt idx="0">
                  <c:v>43</c:v>
                </c:pt>
                <c:pt idx="1">
                  <c:v>16</c:v>
                </c:pt>
              </c:numCache>
            </c:numRef>
          </c:val>
        </c:ser>
        <c:ser>
          <c:idx val="2"/>
          <c:order val="2"/>
          <c:tx>
            <c:strRef>
              <c:f>Sheet1!$D$1</c:f>
              <c:strCache>
                <c:ptCount val="1"/>
                <c:pt idx="0">
                  <c:v>Urban</c:v>
                </c:pt>
              </c:strCache>
            </c:strRef>
          </c:tx>
          <c:invertIfNegative val="0"/>
          <c:dLbls>
            <c:showLegendKey val="0"/>
            <c:showVal val="1"/>
            <c:showCatName val="0"/>
            <c:showSerName val="0"/>
            <c:showPercent val="0"/>
            <c:showBubbleSize val="0"/>
            <c:showLeaderLines val="0"/>
          </c:dLbls>
          <c:cat>
            <c:strRef>
              <c:f>Sheet1!$A$2:$A$3</c:f>
              <c:strCache>
                <c:ptCount val="2"/>
                <c:pt idx="0">
                  <c:v>Algebra 1</c:v>
                </c:pt>
                <c:pt idx="1">
                  <c:v>Geometry</c:v>
                </c:pt>
              </c:strCache>
            </c:strRef>
          </c:cat>
          <c:val>
            <c:numRef>
              <c:f>Sheet1!$D$2:$D$3</c:f>
              <c:numCache>
                <c:formatCode>General</c:formatCode>
                <c:ptCount val="2"/>
                <c:pt idx="0">
                  <c:v>32</c:v>
                </c:pt>
                <c:pt idx="1">
                  <c:v>3</c:v>
                </c:pt>
              </c:numCache>
            </c:numRef>
          </c:val>
        </c:ser>
        <c:dLbls>
          <c:showLegendKey val="0"/>
          <c:showVal val="0"/>
          <c:showCatName val="0"/>
          <c:showSerName val="0"/>
          <c:showPercent val="0"/>
          <c:showBubbleSize val="0"/>
        </c:dLbls>
        <c:gapWidth val="150"/>
        <c:axId val="128579072"/>
        <c:axId val="128580608"/>
      </c:barChart>
      <c:catAx>
        <c:axId val="128579072"/>
        <c:scaling>
          <c:orientation val="minMax"/>
        </c:scaling>
        <c:delete val="0"/>
        <c:axPos val="b"/>
        <c:numFmt formatCode="General" sourceLinked="1"/>
        <c:majorTickMark val="out"/>
        <c:minorTickMark val="none"/>
        <c:tickLblPos val="nextTo"/>
        <c:crossAx val="128580608"/>
        <c:crosses val="autoZero"/>
        <c:auto val="1"/>
        <c:lblAlgn val="ctr"/>
        <c:lblOffset val="100"/>
        <c:noMultiLvlLbl val="0"/>
      </c:catAx>
      <c:valAx>
        <c:axId val="128580608"/>
        <c:scaling>
          <c:orientation val="minMax"/>
          <c:max val="100"/>
        </c:scaling>
        <c:delete val="0"/>
        <c:axPos val="l"/>
        <c:title>
          <c:tx>
            <c:rich>
              <a:bodyPr rot="-5400000" vert="horz"/>
              <a:lstStyle/>
              <a:p>
                <a:pPr>
                  <a:defRPr/>
                </a:pPr>
                <a:r>
                  <a:rPr lang="en-US" dirty="0"/>
                  <a:t>Percent of 8</a:t>
                </a:r>
                <a:r>
                  <a:rPr lang="en-US" baseline="30000" dirty="0"/>
                  <a:t>th</a:t>
                </a:r>
                <a:r>
                  <a:rPr lang="en-US" dirty="0"/>
                  <a:t> Grade Students</a:t>
                </a:r>
              </a:p>
            </c:rich>
          </c:tx>
          <c:layout/>
          <c:overlay val="0"/>
        </c:title>
        <c:numFmt formatCode="General" sourceLinked="1"/>
        <c:majorTickMark val="out"/>
        <c:minorTickMark val="none"/>
        <c:tickLblPos val="nextTo"/>
        <c:crossAx val="12857907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Non-college prep</c:v>
                </c:pt>
                <c:pt idx="1">
                  <c:v>Formal/College prep level 1</c:v>
                </c:pt>
                <c:pt idx="2">
                  <c:v>Formal/College prep level 2</c:v>
                </c:pt>
                <c:pt idx="3">
                  <c:v>Formal/College prep level 3</c:v>
                </c:pt>
                <c:pt idx="4">
                  <c:v>Formal/College prep level 4</c:v>
                </c:pt>
                <c:pt idx="5">
                  <c:v>Courses that might qualify for college credit</c:v>
                </c:pt>
              </c:strCache>
            </c:strRef>
          </c:cat>
          <c:val>
            <c:numRef>
              <c:f>Sheet1!$B$2:$B$7</c:f>
              <c:numCache>
                <c:formatCode>General</c:formatCode>
                <c:ptCount val="6"/>
                <c:pt idx="0">
                  <c:v>79</c:v>
                </c:pt>
                <c:pt idx="1">
                  <c:v>98</c:v>
                </c:pt>
                <c:pt idx="2">
                  <c:v>93</c:v>
                </c:pt>
                <c:pt idx="3">
                  <c:v>91</c:v>
                </c:pt>
                <c:pt idx="4">
                  <c:v>90</c:v>
                </c:pt>
                <c:pt idx="5">
                  <c:v>72</c:v>
                </c:pt>
              </c:numCache>
            </c:numRef>
          </c:val>
        </c:ser>
        <c:dLbls>
          <c:showLegendKey val="0"/>
          <c:showVal val="0"/>
          <c:showCatName val="0"/>
          <c:showSerName val="0"/>
          <c:showPercent val="0"/>
          <c:showBubbleSize val="0"/>
        </c:dLbls>
        <c:gapWidth val="150"/>
        <c:axId val="129098496"/>
        <c:axId val="129100032"/>
      </c:barChart>
      <c:catAx>
        <c:axId val="129098496"/>
        <c:scaling>
          <c:orientation val="minMax"/>
        </c:scaling>
        <c:delete val="0"/>
        <c:axPos val="l"/>
        <c:majorTickMark val="out"/>
        <c:minorTickMark val="none"/>
        <c:tickLblPos val="nextTo"/>
        <c:crossAx val="129100032"/>
        <c:crosses val="autoZero"/>
        <c:auto val="1"/>
        <c:lblAlgn val="ctr"/>
        <c:lblOffset val="100"/>
        <c:noMultiLvlLbl val="0"/>
      </c:catAx>
      <c:valAx>
        <c:axId val="12910003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9098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Sheet1!$A$2:$A$4</c:f>
              <c:strCache>
                <c:ptCount val="3"/>
                <c:pt idx="0">
                  <c:v>Single-subject mathematics courses only</c:v>
                </c:pt>
                <c:pt idx="1">
                  <c:v>Integrated mathematics courses only</c:v>
                </c:pt>
                <c:pt idx="2">
                  <c:v>Both</c:v>
                </c:pt>
              </c:strCache>
            </c:strRef>
          </c:cat>
          <c:val>
            <c:numRef>
              <c:f>Sheet1!$B$2:$B$4</c:f>
              <c:numCache>
                <c:formatCode>General</c:formatCode>
                <c:ptCount val="3"/>
                <c:pt idx="0">
                  <c:v>80</c:v>
                </c:pt>
                <c:pt idx="1">
                  <c:v>2</c:v>
                </c:pt>
                <c:pt idx="2">
                  <c:v>18</c:v>
                </c:pt>
              </c:numCache>
            </c:numRef>
          </c:val>
        </c:ser>
        <c:dLbls>
          <c:showLegendKey val="0"/>
          <c:showVal val="0"/>
          <c:showCatName val="0"/>
          <c:showSerName val="0"/>
          <c:showPercent val="0"/>
          <c:showBubbleSize val="0"/>
        </c:dLbls>
        <c:gapWidth val="150"/>
        <c:axId val="128952960"/>
        <c:axId val="128967040"/>
      </c:barChart>
      <c:catAx>
        <c:axId val="128952960"/>
        <c:scaling>
          <c:orientation val="minMax"/>
        </c:scaling>
        <c:delete val="0"/>
        <c:axPos val="b"/>
        <c:majorTickMark val="out"/>
        <c:minorTickMark val="none"/>
        <c:tickLblPos val="nextTo"/>
        <c:crossAx val="128967040"/>
        <c:crosses val="autoZero"/>
        <c:auto val="1"/>
        <c:lblAlgn val="ctr"/>
        <c:lblOffset val="100"/>
        <c:noMultiLvlLbl val="0"/>
      </c:catAx>
      <c:valAx>
        <c:axId val="128967040"/>
        <c:scaling>
          <c:orientation val="minMax"/>
          <c:max val="100"/>
        </c:scaling>
        <c:delete val="0"/>
        <c:axPos val="l"/>
        <c:title>
          <c:tx>
            <c:rich>
              <a:bodyPr rot="-5400000" vert="horz"/>
              <a:lstStyle/>
              <a:p>
                <a:pPr>
                  <a:defRPr/>
                </a:pPr>
                <a:r>
                  <a:rPr lang="en-US"/>
                  <a:t>Percent of Schools</a:t>
                </a:r>
              </a:p>
            </c:rich>
          </c:tx>
          <c:layout/>
          <c:overlay val="0"/>
        </c:title>
        <c:numFmt formatCode="General" sourceLinked="1"/>
        <c:majorTickMark val="out"/>
        <c:minorTickMark val="none"/>
        <c:tickLblPos val="nextTo"/>
        <c:crossAx val="128952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AP Calculus AB</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53</c:v>
                </c:pt>
                <c:pt idx="1">
                  <c:v>81</c:v>
                </c:pt>
              </c:numCache>
            </c:numRef>
          </c:val>
        </c:ser>
        <c:ser>
          <c:idx val="1"/>
          <c:order val="1"/>
          <c:tx>
            <c:strRef>
              <c:f>Sheet1!$C$1</c:f>
              <c:strCache>
                <c:ptCount val="1"/>
                <c:pt idx="0">
                  <c:v>AP Calculus BC</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30</c:v>
                </c:pt>
                <c:pt idx="1">
                  <c:v>56</c:v>
                </c:pt>
              </c:numCache>
            </c:numRef>
          </c:val>
        </c:ser>
        <c:ser>
          <c:idx val="2"/>
          <c:order val="2"/>
          <c:tx>
            <c:strRef>
              <c:f>Sheet1!$D$1</c:f>
              <c:strCache>
                <c:ptCount val="1"/>
                <c:pt idx="0">
                  <c:v>AP Statistics</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Sheet1!$D$2:$D$3</c:f>
              <c:numCache>
                <c:formatCode>General</c:formatCode>
                <c:ptCount val="2"/>
                <c:pt idx="0">
                  <c:v>34</c:v>
                </c:pt>
                <c:pt idx="1">
                  <c:v>63</c:v>
                </c:pt>
              </c:numCache>
            </c:numRef>
          </c:val>
        </c:ser>
        <c:dLbls>
          <c:showLegendKey val="0"/>
          <c:showVal val="0"/>
          <c:showCatName val="0"/>
          <c:showSerName val="0"/>
          <c:showPercent val="0"/>
          <c:showBubbleSize val="0"/>
        </c:dLbls>
        <c:gapWidth val="150"/>
        <c:axId val="129146240"/>
        <c:axId val="129164416"/>
      </c:barChart>
      <c:catAx>
        <c:axId val="129146240"/>
        <c:scaling>
          <c:orientation val="minMax"/>
        </c:scaling>
        <c:delete val="0"/>
        <c:axPos val="b"/>
        <c:numFmt formatCode="General" sourceLinked="1"/>
        <c:majorTickMark val="out"/>
        <c:minorTickMark val="none"/>
        <c:tickLblPos val="nextTo"/>
        <c:crossAx val="129164416"/>
        <c:crosses val="autoZero"/>
        <c:auto val="1"/>
        <c:lblAlgn val="ctr"/>
        <c:lblOffset val="100"/>
        <c:noMultiLvlLbl val="0"/>
      </c:catAx>
      <c:valAx>
        <c:axId val="129164416"/>
        <c:scaling>
          <c:orientation val="minMax"/>
          <c:max val="100"/>
        </c:scaling>
        <c:delete val="0"/>
        <c:axPos val="l"/>
        <c:numFmt formatCode="General" sourceLinked="1"/>
        <c:majorTickMark val="out"/>
        <c:minorTickMark val="none"/>
        <c:tickLblPos val="nextTo"/>
        <c:crossAx val="129146240"/>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0 courses</c:v>
                </c:pt>
                <c:pt idx="1">
                  <c:v>1 course</c:v>
                </c:pt>
                <c:pt idx="2">
                  <c:v>2 courses</c:v>
                </c:pt>
                <c:pt idx="3">
                  <c:v>3 courses</c:v>
                </c:pt>
              </c:strCache>
            </c:strRef>
          </c:cat>
          <c:val>
            <c:numRef>
              <c:f>Sheet1!$B$2:$B$5</c:f>
              <c:numCache>
                <c:formatCode>General</c:formatCode>
                <c:ptCount val="4"/>
                <c:pt idx="0">
                  <c:v>46</c:v>
                </c:pt>
                <c:pt idx="1">
                  <c:v>14</c:v>
                </c:pt>
                <c:pt idx="2">
                  <c:v>16</c:v>
                </c:pt>
                <c:pt idx="3">
                  <c:v>24</c:v>
                </c:pt>
              </c:numCache>
            </c:numRef>
          </c:val>
        </c:ser>
        <c:dLbls>
          <c:showLegendKey val="0"/>
          <c:showVal val="0"/>
          <c:showCatName val="0"/>
          <c:showSerName val="0"/>
          <c:showPercent val="0"/>
          <c:showBubbleSize val="0"/>
        </c:dLbls>
        <c:gapWidth val="150"/>
        <c:axId val="129234816"/>
        <c:axId val="129236352"/>
      </c:barChart>
      <c:catAx>
        <c:axId val="129234816"/>
        <c:scaling>
          <c:orientation val="minMax"/>
        </c:scaling>
        <c:delete val="0"/>
        <c:axPos val="b"/>
        <c:majorTickMark val="out"/>
        <c:minorTickMark val="none"/>
        <c:tickLblPos val="nextTo"/>
        <c:crossAx val="129236352"/>
        <c:crosses val="autoZero"/>
        <c:auto val="1"/>
        <c:lblAlgn val="ctr"/>
        <c:lblOffset val="100"/>
        <c:noMultiLvlLbl val="0"/>
      </c:catAx>
      <c:valAx>
        <c:axId val="129236352"/>
        <c:scaling>
          <c:orientation val="minMax"/>
        </c:scaling>
        <c:delete val="0"/>
        <c:axPos val="l"/>
        <c:title>
          <c:tx>
            <c:rich>
              <a:bodyPr rot="-5400000" vert="horz"/>
              <a:lstStyle/>
              <a:p>
                <a:pPr>
                  <a:defRPr/>
                </a:pPr>
                <a:r>
                  <a:rPr lang="en-US" dirty="0" smtClean="0"/>
                  <a:t>Percent</a:t>
                </a:r>
                <a:r>
                  <a:rPr lang="en-US" baseline="0" dirty="0" smtClean="0"/>
                  <a:t> of Schools</a:t>
                </a:r>
                <a:endParaRPr lang="en-US" dirty="0"/>
              </a:p>
            </c:rich>
          </c:tx>
          <c:layout>
            <c:manualLayout>
              <c:xMode val="edge"/>
              <c:yMode val="edge"/>
              <c:x val="0"/>
              <c:y val="0.25041856171183985"/>
            </c:manualLayout>
          </c:layout>
          <c:overlay val="0"/>
        </c:title>
        <c:numFmt formatCode="General" sourceLinked="1"/>
        <c:majorTickMark val="out"/>
        <c:minorTickMark val="none"/>
        <c:tickLblPos val="nextTo"/>
        <c:crossAx val="129234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9CD4F-28FD-4B73-994E-1BC6D0E6067F}"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D338B-4ED9-4BF3-8948-0E651EB64CDA}" type="slidenum">
              <a:rPr lang="en-US" smtClean="0"/>
              <a:t>‹#›</a:t>
            </a:fld>
            <a:endParaRPr lang="en-US"/>
          </a:p>
        </p:txBody>
      </p:sp>
    </p:spTree>
    <p:extLst>
      <p:ext uri="{BB962C8B-B14F-4D97-AF65-F5344CB8AC3E}">
        <p14:creationId xmlns:p14="http://schemas.microsoft.com/office/powerpoint/2010/main" val="274947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288245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free/reduced-price lunch eligible students in the school.</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4.12, p. 83 in Technical Report</a:t>
            </a:r>
          </a:p>
          <a:p>
            <a:endParaRPr lang="en-US" dirty="0" smtClean="0"/>
          </a:p>
          <a:p>
            <a:r>
              <a:rPr lang="en-US" b="1" dirty="0"/>
              <a:t>This slide shows data </a:t>
            </a:r>
            <a:r>
              <a:rPr lang="en-US" b="1" dirty="0" smtClean="0"/>
              <a:t>from an individual item.</a:t>
            </a:r>
            <a:endParaRPr lang="en-US" dirty="0"/>
          </a:p>
          <a:p>
            <a:r>
              <a:rPr lang="en-US" dirty="0"/>
              <a:t> </a:t>
            </a:r>
          </a:p>
          <a:p>
            <a:r>
              <a:rPr lang="en-US" dirty="0"/>
              <a:t>Mathematics Program Questionnaire</a:t>
            </a:r>
          </a:p>
          <a:p>
            <a:pPr lvl="0"/>
            <a:r>
              <a:rPr lang="en-US" b="0" dirty="0" smtClean="0"/>
              <a:t>Q10. </a:t>
            </a:r>
            <a:r>
              <a:rPr lang="en-US" sz="1200" b="0" kern="1200" dirty="0" smtClean="0">
                <a:solidFill>
                  <a:schemeClr val="tx1"/>
                </a:solidFill>
                <a:effectLst/>
                <a:latin typeface="+mn-lt"/>
                <a:ea typeface="+mn-ea"/>
                <a:cs typeface="+mn-cs"/>
              </a:rPr>
              <a:t>Is your school offering any courses in each of the following categories this year for students in grades 9–12?  [Select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Non-college prep mathematics courses</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a:t>
            </a:r>
            <a:r>
              <a:rPr lang="en-US" sz="1200" b="0" kern="1200" dirty="0" smtClean="0">
                <a:solidFill>
                  <a:schemeClr val="tx1"/>
                </a:solidFill>
                <a:effectLst/>
                <a:latin typeface="+mn-lt"/>
                <a:ea typeface="+mn-ea"/>
                <a:cs typeface="+mn-cs"/>
              </a:rPr>
              <a:t>:  Developmental Math; High School Arithmetic; Remedial Math; General Math; Vocational Math; Consumer Math; Basic Math; Business Math; Career Math; Practical Math; Essential Math; Pre-Algebra; Introductory Algebra; Algebra 1 Part 1; Algebra 1A; Math A; Basic Geometry; Informal Geometry; Practical Geometry</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Formal/College prep mathematics level 1 courses</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  </a:t>
            </a:r>
            <a:r>
              <a:rPr lang="en-US" sz="1200" b="0" kern="1200" dirty="0" smtClean="0">
                <a:solidFill>
                  <a:schemeClr val="tx1"/>
                </a:solidFill>
                <a:effectLst/>
                <a:latin typeface="+mn-lt"/>
                <a:ea typeface="+mn-ea"/>
                <a:cs typeface="+mn-cs"/>
              </a:rPr>
              <a:t>Algebra 1; Integrated Math 1; Unified Math I; Algebra 1 Part 2; Algebra 1B; Math B</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Formal/College prep mathematics level 2 courses</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  </a:t>
            </a:r>
            <a:r>
              <a:rPr lang="en-US" sz="1200" b="0" kern="1200" dirty="0" smtClean="0">
                <a:solidFill>
                  <a:schemeClr val="tx1"/>
                </a:solidFill>
                <a:effectLst/>
                <a:latin typeface="+mn-lt"/>
                <a:ea typeface="+mn-ea"/>
                <a:cs typeface="+mn-cs"/>
              </a:rPr>
              <a:t>Geometry; Plane Geometry; Solid Geometry; Integrated Math 2; Unified Math II; Math C</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Formal/College prep mathematics level 3 courses</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  </a:t>
            </a:r>
            <a:r>
              <a:rPr lang="en-US" sz="1200" b="0" kern="1200" dirty="0" smtClean="0">
                <a:solidFill>
                  <a:schemeClr val="tx1"/>
                </a:solidFill>
                <a:effectLst/>
                <a:latin typeface="+mn-lt"/>
                <a:ea typeface="+mn-ea"/>
                <a:cs typeface="+mn-cs"/>
              </a:rPr>
              <a:t>Algebra 2; Intermediate Algebra; Algebra and Trigonometry; Advanced Algebra; Integrated Math 3; Unified Math III</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Formal/College prep mathematics level 4 courses</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  </a:t>
            </a:r>
            <a:r>
              <a:rPr lang="en-US" sz="1200" b="0" kern="1200" dirty="0" smtClean="0">
                <a:solidFill>
                  <a:schemeClr val="tx1"/>
                </a:solidFill>
                <a:effectLst/>
                <a:latin typeface="+mn-lt"/>
                <a:ea typeface="+mn-ea"/>
                <a:cs typeface="+mn-cs"/>
              </a:rPr>
              <a:t>Algebra 3; Trigonometry; Pre-Calculus; Analytic/Advanced Geometry; Elementary Functions; Integrated Math 4, Unified Math IV; Calculus (not including college level/AP); any other College Prep Senior Math with Algebra 2 as a prerequisite</a:t>
            </a:r>
            <a:endParaRPr lang="en-US" sz="20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Mathematics courses that might qualify for college credit</a:t>
            </a:r>
            <a:endParaRPr lang="en-US" sz="2000" b="0" kern="1200" dirty="0" smtClean="0">
              <a:solidFill>
                <a:schemeClr val="tx1"/>
              </a:solidFill>
              <a:effectLst/>
              <a:latin typeface="+mn-lt"/>
              <a:ea typeface="+mn-ea"/>
              <a:cs typeface="+mn-cs"/>
            </a:endParaRPr>
          </a:p>
          <a:p>
            <a:pPr lvl="2"/>
            <a:r>
              <a:rPr lang="en-US" sz="1200" b="0" i="1" kern="1200" dirty="0" smtClean="0">
                <a:solidFill>
                  <a:schemeClr val="tx1"/>
                </a:solidFill>
                <a:effectLst/>
                <a:latin typeface="+mn-lt"/>
                <a:ea typeface="+mn-ea"/>
                <a:cs typeface="+mn-cs"/>
              </a:rPr>
              <a:t>Example courses:  </a:t>
            </a:r>
            <a:r>
              <a:rPr lang="en-US" sz="1200" b="0" kern="1200" dirty="0" smtClean="0">
                <a:solidFill>
                  <a:schemeClr val="tx1"/>
                </a:solidFill>
                <a:effectLst/>
                <a:latin typeface="+mn-lt"/>
                <a:ea typeface="+mn-ea"/>
                <a:cs typeface="+mn-cs"/>
              </a:rPr>
              <a:t>Advanced Placement Calculus (AB, BC); Advanced Placement Statistics; IB Mathematics Standard Level; IB Mathematics Higher Level; concurrent college and high school credit/dual enrollment</a:t>
            </a:r>
            <a:endParaRPr lang="en-US" sz="2000" b="0" kern="1200" dirty="0" smtClean="0">
              <a:solidFill>
                <a:schemeClr val="tx1"/>
              </a:solidFill>
              <a:effectLst/>
              <a:latin typeface="+mn-lt"/>
              <a:ea typeface="+mn-ea"/>
              <a:cs typeface="+mn-cs"/>
            </a:endParaRPr>
          </a:p>
          <a:p>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Table 4.12 shows mathematics courses offered at the high school level.  Nearly all high schools offer a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formal/‌college prep mathematics course such as Algebra 1 or Integrated Math 1.  The vast majority of high schools also offer a second, third, and fourth year of formal mathematics.  Almost three-fourths of high schools offer mathematics courses that might qualify for college credit such as AP Calculus or AP Statistics.”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4.13, p. 83 in Technical Report</a:t>
            </a:r>
          </a:p>
          <a:p>
            <a:endParaRPr lang="en-US" dirty="0" smtClean="0"/>
          </a:p>
          <a:p>
            <a:r>
              <a:rPr lang="en-US" b="1" dirty="0" smtClean="0"/>
              <a:t>This slide shows data derived from:</a:t>
            </a:r>
            <a:endParaRPr lang="en-US" dirty="0" smtClean="0"/>
          </a:p>
          <a:p>
            <a:r>
              <a:rPr lang="en-US" dirty="0" smtClean="0"/>
              <a:t> </a:t>
            </a:r>
          </a:p>
          <a:p>
            <a:r>
              <a:rPr lang="en-US" dirty="0" smtClean="0"/>
              <a:t>Mathematics Program Questionnaire</a:t>
            </a:r>
          </a:p>
          <a:p>
            <a:pPr lvl="0"/>
            <a:r>
              <a:rPr lang="en-US" b="0" dirty="0" smtClean="0"/>
              <a:t>Q9. </a:t>
            </a:r>
            <a:r>
              <a:rPr lang="en-US" sz="1200" b="0" kern="1200" dirty="0" smtClean="0">
                <a:solidFill>
                  <a:schemeClr val="tx1"/>
                </a:solidFill>
                <a:effectLst/>
                <a:latin typeface="+mn-lt"/>
                <a:ea typeface="+mn-ea"/>
                <a:cs typeface="+mn-cs"/>
              </a:rPr>
              <a:t>What types of mathematics courses are offered to grades 9–12 students in your school this year?  [Select all that apply.]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Single-subject mathematics courses (for example: Algebra, Geometry)</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Integrated mathematics courses</a:t>
            </a:r>
            <a:endParaRPr lang="en-US" sz="2000" kern="1200" dirty="0" smtClean="0">
              <a:solidFill>
                <a:schemeClr val="tx1"/>
              </a:solidFill>
              <a:effectLst/>
              <a:latin typeface="+mn-lt"/>
              <a:ea typeface="+mn-ea"/>
              <a:cs typeface="+mn-cs"/>
            </a:endParaRPr>
          </a:p>
          <a:p>
            <a:r>
              <a:rPr lang="en-US" dirty="0" smtClean="0"/>
              <a:t> </a:t>
            </a:r>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Almost all high schools (98 percent) offer single-discipline mathematics courses, with 80 percent offering only these types of courses (see Table 4.13).  Close to 1 in 5 high schools also offer coordinated or integrated mathematics courses; only 2 percent of high schools offer coordinated or integrated mathematics courses exclusively.”</a:t>
            </a:r>
          </a:p>
        </p:txBody>
      </p:sp>
      <p:sp>
        <p:nvSpPr>
          <p:cNvPr id="4" name="Slide Number Placeholder 3"/>
          <p:cNvSpPr>
            <a:spLocks noGrp="1"/>
          </p:cNvSpPr>
          <p:nvPr>
            <p:ph type="sldNum" sz="quarter" idx="10"/>
          </p:nvPr>
        </p:nvSpPr>
        <p:spPr/>
        <p:txBody>
          <a:bodyPr/>
          <a:lstStyle/>
          <a:p>
            <a:fld id="{823D338B-4ED9-4BF3-8948-0E651EB64CDA}" type="slidenum">
              <a:rPr lang="en-US" smtClean="0"/>
              <a:t>15</a:t>
            </a:fld>
            <a:endParaRPr lang="en-US"/>
          </a:p>
        </p:txBody>
      </p:sp>
    </p:spTree>
    <p:extLst>
      <p:ext uri="{BB962C8B-B14F-4D97-AF65-F5344CB8AC3E}">
        <p14:creationId xmlns:p14="http://schemas.microsoft.com/office/powerpoint/2010/main" val="219329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4.14, p. 84 in Technical Report</a:t>
            </a:r>
          </a:p>
          <a:p>
            <a:endParaRPr lang="en-US" dirty="0" smtClean="0"/>
          </a:p>
          <a:p>
            <a:r>
              <a:rPr lang="en-US" b="1" dirty="0"/>
              <a:t>This slide shows data </a:t>
            </a:r>
            <a:r>
              <a:rPr lang="en-US" b="1" dirty="0" smtClean="0"/>
              <a:t>derived from:</a:t>
            </a:r>
          </a:p>
          <a:p>
            <a:r>
              <a:rPr lang="en-US" dirty="0"/>
              <a:t> </a:t>
            </a:r>
          </a:p>
          <a:p>
            <a:r>
              <a:rPr lang="en-US" dirty="0"/>
              <a:t>Mathematics Program Questionnaire</a:t>
            </a:r>
          </a:p>
          <a:p>
            <a:r>
              <a:rPr lang="en-US" dirty="0" smtClean="0"/>
              <a:t>Q15. </a:t>
            </a:r>
            <a:r>
              <a:rPr lang="en-US" dirty="0"/>
              <a:t>Is each of the following mathematics courses offered in this school</a:t>
            </a:r>
            <a:r>
              <a:rPr lang="en-US" dirty="0" smtClean="0"/>
              <a:t>?</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strike="noStrike" dirty="0" smtClean="0"/>
              <a:t>[2] Where Offered (Response Options: At this school, Elsewhere</a:t>
            </a:r>
            <a:r>
              <a:rPr lang="en-US" strike="noStrike" baseline="0" dirty="0" smtClean="0"/>
              <a:t> (offsite or online</a:t>
            </a:r>
            <a:r>
              <a:rPr lang="en-US" strike="noStrike" dirty="0" smtClean="0"/>
              <a:t>)</a:t>
            </a:r>
            <a:r>
              <a:rPr lang="en-US" strike="noStrike" baseline="0" dirty="0" smtClean="0"/>
              <a:t>) </a:t>
            </a:r>
            <a:r>
              <a:rPr lang="en-US" strike="noStrike" dirty="0" smtClean="0"/>
              <a:t>; </a:t>
            </a:r>
          </a:p>
          <a:p>
            <a:r>
              <a:rPr lang="en-US" strike="noStrike" dirty="0" smtClean="0"/>
              <a:t>	</a:t>
            </a:r>
            <a:r>
              <a:rPr lang="en-US" strike="noStrike" baseline="0" dirty="0" smtClean="0"/>
              <a:t>         </a:t>
            </a:r>
            <a:r>
              <a:rPr lang="en-US" strike="noStrike" dirty="0" smtClean="0"/>
              <a:t>[3] When Offered</a:t>
            </a:r>
            <a:r>
              <a:rPr lang="en-US" strike="noStrike" baseline="0" dirty="0" smtClean="0"/>
              <a:t> </a:t>
            </a:r>
            <a:r>
              <a:rPr lang="en-US" strike="noStrike" dirty="0" smtClean="0"/>
              <a:t>(Response Options: This year,  Not</a:t>
            </a:r>
            <a:r>
              <a:rPr lang="en-US" strike="noStrike" baseline="0" dirty="0" smtClean="0"/>
              <a:t> this year, but in alternating years</a:t>
            </a:r>
            <a:r>
              <a:rPr lang="en-US" strike="noStrike" dirty="0" smtClean="0"/>
              <a:t>)</a:t>
            </a:r>
            <a:r>
              <a:rPr lang="en-US" strike="noStrike" baseline="0" dirty="0" smtClean="0"/>
              <a:t> </a:t>
            </a:r>
            <a:endParaRPr lang="en-US" dirty="0"/>
          </a:p>
          <a:p>
            <a:pPr marL="685762" lvl="1" indent="-228587">
              <a:buFont typeface="+mj-lt"/>
              <a:buAutoNum type="alphaLcPeriod"/>
            </a:pPr>
            <a:r>
              <a:rPr lang="en-US" b="0" dirty="0"/>
              <a:t>AP Calculus AB</a:t>
            </a:r>
          </a:p>
          <a:p>
            <a:pPr marL="685762" lvl="1" indent="-228587">
              <a:buFont typeface="+mj-lt"/>
              <a:buAutoNum type="alphaLcPeriod"/>
            </a:pPr>
            <a:r>
              <a:rPr lang="en-US" b="0" dirty="0"/>
              <a:t>AP Calculus BC</a:t>
            </a:r>
            <a:r>
              <a:rPr lang="en-US" b="0" i="1" dirty="0"/>
              <a:t> </a:t>
            </a:r>
            <a:endParaRPr lang="en-US" b="0" dirty="0"/>
          </a:p>
          <a:p>
            <a:pPr marL="685762" lvl="1" indent="-228587">
              <a:buFont typeface="+mj-lt"/>
              <a:buAutoNum type="alphaLcPeriod"/>
            </a:pPr>
            <a:r>
              <a:rPr lang="en-US" b="0" dirty="0"/>
              <a:t>AP Statistics</a:t>
            </a:r>
            <a:r>
              <a:rPr lang="en-US" b="0" i="1" dirty="0"/>
              <a:t> </a:t>
            </a:r>
            <a:endParaRPr lang="en-US" b="0" i="0" dirty="0"/>
          </a:p>
          <a:p>
            <a:pPr marL="685762" lvl="1" indent="-228587">
              <a:buFont typeface="+mj-lt"/>
              <a:buAutoNum type="alphaLcPeriod"/>
            </a:pPr>
            <a:r>
              <a:rPr lang="en-US" strike="sngStrike" dirty="0" smtClean="0"/>
              <a:t>IB Mathematical studies standard level</a:t>
            </a:r>
          </a:p>
          <a:p>
            <a:pPr marL="685762" lvl="1" indent="-228587">
              <a:buFont typeface="+mj-lt"/>
              <a:buAutoNum type="alphaLcPeriod"/>
            </a:pPr>
            <a:r>
              <a:rPr lang="en-US" strike="sngStrike" dirty="0" smtClean="0"/>
              <a:t>IB Mathematics standard level</a:t>
            </a:r>
          </a:p>
          <a:p>
            <a:pPr marL="685762" lvl="1" indent="-228587">
              <a:buFont typeface="+mj-lt"/>
              <a:buAutoNum type="alphaLcPeriod"/>
            </a:pPr>
            <a:r>
              <a:rPr lang="en-US" strike="sngStrike" dirty="0" smtClean="0"/>
              <a:t>IB Mathematics higher level</a:t>
            </a:r>
          </a:p>
          <a:p>
            <a:pPr marL="685762" lvl="1" indent="-228587">
              <a:buFont typeface="+mj-lt"/>
              <a:buAutoNum type="alphaLcPeriod"/>
            </a:pPr>
            <a:r>
              <a:rPr lang="en-US" strike="sngStrike" dirty="0" smtClean="0"/>
              <a:t>IB Further mathematics standard level </a:t>
            </a:r>
          </a:p>
          <a:p>
            <a:pPr marL="8525"/>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As can be seen in Table 4.14, just over half of high schools offer AP Calculus, typically AP Calculus AB.  AP Calculus BC and AP Statistics are each offered by about one-third of high schools.  As was the case in science, the percentage of grades 9–12 students with access to each course is substantially greater than the percentage of schools offering it, indicating that AP mathematics courses are more likely to be offered in larger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4.15,</a:t>
            </a:r>
            <a:r>
              <a:rPr lang="en-US" baseline="0" dirty="0" smtClean="0"/>
              <a:t> p. 84 in Technical Report</a:t>
            </a:r>
          </a:p>
          <a:p>
            <a:endParaRPr lang="en-US" baseline="0" dirty="0" smtClean="0"/>
          </a:p>
          <a:p>
            <a:r>
              <a:rPr lang="en-US" b="1" dirty="0"/>
              <a:t>This slide shows </a:t>
            </a:r>
            <a:r>
              <a:rPr lang="en-US" b="1" dirty="0" smtClean="0"/>
              <a:t>data derived from:</a:t>
            </a:r>
            <a:r>
              <a:rPr lang="en-US" b="1" baseline="0" dirty="0" smtClean="0"/>
              <a:t> </a:t>
            </a:r>
          </a:p>
          <a:p>
            <a:r>
              <a:rPr lang="en-US" dirty="0"/>
              <a:t> </a:t>
            </a:r>
          </a:p>
          <a:p>
            <a:r>
              <a:rPr lang="en-US" dirty="0" smtClean="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Q15. Is each of the following mathematics courses offered in this school?</a:t>
            </a:r>
            <a:r>
              <a:rPr lang="en-US" sz="1200" kern="1200" dirty="0" smtClean="0">
                <a:solidFill>
                  <a:schemeClr val="tx1"/>
                </a:solidFill>
                <a:effectLst/>
                <a:latin typeface="+mn-lt"/>
                <a:ea typeface="+mn-ea"/>
                <a:cs typeface="+mn-cs"/>
              </a:rPr>
              <a:t> [Select one on each row.]</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smtClean="0"/>
          </a:p>
          <a:p>
            <a:pPr marL="685762" lvl="1" indent="-228587">
              <a:buFont typeface="+mj-lt"/>
              <a:buAutoNum type="alphaLcPeriod"/>
            </a:pPr>
            <a:r>
              <a:rPr lang="en-US" b="0" dirty="0" smtClean="0"/>
              <a:t>AP Calculus AB</a:t>
            </a:r>
          </a:p>
          <a:p>
            <a:pPr marL="685762" lvl="1" indent="-228587">
              <a:buFont typeface="+mj-lt"/>
              <a:buAutoNum type="alphaLcPeriod"/>
            </a:pPr>
            <a:r>
              <a:rPr lang="en-US" b="0" dirty="0" smtClean="0"/>
              <a:t>AP Calculus BC</a:t>
            </a:r>
            <a:r>
              <a:rPr lang="en-US" b="0" i="1" dirty="0" smtClean="0"/>
              <a:t> </a:t>
            </a:r>
            <a:endParaRPr lang="en-US" b="0" dirty="0" smtClean="0"/>
          </a:p>
          <a:p>
            <a:pPr marL="685762" lvl="1" indent="-228587">
              <a:buFont typeface="+mj-lt"/>
              <a:buAutoNum type="alphaLcPeriod"/>
            </a:pPr>
            <a:r>
              <a:rPr lang="en-US" b="0" dirty="0" smtClean="0"/>
              <a:t>AP Statistics</a:t>
            </a:r>
            <a:r>
              <a:rPr lang="en-US" b="0" i="1" dirty="0" smtClean="0"/>
              <a:t> </a:t>
            </a:r>
            <a:endParaRPr lang="en-US" b="0" i="0" dirty="0" smtClean="0"/>
          </a:p>
          <a:p>
            <a:pPr marL="685762" lvl="1" indent="-228587">
              <a:buFont typeface="+mj-lt"/>
              <a:buAutoNum type="alphaLcPeriod"/>
            </a:pPr>
            <a:r>
              <a:rPr lang="en-US" strike="sngStrike" dirty="0" smtClean="0"/>
              <a:t>IB Mathematical studies standard level</a:t>
            </a:r>
          </a:p>
          <a:p>
            <a:pPr marL="685762" lvl="1" indent="-228587">
              <a:buFont typeface="+mj-lt"/>
              <a:buAutoNum type="alphaLcPeriod"/>
            </a:pPr>
            <a:r>
              <a:rPr lang="en-US" strike="sngStrike" dirty="0" smtClean="0"/>
              <a:t>IB Mathematics standard level</a:t>
            </a:r>
          </a:p>
          <a:p>
            <a:pPr marL="685762" lvl="1" indent="-228587">
              <a:buFont typeface="+mj-lt"/>
              <a:buAutoNum type="alphaLcPeriod"/>
            </a:pPr>
            <a:r>
              <a:rPr lang="en-US" strike="sngStrike" dirty="0" smtClean="0"/>
              <a:t>IB Mathematics higher level</a:t>
            </a:r>
          </a:p>
          <a:p>
            <a:pPr marL="685762" lvl="1" indent="-228587">
              <a:buFont typeface="+mj-lt"/>
              <a:buAutoNum type="alphaLcPeriod"/>
            </a:pPr>
            <a:r>
              <a:rPr lang="en-US" strike="sngStrike" dirty="0" smtClean="0"/>
              <a:t>IB Further mathematics standard level </a:t>
            </a:r>
          </a:p>
          <a:p>
            <a:pPr marL="8525"/>
            <a:endParaRPr lang="en-US" dirty="0" smtClean="0"/>
          </a:p>
          <a:p>
            <a:r>
              <a:rPr lang="en-US" dirty="0" smtClean="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Although 46 percent of high schools do not offer any AP mathematics courses, 24 percent offer all three AP mathematics courses currently available (see Table 4.15).  Fourteen percent of high schools offer one AP mathematics course, and 16 percent offer two different AP mathematics courses.”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schools that responded about each AP mathematics course are included in this analysis</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4.1, p. 77 in Technical</a:t>
            </a:r>
            <a:r>
              <a:rPr lang="en-US" baseline="0" dirty="0" smtClean="0"/>
              <a:t> Report</a:t>
            </a:r>
          </a:p>
          <a:p>
            <a:endParaRPr lang="en-US" baseline="0" dirty="0" smtClean="0"/>
          </a:p>
          <a:p>
            <a:r>
              <a:rPr lang="en-US" b="1" dirty="0"/>
              <a:t>This slide shows data from </a:t>
            </a:r>
            <a:r>
              <a:rPr lang="en-US" b="1" dirty="0" smtClean="0"/>
              <a:t>an individual item. </a:t>
            </a:r>
            <a:endParaRPr lang="en-US" dirty="0"/>
          </a:p>
          <a:p>
            <a:r>
              <a:rPr lang="en-US" dirty="0"/>
              <a:t> </a:t>
            </a:r>
          </a:p>
          <a:p>
            <a:r>
              <a:rPr lang="en-US" dirty="0"/>
              <a:t>Mathematics Teacher Questionnaire</a:t>
            </a:r>
          </a:p>
          <a:p>
            <a:r>
              <a:rPr lang="en-US" dirty="0" smtClean="0"/>
              <a:t>Q5. </a:t>
            </a:r>
            <a:r>
              <a:rPr lang="en-US" dirty="0"/>
              <a:t>Which best describes your mathematics teaching?</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I teach mathematics all or most days, every week of the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I teach mathematics every week, but typically three or fewer days each week.</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I teach mathematics some weeks, but typically not every week.  </a:t>
            </a:r>
            <a:endParaRPr lang="en-US" sz="1200" b="1"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Self-contained elementary teachers were asked how often they teach mathematics and/‌or science.  As can be seen in Table 4.1, mathematics is taught in virtually all classes on most or all school days in both grades K–3 and 4–6.  In contrast, science is taught less frequently, with only 17 percent of grades K–3 classes and 35 percent of grades 4–6 classes receiving science instruction all or most days, every week of the school year.  Many elementary classes receive science instruction only a few days a week or during some weeks of the year.”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4.16,</a:t>
            </a:r>
            <a:r>
              <a:rPr lang="en-US" baseline="0" dirty="0" smtClean="0"/>
              <a:t> p. 85 in Technical Report</a:t>
            </a:r>
          </a:p>
          <a:p>
            <a:endParaRPr lang="en-US" baseline="0" dirty="0" smtClean="0"/>
          </a:p>
          <a:p>
            <a:r>
              <a:rPr lang="en-US" b="1" dirty="0"/>
              <a:t>This slide shows data </a:t>
            </a:r>
            <a:r>
              <a:rPr lang="en-US" b="1" dirty="0" smtClean="0"/>
              <a:t>derived</a:t>
            </a:r>
            <a:r>
              <a:rPr lang="en-US" b="1" baseline="0" dirty="0" smtClean="0"/>
              <a:t> from:</a:t>
            </a:r>
          </a:p>
          <a:p>
            <a:r>
              <a:rPr lang="en-US" dirty="0"/>
              <a:t> </a:t>
            </a:r>
          </a:p>
          <a:p>
            <a:r>
              <a:rPr lang="en-US" dirty="0" smtClean="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Q15_1. Is each of the following mathematics courses offered in this school?</a:t>
            </a:r>
            <a:r>
              <a:rPr lang="en-US" sz="1200" kern="1200" dirty="0" smtClean="0">
                <a:solidFill>
                  <a:schemeClr val="tx1"/>
                </a:solidFill>
                <a:effectLst/>
                <a:latin typeface="+mn-lt"/>
                <a:ea typeface="+mn-ea"/>
                <a:cs typeface="+mn-cs"/>
              </a:rPr>
              <a:t> [Select one on each row.]</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smtClean="0"/>
          </a:p>
          <a:p>
            <a:pPr marL="685762" lvl="1" indent="-228587">
              <a:buFont typeface="+mj-lt"/>
              <a:buAutoNum type="alphaLcPeriod"/>
            </a:pPr>
            <a:r>
              <a:rPr lang="en-US" b="0" dirty="0" smtClean="0"/>
              <a:t>AP Calculus AB</a:t>
            </a:r>
          </a:p>
          <a:p>
            <a:pPr marL="685762" lvl="1" indent="-228587">
              <a:buFont typeface="+mj-lt"/>
              <a:buAutoNum type="alphaLcPeriod"/>
            </a:pPr>
            <a:r>
              <a:rPr lang="en-US" b="0" dirty="0" smtClean="0"/>
              <a:t>AP Calculus BC</a:t>
            </a:r>
            <a:r>
              <a:rPr lang="en-US" b="0" i="1" dirty="0" smtClean="0"/>
              <a:t> </a:t>
            </a:r>
            <a:endParaRPr lang="en-US" b="0" dirty="0" smtClean="0"/>
          </a:p>
          <a:p>
            <a:pPr marL="685762" lvl="1" indent="-228587">
              <a:buFont typeface="+mj-lt"/>
              <a:buAutoNum type="alphaLcPeriod"/>
            </a:pPr>
            <a:r>
              <a:rPr lang="en-US" b="0" dirty="0" smtClean="0"/>
              <a:t>AP Statistics</a:t>
            </a:r>
            <a:r>
              <a:rPr lang="en-US" b="0" i="1" dirty="0" smtClean="0"/>
              <a:t> </a:t>
            </a:r>
            <a:endParaRPr lang="en-US" b="0" i="0" dirty="0" smtClean="0"/>
          </a:p>
          <a:p>
            <a:pPr marL="685762" lvl="1" indent="-228587">
              <a:buFont typeface="+mj-lt"/>
              <a:buAutoNum type="alphaLcPeriod"/>
            </a:pPr>
            <a:r>
              <a:rPr lang="en-US" strike="sngStrike" dirty="0" smtClean="0"/>
              <a:t>IB Mathematical studies standard level</a:t>
            </a:r>
          </a:p>
          <a:p>
            <a:pPr marL="685762" lvl="1" indent="-228587">
              <a:buFont typeface="+mj-lt"/>
              <a:buAutoNum type="alphaLcPeriod"/>
            </a:pPr>
            <a:r>
              <a:rPr lang="en-US" strike="sngStrike" dirty="0" smtClean="0"/>
              <a:t>IB Mathematics standard level</a:t>
            </a:r>
          </a:p>
          <a:p>
            <a:pPr marL="685762" lvl="1" indent="-228587">
              <a:buFont typeface="+mj-lt"/>
              <a:buAutoNum type="alphaLcPeriod"/>
            </a:pPr>
            <a:r>
              <a:rPr lang="en-US" strike="sngStrike" dirty="0" smtClean="0"/>
              <a:t>IB Mathematics higher level</a:t>
            </a:r>
          </a:p>
          <a:p>
            <a:pPr marL="685762" lvl="1" indent="-228587">
              <a:buFont typeface="+mj-lt"/>
              <a:buAutoNum type="alphaLcPeriod"/>
            </a:pPr>
            <a:r>
              <a:rPr lang="en-US" strike="sngStrike" dirty="0" smtClean="0"/>
              <a:t>IB Further mathematics standard level </a:t>
            </a:r>
          </a:p>
          <a:p>
            <a:pPr marL="8525"/>
            <a:endParaRPr lang="en-US" dirty="0" smtClean="0"/>
          </a:p>
          <a:p>
            <a:r>
              <a:rPr lang="en-US" dirty="0" smtClean="0"/>
              <a:t>The numbers in parentheses are standard errors.</a:t>
            </a:r>
          </a:p>
          <a:p>
            <a:endParaRPr lang="en-US" dirty="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data on the number of AP mathematics courses offered by various equity factors follow the same pattern as in science.  As can be seen in Table 4.16, small schools tend to offer fewer AP mathematics courses than large schools, and suburban and urban schools offer more AP mathematics courses than rural schools.  High-poverty schools offer fewer AP mathematics courses on average than low-poverty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free/reduced-price lunch eligible students in the school.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schools that responded about each AP mathematics course are included in this analysis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schools that responded about each AP mathematics course are included in this analysis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schools that responded about each AP mathematics course are included in this analysis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4.17,</a:t>
            </a:r>
            <a:r>
              <a:rPr lang="en-US" baseline="0" dirty="0" smtClean="0"/>
              <a:t> p. 85 in Technical Report</a:t>
            </a:r>
          </a:p>
          <a:p>
            <a:endParaRPr lang="en-US" baseline="0" dirty="0" smtClean="0"/>
          </a:p>
          <a:p>
            <a:r>
              <a:rPr lang="en-US" b="1" dirty="0" smtClean="0"/>
              <a:t>This slide shows data derived from:</a:t>
            </a:r>
            <a:r>
              <a:rPr lang="en-US" b="1" baseline="0" dirty="0" smtClean="0"/>
              <a:t> </a:t>
            </a:r>
          </a:p>
          <a:p>
            <a:r>
              <a:rPr lang="en-US" dirty="0" smtClean="0"/>
              <a:t> </a:t>
            </a:r>
          </a:p>
          <a:p>
            <a:r>
              <a:rPr lang="en-US" dirty="0" smtClean="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Q15_1. Is each of the following mathematics courses offered in this school?</a:t>
            </a:r>
            <a:r>
              <a:rPr lang="en-US" sz="1200" kern="1200" dirty="0" smtClean="0">
                <a:solidFill>
                  <a:schemeClr val="tx1"/>
                </a:solidFill>
                <a:effectLst/>
                <a:latin typeface="+mn-lt"/>
                <a:ea typeface="+mn-ea"/>
                <a:cs typeface="+mn-cs"/>
              </a:rPr>
              <a:t> [Select one on each row.]</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dirty="0" smtClean="0"/>
              <a:t>[2] Where Offered (Response Options: At this school, Elsewhere</a:t>
            </a:r>
            <a:r>
              <a:rPr lang="en-US" baseline="0" dirty="0" smtClean="0"/>
              <a:t> (offsite or online</a:t>
            </a:r>
            <a:r>
              <a:rPr lang="en-US" dirty="0" smtClean="0"/>
              <a:t>)</a:t>
            </a:r>
            <a:r>
              <a:rPr lang="en-US" baseline="0" dirty="0" smtClean="0"/>
              <a:t>) </a:t>
            </a:r>
            <a:r>
              <a:rPr lang="en-US" dirty="0" smtClean="0"/>
              <a:t>; </a:t>
            </a:r>
          </a:p>
          <a:p>
            <a:r>
              <a:rPr lang="en-US" dirty="0" smtClean="0"/>
              <a:t>	</a:t>
            </a:r>
            <a:r>
              <a:rPr lang="en-US" baseline="0" dirty="0" smtClean="0"/>
              <a:t>         </a:t>
            </a:r>
            <a:r>
              <a:rPr lang="en-US" dirty="0" smtClean="0"/>
              <a:t>[3] When Offered</a:t>
            </a:r>
            <a:r>
              <a:rPr lang="en-US" baseline="0" dirty="0" smtClean="0"/>
              <a:t> </a:t>
            </a:r>
            <a:r>
              <a:rPr lang="en-US" dirty="0" smtClean="0"/>
              <a:t>(Response Options: This year,  Not</a:t>
            </a:r>
            <a:r>
              <a:rPr lang="en-US" baseline="0" dirty="0" smtClean="0"/>
              <a:t> this year, but in alternating years</a:t>
            </a:r>
            <a:r>
              <a:rPr lang="en-US" dirty="0" smtClean="0"/>
              <a:t>)</a:t>
            </a:r>
            <a:r>
              <a:rPr lang="en-US" baseline="0" dirty="0" smtClean="0"/>
              <a:t> </a:t>
            </a:r>
            <a:endParaRPr lang="en-US" dirty="0" smtClean="0"/>
          </a:p>
          <a:p>
            <a:pPr marL="685762" lvl="1" indent="-228587">
              <a:buFont typeface="+mj-lt"/>
              <a:buAutoNum type="alphaLcPeriod"/>
            </a:pPr>
            <a:r>
              <a:rPr lang="en-US" b="0" strike="sngStrike" dirty="0" smtClean="0"/>
              <a:t>AP Calculus AB</a:t>
            </a:r>
          </a:p>
          <a:p>
            <a:pPr marL="685762" lvl="1" indent="-228587">
              <a:buFont typeface="+mj-lt"/>
              <a:buAutoNum type="alphaLcPeriod"/>
            </a:pPr>
            <a:r>
              <a:rPr lang="en-US" b="0" strike="sngStrike" dirty="0" smtClean="0"/>
              <a:t>AP Calculus BC</a:t>
            </a:r>
            <a:r>
              <a:rPr lang="en-US" b="0" i="1" strike="sngStrike" dirty="0" smtClean="0"/>
              <a:t> </a:t>
            </a:r>
            <a:endParaRPr lang="en-US" b="0" strike="sngStrike" dirty="0" smtClean="0"/>
          </a:p>
          <a:p>
            <a:pPr marL="685762" lvl="1" indent="-228587">
              <a:buFont typeface="+mj-lt"/>
              <a:buAutoNum type="alphaLcPeriod"/>
            </a:pPr>
            <a:r>
              <a:rPr lang="en-US" b="0" strike="sngStrike" dirty="0" smtClean="0"/>
              <a:t>AP Statistics</a:t>
            </a:r>
            <a:r>
              <a:rPr lang="en-US" b="0" i="1" strike="sngStrike" dirty="0" smtClean="0"/>
              <a:t> </a:t>
            </a:r>
            <a:endParaRPr lang="en-US" b="0" i="0" strike="sngStrike" dirty="0" smtClean="0"/>
          </a:p>
          <a:p>
            <a:pPr marL="685762" lvl="1" indent="-228587">
              <a:buFont typeface="+mj-lt"/>
              <a:buAutoNum type="alphaLcPeriod"/>
            </a:pPr>
            <a:r>
              <a:rPr lang="en-US" strike="noStrike" dirty="0" smtClean="0"/>
              <a:t>IB Mathematical studies standard level</a:t>
            </a:r>
          </a:p>
          <a:p>
            <a:pPr marL="685762" lvl="1" indent="-228587">
              <a:buFont typeface="+mj-lt"/>
              <a:buAutoNum type="alphaLcPeriod"/>
            </a:pPr>
            <a:r>
              <a:rPr lang="en-US" strike="noStrike" dirty="0" smtClean="0"/>
              <a:t>IB Mathematics standard level</a:t>
            </a:r>
          </a:p>
          <a:p>
            <a:pPr marL="685762" lvl="1" indent="-228587">
              <a:buFont typeface="+mj-lt"/>
              <a:buAutoNum type="alphaLcPeriod"/>
            </a:pPr>
            <a:r>
              <a:rPr lang="en-US" strike="noStrike" dirty="0" smtClean="0"/>
              <a:t>IB Mathematics higher level</a:t>
            </a:r>
          </a:p>
          <a:p>
            <a:pPr marL="685762" lvl="1" indent="-228587">
              <a:buFont typeface="+mj-lt"/>
              <a:buAutoNum type="alphaLcPeriod"/>
            </a:pPr>
            <a:r>
              <a:rPr lang="en-US" strike="noStrike" dirty="0" smtClean="0"/>
              <a:t>IB Further mathematics standard level </a:t>
            </a:r>
          </a:p>
          <a:p>
            <a:pPr marL="8525"/>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survey also asked if high schools offer IB mathematics courses.  As schools tend to offer IB courses in all disciplines or not at all, it is not surprising that the data for mathematics (see Table 4.17) mirror those for science.”</a:t>
            </a:r>
          </a:p>
        </p:txBody>
      </p:sp>
      <p:sp>
        <p:nvSpPr>
          <p:cNvPr id="4" name="Slide Number Placeholder 3"/>
          <p:cNvSpPr>
            <a:spLocks noGrp="1"/>
          </p:cNvSpPr>
          <p:nvPr>
            <p:ph type="sldNum" sz="quarter" idx="10"/>
          </p:nvPr>
        </p:nvSpPr>
        <p:spPr/>
        <p:txBody>
          <a:bodyPr/>
          <a:lstStyle/>
          <a:p>
            <a:fld id="{823D338B-4ED9-4BF3-8948-0E651EB64CDA}" type="slidenum">
              <a:rPr lang="en-US" smtClean="0"/>
              <a:t>25</a:t>
            </a:fld>
            <a:endParaRPr lang="en-US"/>
          </a:p>
        </p:txBody>
      </p:sp>
    </p:spTree>
    <p:extLst>
      <p:ext uri="{BB962C8B-B14F-4D97-AF65-F5344CB8AC3E}">
        <p14:creationId xmlns:p14="http://schemas.microsoft.com/office/powerpoint/2010/main" val="257029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4.18, p. 86 in Technical</a:t>
            </a:r>
            <a:r>
              <a:rPr lang="en-US" baseline="0" dirty="0" smtClean="0"/>
              <a:t> Report</a:t>
            </a:r>
          </a:p>
          <a:p>
            <a:endParaRPr lang="en-US" baseline="0" dirty="0" smtClean="0"/>
          </a:p>
          <a:p>
            <a:r>
              <a:rPr lang="en-US" b="1" dirty="0"/>
              <a:t>This slide shows data from individual items. </a:t>
            </a:r>
            <a:endParaRPr lang="en-US" dirty="0"/>
          </a:p>
          <a:p>
            <a:r>
              <a:rPr lang="en-US" dirty="0"/>
              <a:t> </a:t>
            </a:r>
          </a:p>
          <a:p>
            <a:r>
              <a:rPr lang="en-US" dirty="0"/>
              <a:t>Mathematics Program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 </a:t>
            </a:r>
            <a:r>
              <a:rPr lang="en-US" sz="1200" b="0" i="1" kern="1200" dirty="0" smtClean="0">
                <a:solidFill>
                  <a:schemeClr val="tx1"/>
                </a:solidFill>
                <a:effectLst/>
                <a:latin typeface="+mn-lt"/>
                <a:ea typeface="+mn-ea"/>
                <a:cs typeface="+mn-cs"/>
              </a:rPr>
              <a:t>[Presented only to schools that include any grades 9–12]</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Indicate whether each of the following programs and/or practices is currently being implemented in your school.  [Select one on each row.]</a:t>
            </a:r>
          </a:p>
          <a:p>
            <a:r>
              <a:rPr lang="en-US" dirty="0" smtClean="0"/>
              <a:t>(</a:t>
            </a:r>
            <a:r>
              <a:rPr lang="en-US" dirty="0"/>
              <a:t>Response Options: Yes, No)</a:t>
            </a:r>
          </a:p>
          <a:p>
            <a:pPr marL="685800" lvl="1" indent="-228600">
              <a:buFont typeface="+mj-lt"/>
              <a:buAutoNum type="alphaLcPeriod"/>
            </a:pPr>
            <a:r>
              <a:rPr lang="en-US" sz="1200" kern="1200" dirty="0" smtClean="0">
                <a:solidFill>
                  <a:schemeClr val="tx1"/>
                </a:solidFill>
                <a:effectLst/>
                <a:latin typeface="+mn-lt"/>
                <a:ea typeface="+mn-ea"/>
                <a:cs typeface="+mn-cs"/>
              </a:rPr>
              <a:t>Algebra 1 course, or its equivalent, offered over two years or as two separate block courses (for example: Algebra A and Algebra B, or Integrated Math A and Integrated Math B).</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Calculus courses (beyond pre-Calculus) offered this school year or in alternating years, on or off site.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Students can go to a Career and Technical Education (CTE) center for mathematics instruction.</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This school provides students access to virtual mathematics courses offered by other schools/institutions (for example: online, videoconference).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This school provides its own mathematics courses virtually (for example: online, videoconference).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Students can go to another K–12 school for mathematics courses.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Students can go to a college or university for mathematics courses.</a:t>
            </a:r>
            <a:endParaRPr lang="en-US" sz="20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Q13. </a:t>
            </a:r>
            <a:r>
              <a:rPr lang="en-US" sz="1200" kern="1200" dirty="0" smtClean="0">
                <a:solidFill>
                  <a:schemeClr val="tx1"/>
                </a:solidFill>
                <a:effectLst/>
                <a:latin typeface="+mn-lt"/>
                <a:ea typeface="+mn-ea"/>
                <a:cs typeface="+mn-cs"/>
              </a:rPr>
              <a:t>Does your school offer each of the following types of mathematics courses that might qualify for college credit?  (Include both courses that are offered every year and those offered in alternating years.)  [Select one on each row.]</a:t>
            </a:r>
            <a:r>
              <a:rPr lang="en-US" dirty="0" smtClean="0"/>
              <a:t> (Response Options: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Advanced Placement (AP) mathematics courses</a:t>
            </a:r>
            <a:endParaRPr lang="en-US" sz="20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International Baccalaureate (IB) mathematics courses</a:t>
            </a:r>
            <a:endParaRPr lang="en-US" sz="20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Concurrent college and high school credit/dual enrollment mathematics courses</a:t>
            </a:r>
            <a:endParaRPr lang="en-US" sz="2000" kern="1200" dirty="0" smtClean="0">
              <a:solidFill>
                <a:schemeClr val="tx1"/>
              </a:solidFill>
              <a:effectLst/>
              <a:latin typeface="+mn-lt"/>
              <a:ea typeface="+mn-ea"/>
              <a:cs typeface="+mn-cs"/>
            </a:endParaRP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mathematics program questionnaire also asked about a number of specific course-taking opportunities provided to students.  As can be seen in Table 4.18, 76 percent of high schools offer some form of calculus course, including AP and non-AP courses, and 52 percent offer some form of probability and/‌or statistics course.  More than 2 in 5 high schools offer Algebra 1 as a two-course sequence (e.g., Algebra A and Algebra B).  Students going to a college or university for courses, earning college credit through dual enrollment, or taking virtual courses are more common practices in mathematics (59–68 percent of high schools) than in science (41–54 percent of high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4.27, p. 90 in Technical</a:t>
            </a:r>
            <a:r>
              <a:rPr lang="en-US" baseline="0" dirty="0" smtClean="0"/>
              <a:t> Report</a:t>
            </a:r>
          </a:p>
          <a:p>
            <a:endParaRPr lang="en-US" baseline="0" dirty="0" smtClean="0"/>
          </a:p>
          <a:p>
            <a:r>
              <a:rPr lang="en-US" b="1" dirty="0" smtClean="0"/>
              <a:t>This slide shows data derived from:</a:t>
            </a:r>
            <a:endParaRPr lang="en-US" dirty="0" smtClean="0"/>
          </a:p>
          <a:p>
            <a:r>
              <a:rPr lang="en-US" dirty="0" smtClean="0"/>
              <a:t> </a:t>
            </a:r>
          </a:p>
          <a:p>
            <a:r>
              <a:rPr lang="en-US" dirty="0" smtClean="0"/>
              <a:t>Mathematics Teacher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Q10. </a:t>
            </a:r>
            <a:r>
              <a:rPr lang="en-US" sz="2000" i="1" kern="1200" dirty="0" smtClean="0">
                <a:solidFill>
                  <a:schemeClr val="tx1"/>
                </a:solidFill>
                <a:effectLst/>
                <a:latin typeface="+mn-lt"/>
                <a:ea typeface="+mn-ea"/>
                <a:cs typeface="+mn-cs"/>
              </a:rPr>
              <a:t>[Presented to non-self contained teachers 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mathematics class you currently teach, select the course type and enter the number of students enrolled.  Enter the classes in the order that you teach them.   For teachers on an alternating day block schedule, please order your classes starting with the first class you teach this week.</a:t>
            </a:r>
            <a:endParaRPr lang="en-US" dirty="0" smtClean="0"/>
          </a:p>
          <a:p>
            <a:pPr lvl="1"/>
            <a:r>
              <a:rPr lang="en-US" b="1" dirty="0" smtClean="0"/>
              <a:t>Course type list</a:t>
            </a:r>
          </a:p>
          <a:p>
            <a:pPr marL="685800" lvl="1" indent="-228600">
              <a:buFont typeface="+mj-lt"/>
              <a:buAutoNum type="arabicPeriod"/>
            </a:pPr>
            <a:r>
              <a:rPr lang="en-US" sz="1200" strike="sngStrike" kern="1200" dirty="0" smtClean="0">
                <a:solidFill>
                  <a:schemeClr val="tx1"/>
                </a:solidFill>
                <a:effectLst/>
                <a:latin typeface="+mn-lt"/>
                <a:ea typeface="+mn-ea"/>
                <a:cs typeface="+mn-cs"/>
              </a:rPr>
              <a:t>Mathematics (Grades K‒5)</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Accelerated/Pre-Algebra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Algebra 1, Grade 7 or 8</a:t>
            </a:r>
          </a:p>
          <a:p>
            <a:pPr marL="685800" lvl="1" indent="-228600">
              <a:buFont typeface="+mj-lt"/>
              <a:buAutoNum type="arabicPeriod"/>
            </a:pPr>
            <a:r>
              <a:rPr lang="en-US" sz="1200" kern="1200" dirty="0" smtClean="0">
                <a:solidFill>
                  <a:schemeClr val="tx1"/>
                </a:solidFill>
                <a:effectLst/>
                <a:latin typeface="+mn-lt"/>
                <a:ea typeface="+mn-ea"/>
                <a:cs typeface="+mn-cs"/>
              </a:rPr>
              <a:t>Non-college prep mathematics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1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2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3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4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Mathematics course that might qualify for college credit (Grades 9‒12)</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In mathematics, formal/‌college prep levels 1, 2, and 3 courses each account for 20 percent or more of grades 9­–12 mathematics classes (see Table 4.27).  Formal level 4 courses make up 14 percent of the classes, non-college prep mathematics 13 percent, and courses that might qualify for college credit account for 10 percent of classes.”</a:t>
            </a:r>
          </a:p>
        </p:txBody>
      </p:sp>
      <p:sp>
        <p:nvSpPr>
          <p:cNvPr id="4" name="Slide Number Placeholder 3"/>
          <p:cNvSpPr>
            <a:spLocks noGrp="1"/>
          </p:cNvSpPr>
          <p:nvPr>
            <p:ph type="sldNum" sz="quarter" idx="10"/>
          </p:nvPr>
        </p:nvSpPr>
        <p:spPr/>
        <p:txBody>
          <a:bodyPr/>
          <a:lstStyle/>
          <a:p>
            <a:fld id="{823D338B-4ED9-4BF3-8948-0E651EB64CDA}" type="slidenum">
              <a:rPr lang="en-US" smtClean="0"/>
              <a:t>30</a:t>
            </a:fld>
            <a:endParaRPr lang="en-US"/>
          </a:p>
        </p:txBody>
      </p:sp>
    </p:spTree>
    <p:extLst>
      <p:ext uri="{BB962C8B-B14F-4D97-AF65-F5344CB8AC3E}">
        <p14:creationId xmlns:p14="http://schemas.microsoft.com/office/powerpoint/2010/main" val="2126629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Note: Examples of courses in groups are as follows: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Non-college prep mathematics courses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Developmental Math; High School Arithmetic; Remedial Math; General Math; Vocational Math; Consumer Math; Basic Math; Business Math; Career Math; Practical Math; Essential Math; Pre-Algebra; Introductory Algebra; Algebra 1 Part 1; Algebra 1A; Math A; Basic Geometry; Informal Geometry; Practical Geometry</a:t>
            </a:r>
          </a:p>
          <a:p>
            <a:r>
              <a:rPr lang="en-US" sz="1200" b="1" kern="1200" dirty="0" smtClean="0">
                <a:solidFill>
                  <a:schemeClr val="tx1"/>
                </a:solidFill>
                <a:effectLst/>
                <a:latin typeface="+mn-lt"/>
                <a:ea typeface="+mn-ea"/>
                <a:cs typeface="+mn-cs"/>
              </a:rPr>
              <a:t>Formal/College prep mathematics level 1 courses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Algebra 1; Math 1; Integrated/Unified Math I; Algebra 1 Part 2; Algebra 1B; Math B</a:t>
            </a:r>
          </a:p>
          <a:p>
            <a:r>
              <a:rPr lang="en-US" sz="1200" b="1" kern="1200" dirty="0" smtClean="0">
                <a:solidFill>
                  <a:schemeClr val="tx1"/>
                </a:solidFill>
                <a:effectLst/>
                <a:latin typeface="+mn-lt"/>
                <a:ea typeface="+mn-ea"/>
                <a:cs typeface="+mn-cs"/>
              </a:rPr>
              <a:t>Formal/College prep mathematics level 2 courses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Geometry; Plane Geometry; Solid Geometry; Math 2; Integrated/Unified Math II; Math C</a:t>
            </a:r>
          </a:p>
          <a:p>
            <a:r>
              <a:rPr lang="en-US" sz="1200" b="1" kern="1200" dirty="0" smtClean="0">
                <a:solidFill>
                  <a:schemeClr val="tx1"/>
                </a:solidFill>
                <a:effectLst/>
                <a:latin typeface="+mn-lt"/>
                <a:ea typeface="+mn-ea"/>
                <a:cs typeface="+mn-cs"/>
              </a:rPr>
              <a:t>Formal/College prep mathematics level 3 courses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Algebra 2; Intermediate Algebra; Algebra and Trigonometry; Advanced Algebra; Math 3; Integrated/Unified Math III</a:t>
            </a:r>
          </a:p>
          <a:p>
            <a:r>
              <a:rPr lang="en-US" sz="1200" b="1" kern="1200" dirty="0" smtClean="0">
                <a:solidFill>
                  <a:schemeClr val="tx1"/>
                </a:solidFill>
                <a:effectLst/>
                <a:latin typeface="+mn-lt"/>
                <a:ea typeface="+mn-ea"/>
                <a:cs typeface="+mn-cs"/>
              </a:rPr>
              <a:t>Formal/College prep mathematics level 4 courses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Algebra 3; Trigonometry; Pre-Calculus; Analytic/Advanced Geometry; Elementary Functions; Integrated Math 4; Unified Math IV; Calculus (not including college level/AP); any other college prep senior math with Algebra 2/Math 3 as a prerequisite</a:t>
            </a:r>
          </a:p>
          <a:p>
            <a:r>
              <a:rPr lang="en-US" sz="1200" b="1" kern="1200" dirty="0" smtClean="0">
                <a:solidFill>
                  <a:schemeClr val="tx1"/>
                </a:solidFill>
                <a:effectLst/>
                <a:latin typeface="+mn-lt"/>
                <a:ea typeface="+mn-ea"/>
                <a:cs typeface="+mn-cs"/>
              </a:rPr>
              <a:t>Mathematics courses that might qualify for college credit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Advanced Placement Calculus (AB, BC); Advanced Placement Statistics; IB Mathematics Standard Level; IB Mathematics Higher Level; concurrent college and high school credit/dual enrollment</a:t>
            </a:r>
          </a:p>
          <a:p>
            <a:endParaRPr lang="en-US" dirty="0"/>
          </a:p>
        </p:txBody>
      </p:sp>
      <p:sp>
        <p:nvSpPr>
          <p:cNvPr id="4" name="Slide Number Placeholder 3"/>
          <p:cNvSpPr>
            <a:spLocks noGrp="1"/>
          </p:cNvSpPr>
          <p:nvPr>
            <p:ph type="sldNum" sz="quarter" idx="10"/>
          </p:nvPr>
        </p:nvSpPr>
        <p:spPr/>
        <p:txBody>
          <a:bodyPr/>
          <a:lstStyle/>
          <a:p>
            <a:fld id="{823D338B-4ED9-4BF3-8948-0E651EB64CDA}" type="slidenum">
              <a:rPr lang="en-US" smtClean="0"/>
              <a:t>31</a:t>
            </a:fld>
            <a:endParaRPr lang="en-US"/>
          </a:p>
        </p:txBody>
      </p:sp>
    </p:spTree>
    <p:extLst>
      <p:ext uri="{BB962C8B-B14F-4D97-AF65-F5344CB8AC3E}">
        <p14:creationId xmlns:p14="http://schemas.microsoft.com/office/powerpoint/2010/main" val="416752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only teachers assigned to teach</a:t>
            </a:r>
            <a:r>
              <a:rPr lang="en-US" sz="1200" kern="1200" baseline="0" dirty="0" smtClean="0">
                <a:solidFill>
                  <a:schemeClr val="tx1"/>
                </a:solidFill>
                <a:effectLst/>
                <a:latin typeface="+mn-lt"/>
                <a:ea typeface="+mn-ea"/>
                <a:cs typeface="+mn-cs"/>
              </a:rPr>
              <a:t> multiple subjects to a single class of students grades K–6. </a:t>
            </a:r>
            <a:endParaRPr lang="en-US" dirty="0" smtClean="0"/>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32</a:t>
            </a:fld>
            <a:endParaRPr lang="en-US"/>
          </a:p>
        </p:txBody>
      </p:sp>
    </p:spTree>
    <p:extLst>
      <p:ext uri="{BB962C8B-B14F-4D97-AF65-F5344CB8AC3E}">
        <p14:creationId xmlns:p14="http://schemas.microsoft.com/office/powerpoint/2010/main" val="217383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4.31, p. 93 in Technical</a:t>
            </a:r>
            <a:r>
              <a:rPr lang="en-US" baseline="0" dirty="0" smtClean="0"/>
              <a:t> Report</a:t>
            </a:r>
          </a:p>
          <a:p>
            <a:endParaRPr lang="en-US" baseline="0" dirty="0" smtClean="0"/>
          </a:p>
          <a:p>
            <a:r>
              <a:rPr lang="en-US" b="1" dirty="0" smtClean="0"/>
              <a:t>This slide shows data derived from:</a:t>
            </a:r>
            <a:endParaRPr lang="en-US" dirty="0" smtClean="0"/>
          </a:p>
          <a:p>
            <a:r>
              <a:rPr lang="en-US" dirty="0" smtClean="0"/>
              <a:t> </a:t>
            </a:r>
          </a:p>
          <a:p>
            <a:r>
              <a:rPr lang="en-US" dirty="0" smtClean="0"/>
              <a:t>Mathematics Teacher Questionnaire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Q30. </a:t>
            </a:r>
            <a:r>
              <a:rPr lang="en-US" sz="1200" kern="1200" dirty="0" smtClean="0">
                <a:solidFill>
                  <a:schemeClr val="tx1"/>
                </a:solidFill>
                <a:effectLst/>
                <a:latin typeface="+mn-lt"/>
                <a:ea typeface="+mn-ea"/>
                <a:cs typeface="+mn-cs"/>
              </a:rPr>
              <a:t>For the</a:t>
            </a:r>
            <a:r>
              <a:rPr lang="en-US" sz="1200" kern="1200" baseline="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Table 4.31 shows the percentages of female students and students from race/‌ethnicity groups historically underrepresented in STEM in classes in the different grade bands.  Elementary and middle school data mirror those of students in the nation, as students typically are required to take science and mathematics at each grade level.  In high school, where students are generally not required to take each subject every year, the data show that historically underrepresented students are less likely to take science and mathematics classes.  In high school computer science classes, only about a quarter of students are female or from a historically underrepresented race/‌ethnicity group.”</a:t>
            </a:r>
          </a:p>
        </p:txBody>
      </p:sp>
      <p:sp>
        <p:nvSpPr>
          <p:cNvPr id="4" name="Slide Number Placeholder 3"/>
          <p:cNvSpPr>
            <a:spLocks noGrp="1"/>
          </p:cNvSpPr>
          <p:nvPr>
            <p:ph type="sldNum" sz="quarter" idx="10"/>
          </p:nvPr>
        </p:nvSpPr>
        <p:spPr/>
        <p:txBody>
          <a:bodyPr/>
          <a:lstStyle/>
          <a:p>
            <a:fld id="{823D338B-4ED9-4BF3-8948-0E651EB64CDA}" type="slidenum">
              <a:rPr lang="en-US" smtClean="0"/>
              <a:t>33</a:t>
            </a:fld>
            <a:endParaRPr lang="en-US"/>
          </a:p>
        </p:txBody>
      </p:sp>
    </p:spTree>
    <p:extLst>
      <p:ext uri="{BB962C8B-B14F-4D97-AF65-F5344CB8AC3E}">
        <p14:creationId xmlns:p14="http://schemas.microsoft.com/office/powerpoint/2010/main" val="981566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Historically Underrepresented Students includes American Indian or Alaskan Native, Black or African American, Hispanic or Latino, or Native Hawaiian or Other Pacific Islander students.</a:t>
            </a:r>
          </a:p>
          <a:p>
            <a:endParaRPr lang="en-US" dirty="0"/>
          </a:p>
        </p:txBody>
      </p:sp>
      <p:sp>
        <p:nvSpPr>
          <p:cNvPr id="4" name="Slide Number Placeholder 3"/>
          <p:cNvSpPr>
            <a:spLocks noGrp="1"/>
          </p:cNvSpPr>
          <p:nvPr>
            <p:ph type="sldNum" sz="quarter" idx="10"/>
          </p:nvPr>
        </p:nvSpPr>
        <p:spPr/>
        <p:txBody>
          <a:bodyPr/>
          <a:lstStyle/>
          <a:p>
            <a:fld id="{823D338B-4ED9-4BF3-8948-0E651EB64CDA}" type="slidenum">
              <a:rPr lang="en-US" smtClean="0"/>
              <a:t>34</a:t>
            </a:fld>
            <a:endParaRPr lang="en-US"/>
          </a:p>
        </p:txBody>
      </p:sp>
    </p:spTree>
    <p:extLst>
      <p:ext uri="{BB962C8B-B14F-4D97-AF65-F5344CB8AC3E}">
        <p14:creationId xmlns:p14="http://schemas.microsoft.com/office/powerpoint/2010/main" val="66607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4.32, p. 94 in Technical</a:t>
            </a:r>
            <a:r>
              <a:rPr lang="en-US" baseline="0" dirty="0" smtClean="0"/>
              <a:t> Report</a:t>
            </a:r>
          </a:p>
          <a:p>
            <a:endParaRPr lang="en-US" baseline="0" dirty="0" smtClean="0"/>
          </a:p>
          <a:p>
            <a:r>
              <a:rPr lang="en-US" b="1" dirty="0" smtClean="0"/>
              <a:t>This slide shows data derived from:</a:t>
            </a:r>
            <a:endParaRPr lang="en-US" dirty="0" smtClean="0"/>
          </a:p>
          <a:p>
            <a:r>
              <a:rPr lang="en-US" dirty="0" smtClean="0"/>
              <a:t> </a:t>
            </a:r>
          </a:p>
          <a:p>
            <a:r>
              <a:rPr lang="en-US" dirty="0" smtClean="0"/>
              <a:t>Mathematics Teacher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Q10. </a:t>
            </a:r>
            <a:r>
              <a:rPr lang="en-US" sz="1200" kern="1200" dirty="0" smtClean="0">
                <a:solidFill>
                  <a:schemeClr val="tx1"/>
                </a:solidFill>
                <a:effectLst/>
                <a:latin typeface="+mn-lt"/>
                <a:ea typeface="+mn-ea"/>
                <a:cs typeface="+mn-cs"/>
              </a:rPr>
              <a:t>For each mathematics class you currently teach, select the course type and enter the number of students enrolled.  Enter the classes in the order that you teach them.   For teachers on an alternating day block schedule, please order your classes starting with the first class you teach this week.</a:t>
            </a:r>
          </a:p>
          <a:p>
            <a:pPr lvl="1"/>
            <a:r>
              <a:rPr lang="en-US" b="1" dirty="0" smtClean="0"/>
              <a:t>Course type list</a:t>
            </a:r>
          </a:p>
          <a:p>
            <a:pPr marL="685800" lvl="1" indent="-228600">
              <a:buFont typeface="+mj-lt"/>
              <a:buAutoNum type="arabicPeriod"/>
            </a:pPr>
            <a:r>
              <a:rPr lang="en-US" sz="1200" strike="sngStrike" kern="1200" dirty="0" smtClean="0">
                <a:solidFill>
                  <a:schemeClr val="tx1"/>
                </a:solidFill>
                <a:effectLst/>
                <a:latin typeface="+mn-lt"/>
                <a:ea typeface="+mn-ea"/>
                <a:cs typeface="+mn-cs"/>
              </a:rPr>
              <a:t>Mathematics (Grades K‒5)</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Accelerated/Pre-Algebra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Algebra 1, Grade 7 or 8</a:t>
            </a:r>
          </a:p>
          <a:p>
            <a:pPr marL="685800" lvl="1" indent="-228600">
              <a:buFont typeface="+mj-lt"/>
              <a:buAutoNum type="arabicPeriod"/>
            </a:pPr>
            <a:r>
              <a:rPr lang="en-US" sz="1200" kern="1200" dirty="0" smtClean="0">
                <a:solidFill>
                  <a:schemeClr val="tx1"/>
                </a:solidFill>
                <a:effectLst/>
                <a:latin typeface="+mn-lt"/>
                <a:ea typeface="+mn-ea"/>
                <a:cs typeface="+mn-cs"/>
              </a:rPr>
              <a:t>Non-college prep mathematics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1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2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3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4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Mathematics course that might qualify for college credit (Grades 9‒12)</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Q30. </a:t>
            </a:r>
            <a:r>
              <a:rPr lang="en-US" sz="1200" kern="1200" dirty="0" smtClean="0">
                <a:solidFill>
                  <a:schemeClr val="tx1"/>
                </a:solidFill>
                <a:effectLst/>
                <a:latin typeface="+mn-lt"/>
                <a:ea typeface="+mn-ea"/>
                <a:cs typeface="+mn-cs"/>
              </a:rPr>
              <a:t>For the</a:t>
            </a:r>
            <a:r>
              <a:rPr lang="en-US" sz="1200" kern="1200" baseline="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A pattern of decreasing enrollment of students from race/‌ethnicity groups historically underrepresented in STEM is seen in the class composition data across the progression of high school science and mathematics courses (see Table 4.32).  For example, students from these groups make up 43 percent of students in non-college prep science classes and 35 percent of students in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classes, compared to only 27 percent in advanced science classes.  In mathematics, 38 percent of students in formal/college prep level 1 classes are from race/‌ethnicity groups historically underrepresented in STEM, compared to only 22 percent of students in classes that might qualify for college credit.  In computer science, students from these groups make up 30 percent of students in introductory classes and 23 percent of students in courses that might qualify for college credit.  In terms of gender, high school science and mathematics courses tend to have classes that are evenly split between male and female students on average.  Exceptions are non-college prep science and mathematics classes and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which have smaller percentages of female students.”</a:t>
            </a:r>
          </a:p>
        </p:txBody>
      </p:sp>
      <p:sp>
        <p:nvSpPr>
          <p:cNvPr id="4" name="Slide Number Placeholder 3"/>
          <p:cNvSpPr>
            <a:spLocks noGrp="1"/>
          </p:cNvSpPr>
          <p:nvPr>
            <p:ph type="sldNum" sz="quarter" idx="10"/>
          </p:nvPr>
        </p:nvSpPr>
        <p:spPr/>
        <p:txBody>
          <a:bodyPr/>
          <a:lstStyle/>
          <a:p>
            <a:fld id="{823D338B-4ED9-4BF3-8948-0E651EB64CDA}" type="slidenum">
              <a:rPr lang="en-US" smtClean="0"/>
              <a:t>35</a:t>
            </a:fld>
            <a:endParaRPr lang="en-US"/>
          </a:p>
        </p:txBody>
      </p:sp>
    </p:spTree>
    <p:extLst>
      <p:ext uri="{BB962C8B-B14F-4D97-AF65-F5344CB8AC3E}">
        <p14:creationId xmlns:p14="http://schemas.microsoft.com/office/powerpoint/2010/main" val="3429299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 includes American Indian or Alaskan Native, Black or African American, Hispanic or Latino, or Native Hawaiian or Other Pacific Islander</a:t>
            </a:r>
            <a:r>
              <a:rPr lang="en-US" baseline="0" dirty="0" smtClean="0"/>
              <a:t>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823D338B-4ED9-4BF3-8948-0E651EB64CDA}" type="slidenum">
              <a:rPr lang="en-US" smtClean="0"/>
              <a:t>37</a:t>
            </a:fld>
            <a:endParaRPr lang="en-US"/>
          </a:p>
        </p:txBody>
      </p:sp>
    </p:spTree>
    <p:extLst>
      <p:ext uri="{BB962C8B-B14F-4D97-AF65-F5344CB8AC3E}">
        <p14:creationId xmlns:p14="http://schemas.microsoft.com/office/powerpoint/2010/main" val="111420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4.33, p. 95 in Technical Report</a:t>
            </a:r>
          </a:p>
          <a:p>
            <a:endParaRPr lang="en-US"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a:t>Mathematics Teacher Questionnaire</a:t>
            </a:r>
          </a:p>
          <a:p>
            <a:pPr lvl="0"/>
            <a:r>
              <a:rPr lang="en-US" dirty="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a:t>
            </a:r>
            <a:r>
              <a:rPr lang="en-US" dirty="0"/>
              <a:t>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Teachers were asked to indicate the prior achievement level of students in the selected class relative to other students in the school.  At the elementary level, 41 percent of science and 51 percent of mathematics classes are heterogeneous in terms of prior achievement; most of the remaining classes are composed primarily of average-achieving students (see Table 4.33).  Heterogeneous grouping is less common in middle school mathematics and in high school science and mathematics.  However, 41 percent of high school computer science classes include students with a mixture of prior achievement levels.  In contrast to science and mathematics, almost no computer science classes are composed of mostly low prior achievers.”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a:t>
            </a:r>
            <a:r>
              <a:rPr lang="en-US" baseline="0" dirty="0" smtClean="0"/>
              <a:t> of </a:t>
            </a:r>
            <a:r>
              <a:rPr lang="en-US" dirty="0" smtClean="0"/>
              <a:t>Table 4.34,</a:t>
            </a:r>
            <a:r>
              <a:rPr lang="en-US" baseline="0" dirty="0" smtClean="0"/>
              <a:t> p. 96 in Technical Report</a:t>
            </a:r>
          </a:p>
          <a:p>
            <a:endParaRPr lang="en-US" baseline="0" dirty="0" smtClean="0"/>
          </a:p>
          <a:p>
            <a:r>
              <a:rPr lang="en-US" b="1" dirty="0"/>
              <a:t>This slide shows data </a:t>
            </a:r>
            <a:r>
              <a:rPr lang="en-US" b="1" dirty="0" smtClean="0"/>
              <a:t>derived from:</a:t>
            </a:r>
            <a:endParaRPr lang="en-US" dirty="0"/>
          </a:p>
          <a:p>
            <a:r>
              <a:rPr lang="en-US" dirty="0"/>
              <a:t> </a:t>
            </a:r>
          </a:p>
          <a:p>
            <a:r>
              <a:rPr lang="en-US" dirty="0"/>
              <a:t>Mathematics Teacher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Q10. </a:t>
            </a:r>
            <a:r>
              <a:rPr lang="en-US" sz="1200" kern="1200" dirty="0" smtClean="0">
                <a:solidFill>
                  <a:schemeClr val="tx1"/>
                </a:solidFill>
                <a:effectLst/>
                <a:latin typeface="+mn-lt"/>
                <a:ea typeface="+mn-ea"/>
                <a:cs typeface="+mn-cs"/>
              </a:rPr>
              <a:t>For each mathematics class you currently teach, select the course type and enter the number of students enrolled.  Enter the classes in the order that you teach them.   For teachers on an alternating day block schedule, please order your classes starting with the first class you teach this week.</a:t>
            </a:r>
          </a:p>
          <a:p>
            <a:pPr lvl="1"/>
            <a:r>
              <a:rPr lang="en-US" b="1" dirty="0" smtClean="0"/>
              <a:t>Course type list</a:t>
            </a:r>
          </a:p>
          <a:p>
            <a:pPr marL="685800" lvl="1" indent="-228600">
              <a:buFont typeface="+mj-lt"/>
              <a:buAutoNum type="arabicPeriod"/>
            </a:pPr>
            <a:r>
              <a:rPr lang="en-US" sz="1200" strike="sngStrike" kern="1200" dirty="0" smtClean="0">
                <a:solidFill>
                  <a:schemeClr val="tx1"/>
                </a:solidFill>
                <a:effectLst/>
                <a:latin typeface="+mn-lt"/>
                <a:ea typeface="+mn-ea"/>
                <a:cs typeface="+mn-cs"/>
              </a:rPr>
              <a:t>Mathematics (Grades K‒5)</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Accelerated/Pre-Algebra Mathematics 6</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7</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Remedial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Regular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Accelerated Mathematics 8</a:t>
            </a:r>
          </a:p>
          <a:p>
            <a:pPr marL="685800" lvl="1" indent="-228600">
              <a:buFont typeface="+mj-lt"/>
              <a:buAutoNum type="arabicPeriod"/>
            </a:pPr>
            <a:r>
              <a:rPr lang="en-US" sz="1200" strike="sngStrike" kern="1200" dirty="0" smtClean="0">
                <a:solidFill>
                  <a:schemeClr val="tx1"/>
                </a:solidFill>
                <a:effectLst/>
                <a:latin typeface="+mn-lt"/>
                <a:ea typeface="+mn-ea"/>
                <a:cs typeface="+mn-cs"/>
              </a:rPr>
              <a:t>Algebra 1, Grade 7 or 8</a:t>
            </a:r>
          </a:p>
          <a:p>
            <a:pPr marL="685800" lvl="1" indent="-228600">
              <a:buFont typeface="+mj-lt"/>
              <a:buAutoNum type="arabicPeriod"/>
            </a:pPr>
            <a:r>
              <a:rPr lang="en-US" sz="1200" kern="1200" dirty="0" smtClean="0">
                <a:solidFill>
                  <a:schemeClr val="tx1"/>
                </a:solidFill>
                <a:effectLst/>
                <a:latin typeface="+mn-lt"/>
                <a:ea typeface="+mn-ea"/>
                <a:cs typeface="+mn-cs"/>
              </a:rPr>
              <a:t>Non-college prep mathematics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1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2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3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Formal/College prep mathematics level 4 course (Grades 9‒12)</a:t>
            </a:r>
          </a:p>
          <a:p>
            <a:pPr marL="685800" lvl="1" indent="-228600">
              <a:buFont typeface="+mj-lt"/>
              <a:buAutoNum type="arabicPeriod"/>
            </a:pPr>
            <a:r>
              <a:rPr lang="en-US" sz="1200" kern="1200" dirty="0" smtClean="0">
                <a:solidFill>
                  <a:schemeClr val="tx1"/>
                </a:solidFill>
                <a:effectLst/>
                <a:latin typeface="+mn-lt"/>
                <a:ea typeface="+mn-ea"/>
                <a:cs typeface="+mn-cs"/>
              </a:rPr>
              <a:t>Mathematics course that might qualify for college credit (Grades 9‒12)</a:t>
            </a:r>
            <a:endParaRPr lang="en-US" dirty="0" smtClean="0"/>
          </a:p>
          <a:p>
            <a:pPr lvl="0"/>
            <a:endParaRPr lang="en-US" dirty="0" smtClean="0"/>
          </a:p>
          <a:p>
            <a:pPr lvl="0"/>
            <a:r>
              <a:rPr lang="en-US"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low achievers </a:t>
            </a:r>
          </a:p>
          <a:p>
            <a:pPr marL="628615" lvl="1" indent="-171441">
              <a:buFont typeface="Courier New" panose="02070309020205020404" pitchFamily="49" charset="0"/>
              <a:buChar char="o"/>
            </a:pPr>
            <a:r>
              <a:rPr lang="en-US" dirty="0" smtClean="0"/>
              <a:t>Mostly average achievers </a:t>
            </a:r>
          </a:p>
          <a:p>
            <a:pPr marL="628615" lvl="1" indent="-171441">
              <a:buFont typeface="Courier New" panose="02070309020205020404" pitchFamily="49" charset="0"/>
              <a:buChar char="o"/>
            </a:pPr>
            <a:r>
              <a:rPr lang="en-US" dirty="0" smtClean="0"/>
              <a:t>Mostly high achievers </a:t>
            </a:r>
          </a:p>
          <a:p>
            <a:pPr marL="628615" lvl="1" indent="-171441">
              <a:buFont typeface="Courier New" panose="02070309020205020404" pitchFamily="49" charset="0"/>
              <a:buChar char="o"/>
            </a:pPr>
            <a:r>
              <a:rPr lang="en-US" dirty="0" smtClean="0"/>
              <a:t>A mixture of levels </a:t>
            </a:r>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The percentage of science classes composed mostly of high prior achievers tends to increase across the traditional course sequence; for example, about 30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and chemistry classes consist mostly of high prior achievers, compared to 42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and 65 percent of advanced science classes (see Table 4.34).  A similar trend occurs in mathematics, where few level 1, a quarter of level 2 and level 3, half of level 4, and a large majority  of classes that might qualify for college credit are composed of mostly high prior achievers.  In computer science, 24 percent of introductory computer science classes, 41 percent of specialized/‌elective classes, and 49 percent of classes that might qualify for college credit consist of mostly high prior achievers.”</a:t>
            </a:r>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a:t>
            </a:r>
            <a:r>
              <a:rPr lang="en-US" baseline="0" dirty="0" smtClean="0"/>
              <a:t>, p. 78 in Technical Report</a:t>
            </a:r>
          </a:p>
          <a:p>
            <a:endParaRPr lang="en-US" baseline="0" dirty="0" smtClean="0"/>
          </a:p>
          <a:p>
            <a:r>
              <a:rPr lang="en-US" b="1" dirty="0" smtClean="0"/>
              <a:t>This slide shows data from individual items found on both the Science Teacher Questionnaire and Mathematics Teacher Questionnaire. </a:t>
            </a:r>
          </a:p>
          <a:p>
            <a:r>
              <a:rPr lang="en-US" dirty="0" smtClean="0"/>
              <a:t> </a:t>
            </a:r>
          </a:p>
          <a:p>
            <a:r>
              <a:rPr lang="en-US" b="0" dirty="0" smtClean="0"/>
              <a:t>Science Teacher Questionnaire</a:t>
            </a:r>
          </a:p>
          <a:p>
            <a:r>
              <a:rPr lang="en-US" dirty="0" smtClean="0"/>
              <a:t>Q6. In a typical week, how many days do you teach lessons on each of the following subjects and how many minutes per week are spent on each subject?</a:t>
            </a:r>
          </a:p>
          <a:p>
            <a:pPr marL="681499" lvl="1" indent="-224325">
              <a:buFont typeface="+mj-lt"/>
              <a:buAutoNum type="alphaLcPeriod"/>
            </a:pPr>
            <a:r>
              <a:rPr lang="en-US" dirty="0" smtClean="0"/>
              <a:t>Mathematics _____</a:t>
            </a:r>
            <a:r>
              <a:rPr lang="en-US" baseline="0" dirty="0" smtClean="0"/>
              <a:t>     _____</a:t>
            </a:r>
            <a:endParaRPr lang="en-US" dirty="0" smtClean="0"/>
          </a:p>
          <a:p>
            <a:pPr marL="681499" lvl="1" indent="-224325" defTabSz="897301">
              <a:buFont typeface="+mj-lt"/>
              <a:buAutoNum type="alphaLcPeriod"/>
              <a:defRPr/>
            </a:pPr>
            <a:r>
              <a:rPr lang="en-US" dirty="0" smtClean="0"/>
              <a:t>Science _____</a:t>
            </a:r>
            <a:r>
              <a:rPr lang="en-US" baseline="0" dirty="0" smtClean="0"/>
              <a:t>     _____</a:t>
            </a:r>
            <a:endParaRPr lang="en-US" dirty="0" smtClean="0"/>
          </a:p>
          <a:p>
            <a:pPr marL="681499" lvl="1" indent="-224325" defTabSz="897301">
              <a:buFont typeface="+mj-lt"/>
              <a:buAutoNum type="alphaLcPeriod"/>
              <a:defRPr/>
            </a:pPr>
            <a:r>
              <a:rPr lang="en-US" dirty="0" smtClean="0"/>
              <a:t>Social Studies _____</a:t>
            </a:r>
            <a:r>
              <a:rPr lang="en-US" baseline="0" dirty="0" smtClean="0"/>
              <a:t>     _____</a:t>
            </a:r>
            <a:endParaRPr lang="en-US" dirty="0" smtClean="0"/>
          </a:p>
          <a:p>
            <a:pPr marL="681499" lvl="1" indent="-224325" defTabSz="897301">
              <a:buFont typeface="+mj-lt"/>
              <a:buAutoNum type="alphaLcPeriod"/>
              <a:defRPr/>
            </a:pPr>
            <a:r>
              <a:rPr lang="en-US" dirty="0" smtClean="0"/>
              <a:t>Reading/Language Arts _____</a:t>
            </a:r>
            <a:r>
              <a:rPr lang="en-US" baseline="0" dirty="0" smtClean="0"/>
              <a:t>     _____</a:t>
            </a:r>
            <a:endParaRPr lang="en-US" dirty="0" smtClean="0"/>
          </a:p>
          <a:p>
            <a:endParaRPr lang="en-US" dirty="0" smtClean="0"/>
          </a:p>
          <a:p>
            <a:pPr defTabSz="897301">
              <a:defRPr/>
            </a:pPr>
            <a:r>
              <a:rPr lang="en-US" dirty="0" smtClean="0"/>
              <a:t>Q7. In a typical year, how many weeks do you teach lessons on each of the following subjects and how many minutes per week are spent on each subject? </a:t>
            </a:r>
          </a:p>
          <a:p>
            <a:pPr marL="681499" lvl="1" indent="-224325" defTabSz="897301">
              <a:buFont typeface="+mj-lt"/>
              <a:buAutoNum type="alphaLcPeriod"/>
              <a:defRPr/>
            </a:pPr>
            <a:r>
              <a:rPr lang="en-US" dirty="0" smtClean="0"/>
              <a:t>Mathematics _____</a:t>
            </a:r>
            <a:r>
              <a:rPr lang="en-US" baseline="0" dirty="0" smtClean="0"/>
              <a:t>     _____</a:t>
            </a:r>
            <a:endParaRPr lang="en-US" dirty="0" smtClean="0"/>
          </a:p>
          <a:p>
            <a:pPr marL="681499" lvl="1" indent="-224325" defTabSz="897301">
              <a:buFont typeface="+mj-lt"/>
              <a:buAutoNum type="alphaLcPeriod"/>
              <a:defRPr/>
            </a:pPr>
            <a:r>
              <a:rPr lang="en-US" dirty="0" smtClean="0"/>
              <a:t>Science _____</a:t>
            </a:r>
            <a:r>
              <a:rPr lang="en-US" baseline="0" dirty="0" smtClean="0"/>
              <a:t>     _____</a:t>
            </a:r>
            <a:endParaRPr lang="en-US" dirty="0" smtClean="0"/>
          </a:p>
          <a:p>
            <a:pPr marL="681499" lvl="1" indent="-224325" defTabSz="897301">
              <a:buFont typeface="+mj-lt"/>
              <a:buAutoNum type="alphaLcPeriod"/>
              <a:defRPr/>
            </a:pPr>
            <a:r>
              <a:rPr lang="en-US" dirty="0" smtClean="0"/>
              <a:t>Social Studies _____</a:t>
            </a:r>
            <a:r>
              <a:rPr lang="en-US" baseline="0" dirty="0" smtClean="0"/>
              <a:t>     _____</a:t>
            </a:r>
            <a:endParaRPr lang="en-US" dirty="0" smtClean="0"/>
          </a:p>
          <a:p>
            <a:pPr marL="681499" lvl="1" indent="-224325" defTabSz="897301">
              <a:buFont typeface="+mj-lt"/>
              <a:buAutoNum type="alphaLcPeriod"/>
              <a:defRPr/>
            </a:pPr>
            <a:r>
              <a:rPr lang="en-US" dirty="0" smtClean="0"/>
              <a:t>Reading/Language Arts _____</a:t>
            </a:r>
            <a:r>
              <a:rPr lang="en-US" baseline="0" dirty="0" smtClean="0"/>
              <a:t>     _____</a:t>
            </a:r>
            <a:endParaRPr lang="en-US" dirty="0" smtClean="0"/>
          </a:p>
          <a:p>
            <a:endParaRPr lang="en-US" dirty="0" smtClean="0"/>
          </a:p>
          <a:p>
            <a:r>
              <a:rPr lang="en-US" b="0" dirty="0" smtClean="0"/>
              <a:t>Mathematics Teacher Questionnaire</a:t>
            </a:r>
          </a:p>
          <a:p>
            <a:r>
              <a:rPr lang="en-US" dirty="0" smtClean="0"/>
              <a:t>Q7. In a typical week, how many days do you teach lessons on each of the following subjects and how many minutes per week are spent on each subject? </a:t>
            </a:r>
          </a:p>
          <a:p>
            <a:pPr marL="672976" lvl="1" indent="-224325" defTabSz="897301">
              <a:buFont typeface="+mj-lt"/>
              <a:buAutoNum type="alphaLcPeriod"/>
              <a:defRPr/>
            </a:pPr>
            <a:r>
              <a:rPr lang="en-US" dirty="0" smtClean="0"/>
              <a:t>Mathematics _____</a:t>
            </a:r>
            <a:r>
              <a:rPr lang="en-US" baseline="0" dirty="0" smtClean="0"/>
              <a:t>     _____</a:t>
            </a:r>
            <a:endParaRPr lang="en-US" dirty="0" smtClean="0"/>
          </a:p>
          <a:p>
            <a:pPr marL="672976" lvl="1" indent="-224325" defTabSz="897301">
              <a:buFont typeface="+mj-lt"/>
              <a:buAutoNum type="alphaLcPeriod"/>
              <a:defRPr/>
            </a:pPr>
            <a:r>
              <a:rPr lang="en-US" dirty="0" smtClean="0"/>
              <a:t>Science  _____</a:t>
            </a:r>
            <a:r>
              <a:rPr lang="en-US" baseline="0" dirty="0" smtClean="0"/>
              <a:t>     _____</a:t>
            </a:r>
            <a:endParaRPr lang="en-US" dirty="0" smtClean="0"/>
          </a:p>
          <a:p>
            <a:pPr marL="672976" lvl="1" indent="-224325" defTabSz="897301">
              <a:buFont typeface="+mj-lt"/>
              <a:buAutoNum type="alphaLcPeriod"/>
              <a:defRPr/>
            </a:pPr>
            <a:r>
              <a:rPr lang="en-US" dirty="0" smtClean="0"/>
              <a:t>Social Studies _____</a:t>
            </a:r>
            <a:r>
              <a:rPr lang="en-US" baseline="0" dirty="0" smtClean="0"/>
              <a:t>     _____</a:t>
            </a:r>
            <a:endParaRPr lang="en-US" dirty="0" smtClean="0"/>
          </a:p>
          <a:p>
            <a:pPr marL="672976" lvl="1" indent="-224325" defTabSz="897301">
              <a:buFont typeface="+mj-lt"/>
              <a:buAutoNum type="alphaLcPeriod"/>
              <a:defRPr/>
            </a:pPr>
            <a:r>
              <a:rPr lang="en-US" dirty="0" smtClean="0"/>
              <a:t>Reading/Language Arts _____</a:t>
            </a:r>
            <a:r>
              <a:rPr lang="en-US" baseline="0" dirty="0" smtClean="0"/>
              <a:t>     _____</a:t>
            </a:r>
            <a:endParaRPr lang="en-US" dirty="0" smtClean="0"/>
          </a:p>
          <a:p>
            <a:endParaRPr lang="en-US" dirty="0" smtClean="0"/>
          </a:p>
          <a:p>
            <a:r>
              <a:rPr lang="en-US" dirty="0" smtClean="0"/>
              <a:t>Q8. In a typical year, how many weeks do you teach lessons on each of the following subjects and how many minutes per week are spent on each subject? </a:t>
            </a:r>
          </a:p>
          <a:p>
            <a:pPr marL="672976" lvl="1" indent="-224325" defTabSz="897301">
              <a:buFont typeface="+mj-lt"/>
              <a:buAutoNum type="alphaLcPeriod"/>
              <a:defRPr/>
            </a:pPr>
            <a:r>
              <a:rPr lang="en-US" dirty="0" smtClean="0"/>
              <a:t>Mathematics _____</a:t>
            </a:r>
            <a:r>
              <a:rPr lang="en-US" baseline="0" dirty="0" smtClean="0"/>
              <a:t>     _____</a:t>
            </a:r>
            <a:endParaRPr lang="en-US" dirty="0" smtClean="0"/>
          </a:p>
          <a:p>
            <a:pPr marL="672976" lvl="1" indent="-224325" defTabSz="897301">
              <a:buFont typeface="+mj-lt"/>
              <a:buAutoNum type="alphaLcPeriod"/>
              <a:defRPr/>
            </a:pPr>
            <a:r>
              <a:rPr lang="en-US" dirty="0" smtClean="0"/>
              <a:t>Science _____</a:t>
            </a:r>
            <a:r>
              <a:rPr lang="en-US" baseline="0" dirty="0" smtClean="0"/>
              <a:t>     _____</a:t>
            </a:r>
            <a:endParaRPr lang="en-US" dirty="0" smtClean="0"/>
          </a:p>
          <a:p>
            <a:pPr marL="672976" lvl="1" indent="-224325" defTabSz="897301">
              <a:buFont typeface="+mj-lt"/>
              <a:buAutoNum type="alphaLcPeriod"/>
              <a:defRPr/>
            </a:pPr>
            <a:r>
              <a:rPr lang="en-US" dirty="0" smtClean="0"/>
              <a:t>Social Studies _____</a:t>
            </a:r>
            <a:r>
              <a:rPr lang="en-US" baseline="0" dirty="0" smtClean="0"/>
              <a:t>     _____</a:t>
            </a:r>
            <a:endParaRPr lang="en-US" dirty="0" smtClean="0"/>
          </a:p>
          <a:p>
            <a:pPr marL="672976" lvl="1" indent="-224325" defTabSz="897301">
              <a:buFont typeface="+mj-lt"/>
              <a:buAutoNum type="alphaLcPeriod"/>
              <a:defRPr/>
            </a:pPr>
            <a:r>
              <a:rPr lang="en-US" dirty="0" smtClean="0"/>
              <a:t>Reading/Language Arts _____</a:t>
            </a:r>
            <a:r>
              <a:rPr lang="en-US" baseline="0" dirty="0" smtClean="0"/>
              <a:t>     _____</a:t>
            </a:r>
            <a:endParaRPr lang="en-US" dirty="0" smtClean="0"/>
          </a:p>
          <a:p>
            <a:pPr marL="672976" lvl="1" indent="-224325">
              <a:buFont typeface="+mj-lt"/>
              <a:buAutoNum type="alphaLcPeriod"/>
            </a:pPr>
            <a:endParaRPr lang="en-US" dirty="0" smtClean="0"/>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pPr defTabSz="914350">
              <a:defRPr/>
            </a:pPr>
            <a:r>
              <a:rPr lang="en-US" baseline="0" dirty="0" smtClean="0"/>
              <a:t>“</a:t>
            </a:r>
            <a:r>
              <a:rPr lang="en-US" sz="1200" kern="1200" dirty="0" smtClean="0">
                <a:solidFill>
                  <a:schemeClr val="tx1"/>
                </a:solidFill>
                <a:effectLst/>
                <a:latin typeface="+mn-lt"/>
                <a:ea typeface="+mn-ea"/>
                <a:cs typeface="+mn-cs"/>
              </a:rPr>
              <a:t>The survey also asked the approximate number of minutes typically spent teaching mathematics, science, social studies, and reading/‌language arts in self-contained classes.  The average number of minutes per day typically spent on instruction in each subject in grades K–3 and 4–6 is shown in Table 4.2; to facilitate comparisons among the subject areas, only teachers who teach all four of these subjects to one class of students were included in this analysis.  In 2018, grades K–3 self-contained classes spent an average of 89 minutes per day on reading instruction and 57 minutes on mathematics instruction, compared to only 18 minutes on science and 16 minutes on social studies instruction.  The pattern in grades 4–6 is similar, with 82 minutes per day devoted to reading, 63 minutes to mathematics, 27 minutes to science, and 21 minutes to social studies instruction.”</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a:t>
            </a:r>
            <a:r>
              <a:rPr lang="en-US" baseline="0" dirty="0" smtClean="0"/>
              <a:t> of </a:t>
            </a:r>
            <a:r>
              <a:rPr lang="en-US" dirty="0" smtClean="0"/>
              <a:t>Table 4.36,</a:t>
            </a:r>
            <a:r>
              <a:rPr lang="en-US" baseline="0" dirty="0" smtClean="0"/>
              <a:t> p. 97 in Technical Report</a:t>
            </a:r>
          </a:p>
          <a:p>
            <a:endParaRPr lang="en-US" baseline="0" dirty="0" smtClean="0"/>
          </a:p>
          <a:p>
            <a:r>
              <a:rPr lang="en-US" b="1" dirty="0" smtClean="0"/>
              <a:t>This slide shows data derived from:</a:t>
            </a:r>
            <a:endParaRPr lang="en-US" dirty="0" smtClean="0"/>
          </a:p>
          <a:p>
            <a:r>
              <a:rPr lang="en-US" dirty="0" smtClean="0"/>
              <a:t> </a:t>
            </a:r>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Q30. </a:t>
            </a:r>
            <a:r>
              <a:rPr lang="en-US" sz="1200" kern="1200" dirty="0" smtClean="0">
                <a:solidFill>
                  <a:schemeClr val="tx1"/>
                </a:solidFill>
                <a:effectLst/>
                <a:latin typeface="+mn-lt"/>
                <a:ea typeface="+mn-ea"/>
                <a:cs typeface="+mn-cs"/>
              </a:rPr>
              <a:t>For the</a:t>
            </a:r>
            <a:r>
              <a:rPr lang="en-US" sz="1200" kern="1200" baseline="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pPr marL="1143000" lvl="2" indent="-228600">
              <a:buFont typeface="+mj-lt"/>
              <a:buAutoNum type="alphaLcPeriod"/>
            </a:pPr>
            <a:endParaRPr lang="en-US" sz="1200" kern="1200" dirty="0" smtClean="0">
              <a:solidFill>
                <a:schemeClr val="tx1"/>
              </a:solidFill>
              <a:effectLst/>
              <a:latin typeface="+mn-lt"/>
              <a:ea typeface="+mn-ea"/>
              <a:cs typeface="+mn-cs"/>
            </a:endParaRPr>
          </a:p>
          <a:p>
            <a:endParaRPr lang="en-US" dirty="0" smtClean="0"/>
          </a:p>
          <a:p>
            <a:pPr lvl="0"/>
            <a:r>
              <a:rPr lang="en-US"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low achievers </a:t>
            </a:r>
          </a:p>
          <a:p>
            <a:pPr marL="628615" lvl="1" indent="-171441">
              <a:buFont typeface="Courier New" panose="02070309020205020404" pitchFamily="49" charset="0"/>
              <a:buChar char="o"/>
            </a:pPr>
            <a:r>
              <a:rPr lang="en-US" dirty="0" smtClean="0"/>
              <a:t>Mostly average achievers </a:t>
            </a:r>
          </a:p>
          <a:p>
            <a:pPr marL="628615" lvl="1" indent="-171441">
              <a:buFont typeface="Courier New" panose="02070309020205020404" pitchFamily="49" charset="0"/>
              <a:buChar char="o"/>
            </a:pPr>
            <a:r>
              <a:rPr lang="en-US" dirty="0" smtClean="0"/>
              <a:t>Mostly high achievers </a:t>
            </a:r>
          </a:p>
          <a:p>
            <a:pPr marL="628615" lvl="1" indent="-171441">
              <a:buFont typeface="Courier New" panose="02070309020205020404" pitchFamily="49" charset="0"/>
              <a:buChar char="o"/>
            </a:pPr>
            <a:r>
              <a:rPr lang="en-US" dirty="0" smtClean="0"/>
              <a:t>A mixture of levels </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Prior achievement grouping also varies by the percentage of students from race/‌ethnicity groups historically underrepresented in STEM in classes.  Across all grade levels in both science (see Table 4.35) and mathematics (see Table 4.36), classes composed of 40 percent or more of students from race/‌ethnicity groups historically underrepresented in STEM are more likely to be classified as consisting of mostly low prior achievers than classes with smaller proportions of students from these groups.  For example, 32 percent of high school mathematics classes with a high percentage of students from race/‌ethnicity groups historically underrepresented in STEM are classified as being composed mostly of low prior achievers, compared to 16 percent of classes with a low percentage of students from these groups.  In high school computer science, classes composed of fewer than 10 percent of students from these groups are more likely to be classified as consisting of mostly high prior achievers than classes in which 40 percent or more of students are from these groups (see Table 4.37).”</a:t>
            </a:r>
          </a:p>
        </p:txBody>
      </p:sp>
      <p:sp>
        <p:nvSpPr>
          <p:cNvPr id="4" name="Slide Number Placeholder 3"/>
          <p:cNvSpPr>
            <a:spLocks noGrp="1"/>
          </p:cNvSpPr>
          <p:nvPr>
            <p:ph type="sldNum" sz="quarter" idx="10"/>
          </p:nvPr>
        </p:nvSpPr>
        <p:spPr/>
        <p:txBody>
          <a:bodyPr/>
          <a:lstStyle/>
          <a:p>
            <a:fld id="{823D338B-4ED9-4BF3-8948-0E651EB64CDA}" type="slidenum">
              <a:rPr lang="en-US" smtClean="0"/>
              <a:t>43</a:t>
            </a:fld>
            <a:endParaRPr lang="en-US"/>
          </a:p>
        </p:txBody>
      </p:sp>
    </p:spTree>
    <p:extLst>
      <p:ext uri="{BB962C8B-B14F-4D97-AF65-F5344CB8AC3E}">
        <p14:creationId xmlns:p14="http://schemas.microsoft.com/office/powerpoint/2010/main" val="467670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Historically Underrepresented Students includes American Indian or Alaskan Native, </a:t>
            </a:r>
            <a:r>
              <a:rPr lang="en-US" dirty="0"/>
              <a:t>Black or African American</a:t>
            </a:r>
            <a:r>
              <a:rPr lang="en-US" dirty="0" smtClean="0"/>
              <a:t>, Hispanic or Latino, or Native Hawaiian or Other Pacific Islander</a:t>
            </a:r>
            <a:r>
              <a:rPr lang="en-US" baseline="0" dirty="0" smtClean="0"/>
              <a:t> students.</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Historically Underrepresented Students includes American Indian or Alaskan Native, </a:t>
            </a:r>
            <a:r>
              <a:rPr lang="en-US" dirty="0"/>
              <a:t>Black or African American</a:t>
            </a:r>
            <a:r>
              <a:rPr lang="en-US" dirty="0" smtClean="0"/>
              <a:t>, Hispanic or Latino, or Native Hawaiian or Other Pacific Islander</a:t>
            </a:r>
            <a:r>
              <a:rPr lang="en-US" baseline="0" dirty="0" smtClean="0"/>
              <a:t> students.</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Historically Underrepresented Students includes American Indian or Alaskan Native, </a:t>
            </a:r>
            <a:r>
              <a:rPr lang="en-US" dirty="0"/>
              <a:t>Black or African American</a:t>
            </a:r>
            <a:r>
              <a:rPr lang="en-US" dirty="0" smtClean="0"/>
              <a:t>, Hispanic or Latino, or Native Hawaiian or Other Pacific Islander</a:t>
            </a:r>
            <a:r>
              <a:rPr lang="en-US" baseline="0" dirty="0" smtClean="0"/>
              <a:t> students.</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teachers who indicated they teach reading/language arts, mathematics, science, and social studies to one class of students were included in these analyses. </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7</a:t>
            </a:fld>
            <a:endParaRPr lang="en-US"/>
          </a:p>
        </p:txBody>
      </p:sp>
    </p:spTree>
    <p:extLst>
      <p:ext uri="{BB962C8B-B14F-4D97-AF65-F5344CB8AC3E}">
        <p14:creationId xmlns:p14="http://schemas.microsoft.com/office/powerpoint/2010/main" val="216277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4.10, p. 82 in Technical Report</a:t>
            </a:r>
          </a:p>
          <a:p>
            <a:endParaRPr lang="en-US" dirty="0" smtClean="0"/>
          </a:p>
          <a:p>
            <a:r>
              <a:rPr lang="en-US" b="1" dirty="0"/>
              <a:t>This slide shows data </a:t>
            </a:r>
            <a:r>
              <a:rPr lang="en-US" b="1" dirty="0" smtClean="0"/>
              <a:t>derived from:</a:t>
            </a:r>
          </a:p>
          <a:p>
            <a:r>
              <a:rPr lang="en-US" dirty="0"/>
              <a:t> </a:t>
            </a:r>
          </a:p>
          <a:p>
            <a:r>
              <a:rPr lang="en-US" dirty="0"/>
              <a:t>Mathematics Program Questionnaire</a:t>
            </a:r>
          </a:p>
          <a:p>
            <a:pPr lvl="0"/>
            <a:r>
              <a:rPr lang="en-US" sz="1200" b="0" i="1" kern="1200" dirty="0" smtClean="0">
                <a:solidFill>
                  <a:schemeClr val="tx1"/>
                </a:solidFill>
                <a:effectLst/>
                <a:latin typeface="+mn-lt"/>
                <a:ea typeface="+mn-ea"/>
                <a:cs typeface="+mn-cs"/>
              </a:rPr>
              <a:t>Q6. [Presented only to schools that include grade 8]</a:t>
            </a:r>
            <a:r>
              <a:rPr lang="en-US" sz="1200" b="0" kern="1200" dirty="0" smtClean="0">
                <a:solidFill>
                  <a:schemeClr val="tx1"/>
                </a:solidFill>
                <a:effectLst/>
                <a:latin typeface="+mn-lt"/>
                <a:ea typeface="+mn-ea"/>
                <a:cs typeface="+mn-cs"/>
              </a:rPr>
              <a:t>Approximately how many of this year’s 8</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students will have completed Algebra 1 or its equivalent (for example: Integrated Math 1) prior to 9</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[Enter your response as a whole number (for example: 15).] _____</a:t>
            </a:r>
          </a:p>
          <a:p>
            <a:pPr lvl="0"/>
            <a:endParaRPr lang="en-US" sz="1200" b="0" i="1" kern="1200" dirty="0" smtClean="0">
              <a:solidFill>
                <a:schemeClr val="tx1"/>
              </a:solidFill>
              <a:effectLst/>
              <a:latin typeface="+mn-lt"/>
              <a:ea typeface="+mn-ea"/>
              <a:cs typeface="+mn-cs"/>
            </a:endParaRPr>
          </a:p>
          <a:p>
            <a:pPr lvl="0"/>
            <a:r>
              <a:rPr lang="en-US" sz="1200" b="0" i="1" kern="1200" dirty="0" smtClean="0">
                <a:solidFill>
                  <a:schemeClr val="tx1"/>
                </a:solidFill>
                <a:effectLst/>
                <a:latin typeface="+mn-lt"/>
                <a:ea typeface="+mn-ea"/>
                <a:cs typeface="+mn-cs"/>
              </a:rPr>
              <a:t>Q7. [Presented only to schools that include grade 8]</a:t>
            </a:r>
            <a:r>
              <a:rPr lang="en-US" sz="1200" b="0" kern="1200" dirty="0" smtClean="0">
                <a:solidFill>
                  <a:schemeClr val="tx1"/>
                </a:solidFill>
                <a:effectLst/>
                <a:latin typeface="+mn-lt"/>
                <a:ea typeface="+mn-ea"/>
                <a:cs typeface="+mn-cs"/>
              </a:rPr>
              <a:t>Approximately how many of this year’s 8</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students will have completed Geometry or its equivalent (for example Integrated Math 2) prior to 9</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[Enter your response as a whole number (for example: 15).] _____</a:t>
            </a:r>
          </a:p>
          <a:p>
            <a:pPr lvl="0"/>
            <a:r>
              <a:rPr lang="en-US" dirty="0"/>
              <a:t> </a:t>
            </a:r>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In mathematics, middle schools were asked how many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students would complete Algebra 1 and Geometry prior to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As can be seen in Table 4.10, about three-fourths of middle schools have some students completing Algebra 1, and about one-fourth have students completing Geometry.  Approximately a quarter  of middle schools have 51 percent or more of their students completing Algebra 1; in schools that offer Geometry, only a small percentage of students typically complete the course prior to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4.11, p. 83 in Technical Report</a:t>
            </a:r>
          </a:p>
          <a:p>
            <a:endParaRPr lang="en-US" dirty="0" smtClean="0"/>
          </a:p>
          <a:p>
            <a:r>
              <a:rPr lang="en-US" b="1" dirty="0" smtClean="0"/>
              <a:t>This slide shows data derived from:</a:t>
            </a:r>
          </a:p>
          <a:p>
            <a:r>
              <a:rPr lang="en-US" dirty="0" smtClean="0"/>
              <a:t> </a:t>
            </a:r>
          </a:p>
          <a:p>
            <a:r>
              <a:rPr lang="en-US" dirty="0" smtClean="0"/>
              <a:t>Mathematics Program Questionnaire</a:t>
            </a:r>
          </a:p>
          <a:p>
            <a:pPr lvl="0"/>
            <a:r>
              <a:rPr lang="en-US" sz="1200" b="0" i="1" kern="1200" dirty="0" smtClean="0">
                <a:solidFill>
                  <a:schemeClr val="tx1"/>
                </a:solidFill>
                <a:effectLst/>
                <a:latin typeface="+mn-lt"/>
                <a:ea typeface="+mn-ea"/>
                <a:cs typeface="+mn-cs"/>
              </a:rPr>
              <a:t>Q6. [Presented only to schools that include grade 8]</a:t>
            </a:r>
            <a:r>
              <a:rPr lang="en-US" sz="1200" b="0" kern="1200" dirty="0" smtClean="0">
                <a:solidFill>
                  <a:schemeClr val="tx1"/>
                </a:solidFill>
                <a:effectLst/>
                <a:latin typeface="+mn-lt"/>
                <a:ea typeface="+mn-ea"/>
                <a:cs typeface="+mn-cs"/>
              </a:rPr>
              <a:t>Approximately how many of this year’s 8</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students will have completed Algebra 1 or its equivalent (for example: Integrated Math 1) prior to 9</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[Enter your response as a whole number (for example: 15).] _____</a:t>
            </a:r>
          </a:p>
          <a:p>
            <a:pPr lvl="0"/>
            <a:endParaRPr lang="en-US" sz="1200" b="0" i="1" kern="1200" dirty="0" smtClean="0">
              <a:solidFill>
                <a:schemeClr val="tx1"/>
              </a:solidFill>
              <a:effectLst/>
              <a:latin typeface="+mn-lt"/>
              <a:ea typeface="+mn-ea"/>
              <a:cs typeface="+mn-cs"/>
            </a:endParaRPr>
          </a:p>
          <a:p>
            <a:pPr lvl="0"/>
            <a:r>
              <a:rPr lang="en-US" sz="1200" b="0" i="1" kern="1200" dirty="0" smtClean="0">
                <a:solidFill>
                  <a:schemeClr val="tx1"/>
                </a:solidFill>
                <a:effectLst/>
                <a:latin typeface="+mn-lt"/>
                <a:ea typeface="+mn-ea"/>
                <a:cs typeface="+mn-cs"/>
              </a:rPr>
              <a:t>Q7. [Presented only to schools that include grade 8]</a:t>
            </a:r>
            <a:r>
              <a:rPr lang="en-US" sz="1200" b="0" kern="1200" dirty="0" smtClean="0">
                <a:solidFill>
                  <a:schemeClr val="tx1"/>
                </a:solidFill>
                <a:effectLst/>
                <a:latin typeface="+mn-lt"/>
                <a:ea typeface="+mn-ea"/>
                <a:cs typeface="+mn-cs"/>
              </a:rPr>
              <a:t>Approximately how many of this year’s 8</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students will have completed Geometry or its equivalent (for example Integrated Math 2) prior to 9</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[Enter your response as a whole number (for example: 15).] _____</a:t>
            </a:r>
          </a:p>
          <a:p>
            <a:pPr lvl="0"/>
            <a:r>
              <a:rPr lang="en-US" dirty="0" smtClean="0"/>
              <a:t> </a:t>
            </a:r>
          </a:p>
          <a:p>
            <a:pPr defTabSz="914350">
              <a:defRPr/>
            </a:pPr>
            <a:r>
              <a:rPr lang="en-US" dirty="0" smtClean="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pPr lvl="0"/>
            <a:endParaRPr lang="en-US" dirty="0" smtClean="0"/>
          </a:p>
          <a:p>
            <a:r>
              <a:rPr lang="en-US" dirty="0" smtClean="0"/>
              <a:t>The numbers in parentheses are standard errors.</a:t>
            </a:r>
          </a:p>
          <a:p>
            <a:endParaRPr lang="en-US" dirty="0"/>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The data also show that students in high-poverty schools are less likely than students in low-poverty schools to complete either of these courses prior to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(see Table 4.11).  In addition, a smaller proportion of students in rural middle schools complete Algebra 1 than in suburban and urban middle schools, and a smaller proportion of students in rural and urban middle schools complete Geometry than in suburban middle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4</a:t>
            </a:r>
            <a:br>
              <a:rPr lang="en-US" dirty="0" smtClean="0"/>
            </a:br>
            <a:r>
              <a:rPr lang="en-US" dirty="0"/>
              <a:t>Science, Mathematics, and Computer Science Courses</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a:xfrm>
            <a:off x="6019800" y="47244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924050"/>
            <a:ext cx="70802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11–12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28890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06192694"/>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5859" y="152400"/>
            <a:ext cx="9067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prstClr val="black"/>
              </a:solidFill>
            </a:endParaRPr>
          </a:p>
        </p:txBody>
      </p:sp>
      <p:sp>
        <p:nvSpPr>
          <p:cNvPr id="3" name="Title 2"/>
          <p:cNvSpPr>
            <a:spLocks noGrp="1"/>
          </p:cNvSpPr>
          <p:nvPr>
            <p:ph type="title"/>
          </p:nvPr>
        </p:nvSpPr>
        <p:spPr>
          <a:xfrm>
            <a:off x="1143000" y="350838"/>
            <a:ext cx="7884459" cy="868362"/>
          </a:xfrm>
        </p:spPr>
        <p:txBody>
          <a:bodyPr>
            <a:noAutofit/>
          </a:bodyPr>
          <a:lstStyle/>
          <a:p>
            <a:r>
              <a:rPr lang="en-US" sz="2400" dirty="0"/>
              <a:t>8</a:t>
            </a:r>
            <a:r>
              <a:rPr lang="en-US" sz="2400" baseline="30000" dirty="0"/>
              <a:t>th</a:t>
            </a:r>
            <a:r>
              <a:rPr lang="en-US" sz="2400" dirty="0"/>
              <a:t> Grade Students Completing Algebra 1 and Geometry Prior to 9</a:t>
            </a:r>
            <a:r>
              <a:rPr lang="en-US" sz="2400" baseline="30000" dirty="0"/>
              <a:t>th</a:t>
            </a:r>
            <a:r>
              <a:rPr lang="en-US" sz="2400" dirty="0"/>
              <a:t> Grade, by Percentage of Students in School Eligible for </a:t>
            </a:r>
            <a:r>
              <a:rPr lang="en-US" sz="2400" dirty="0" smtClean="0"/>
              <a:t>FRL</a:t>
            </a:r>
            <a:endParaRPr lang="en-US" sz="2400" dirty="0"/>
          </a:p>
        </p:txBody>
      </p:sp>
    </p:spTree>
    <p:extLst>
      <p:ext uri="{BB962C8B-B14F-4D97-AF65-F5344CB8AC3E}">
        <p14:creationId xmlns:p14="http://schemas.microsoft.com/office/powerpoint/2010/main" val="340801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24334342"/>
              </p:ext>
            </p:extLst>
          </p:nvPr>
        </p:nvGraphicFramePr>
        <p:xfrm>
          <a:off x="533400" y="1524000"/>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5859" y="152400"/>
            <a:ext cx="9067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50838"/>
            <a:ext cx="7467600" cy="868362"/>
          </a:xfrm>
        </p:spPr>
        <p:txBody>
          <a:bodyPr>
            <a:noAutofit/>
          </a:bodyPr>
          <a:lstStyle/>
          <a:p>
            <a:r>
              <a:rPr lang="en-US" sz="2800" dirty="0"/>
              <a:t>8</a:t>
            </a:r>
            <a:r>
              <a:rPr lang="en-US" sz="2800" baseline="30000" dirty="0"/>
              <a:t>th</a:t>
            </a:r>
            <a:r>
              <a:rPr lang="en-US" sz="2800" dirty="0"/>
              <a:t> Grade Students Completing Algebra 1 and Geometry Prior to 9</a:t>
            </a:r>
            <a:r>
              <a:rPr lang="en-US" sz="2800" baseline="30000" dirty="0"/>
              <a:t>th</a:t>
            </a:r>
            <a:r>
              <a:rPr lang="en-US" sz="2800" dirty="0"/>
              <a:t> Grade, by Community </a:t>
            </a:r>
            <a:r>
              <a:rPr lang="en-US" sz="2800" dirty="0" smtClean="0"/>
              <a:t>Type</a:t>
            </a:r>
            <a:endParaRPr lang="en-US" sz="2800" dirty="0"/>
          </a:p>
        </p:txBody>
      </p:sp>
    </p:spTree>
    <p:extLst>
      <p:ext uri="{BB962C8B-B14F-4D97-AF65-F5344CB8AC3E}">
        <p14:creationId xmlns:p14="http://schemas.microsoft.com/office/powerpoint/2010/main" val="138981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14 </a:t>
            </a:r>
            <a:r>
              <a:rPr lang="en-US" dirty="0"/>
              <a:t/>
            </a:r>
            <a:br>
              <a:rPr lang="en-US" dirty="0"/>
            </a:br>
            <a:r>
              <a:rPr lang="en-US" dirty="0"/>
              <a:t>(not for presentation</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397125"/>
            <a:ext cx="7099300" cy="206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545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74310330"/>
              </p:ext>
            </p:extLst>
          </p:nvPr>
        </p:nvGraphicFramePr>
        <p:xfrm>
          <a:off x="114300" y="1417638"/>
          <a:ext cx="89154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sz="8800" dirty="0">
              <a:solidFill>
                <a:schemeClr val="tx1"/>
              </a:solidFill>
            </a:endParaRPr>
          </a:p>
        </p:txBody>
      </p:sp>
      <p:sp>
        <p:nvSpPr>
          <p:cNvPr id="3" name="Title 2"/>
          <p:cNvSpPr>
            <a:spLocks noGrp="1"/>
          </p:cNvSpPr>
          <p:nvPr>
            <p:ph type="title"/>
          </p:nvPr>
        </p:nvSpPr>
        <p:spPr/>
        <p:txBody>
          <a:bodyPr>
            <a:normAutofit fontScale="90000"/>
          </a:bodyPr>
          <a:lstStyle/>
          <a:p>
            <a:r>
              <a:rPr lang="en-US" dirty="0"/>
              <a:t>High Schools Offering Various Mathematics </a:t>
            </a:r>
            <a:r>
              <a:rPr lang="en-US" dirty="0" smtClean="0"/>
              <a:t>Courses</a:t>
            </a:r>
            <a:endParaRPr lang="en-US" dirty="0"/>
          </a:p>
        </p:txBody>
      </p:sp>
    </p:spTree>
    <p:extLst>
      <p:ext uri="{BB962C8B-B14F-4D97-AF65-F5344CB8AC3E}">
        <p14:creationId xmlns:p14="http://schemas.microsoft.com/office/powerpoint/2010/main" val="145081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16</a:t>
            </a:r>
            <a:r>
              <a:rPr lang="en-US" dirty="0" smtClean="0"/>
              <a:t/>
            </a:r>
            <a:br>
              <a:rPr lang="en-US" dirty="0" smtClean="0"/>
            </a:br>
            <a:r>
              <a:rPr lang="en-US" dirty="0" smtClean="0"/>
              <a:t>(not for presentation)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2743200"/>
            <a:ext cx="70739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49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78450217"/>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sz="8800" dirty="0">
              <a:solidFill>
                <a:schemeClr val="tx1"/>
              </a:solidFill>
            </a:endParaRPr>
          </a:p>
        </p:txBody>
      </p:sp>
      <p:sp>
        <p:nvSpPr>
          <p:cNvPr id="3" name="Title 2"/>
          <p:cNvSpPr>
            <a:spLocks noGrp="1"/>
          </p:cNvSpPr>
          <p:nvPr>
            <p:ph type="title"/>
          </p:nvPr>
        </p:nvSpPr>
        <p:spPr/>
        <p:txBody>
          <a:bodyPr>
            <a:noAutofit/>
          </a:bodyPr>
          <a:lstStyle/>
          <a:p>
            <a:r>
              <a:rPr lang="en-US" sz="2800" dirty="0" smtClean="0"/>
              <a:t>Type of High School Mathematics Courses Offered</a:t>
            </a:r>
            <a:endParaRPr lang="en-US" sz="2800" dirty="0"/>
          </a:p>
        </p:txBody>
      </p:sp>
    </p:spTree>
    <p:extLst>
      <p:ext uri="{BB962C8B-B14F-4D97-AF65-F5344CB8AC3E}">
        <p14:creationId xmlns:p14="http://schemas.microsoft.com/office/powerpoint/2010/main" val="2379762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635250"/>
            <a:ext cx="7061200"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18</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188463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Access to AP Mathematics </a:t>
            </a:r>
            <a:r>
              <a:rPr lang="en-US" dirty="0" smtClean="0"/>
              <a:t>Courses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336076"/>
              </p:ext>
            </p:extLst>
          </p:nvPr>
        </p:nvGraphicFramePr>
        <p:xfrm>
          <a:off x="304800" y="1524000"/>
          <a:ext cx="8382000" cy="4602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76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600325"/>
            <a:ext cx="70866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20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234928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500" y="2743200"/>
            <a:ext cx="8001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Time Spent on Mathematics </a:t>
            </a:r>
            <a:r>
              <a:rPr lang="en-US" sz="3200" dirty="0" smtClean="0">
                <a:solidFill>
                  <a:srgbClr val="58C5C9"/>
                </a:solidFill>
                <a:latin typeface="Arial Black" panose="020B0A04020102020204" pitchFamily="34" charset="0"/>
              </a:rPr>
              <a:t>Instruction in Elementary Grades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2551839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0953724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3" name="Title 2"/>
          <p:cNvSpPr>
            <a:spLocks noGrp="1"/>
          </p:cNvSpPr>
          <p:nvPr>
            <p:ph type="title"/>
          </p:nvPr>
        </p:nvSpPr>
        <p:spPr/>
        <p:txBody>
          <a:bodyPr>
            <a:normAutofit fontScale="90000"/>
          </a:bodyPr>
          <a:lstStyle/>
          <a:p>
            <a:r>
              <a:rPr lang="en-US" dirty="0"/>
              <a:t>Number of AP Mathematics Courses Offered at High </a:t>
            </a:r>
            <a:r>
              <a:rPr lang="en-US" dirty="0" smtClean="0"/>
              <a:t>Schools</a:t>
            </a:r>
            <a:endParaRPr lang="en-US" dirty="0"/>
          </a:p>
        </p:txBody>
      </p:sp>
    </p:spTree>
    <p:extLst>
      <p:ext uri="{BB962C8B-B14F-4D97-AF65-F5344CB8AC3E}">
        <p14:creationId xmlns:p14="http://schemas.microsoft.com/office/powerpoint/2010/main" val="1313271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22–24 </a:t>
            </a:r>
            <a:r>
              <a:rPr lang="en-US" dirty="0"/>
              <a:t/>
            </a:r>
            <a:br>
              <a:rPr lang="en-US" dirty="0"/>
            </a:br>
            <a:r>
              <a:rPr lang="en-US" dirty="0"/>
              <a:t>(not for presentation</a:t>
            </a:r>
            <a:r>
              <a:rPr lang="en-US"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492250"/>
            <a:ext cx="7105650" cy="387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49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53278534"/>
              </p:ext>
            </p:extLst>
          </p:nvPr>
        </p:nvGraphicFramePr>
        <p:xfrm>
          <a:off x="152400" y="1417638"/>
          <a:ext cx="8458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a:t>Average Number of AP Mathematics Courses Offered at High </a:t>
            </a:r>
            <a:r>
              <a:rPr lang="en-US" sz="2400" dirty="0" smtClean="0"/>
              <a:t>Schools, by Percentage of Students Eligible for FRL</a:t>
            </a:r>
            <a:endParaRPr lang="en-US" sz="2400" dirty="0"/>
          </a:p>
        </p:txBody>
      </p:sp>
    </p:spTree>
    <p:extLst>
      <p:ext uri="{BB962C8B-B14F-4D97-AF65-F5344CB8AC3E}">
        <p14:creationId xmlns:p14="http://schemas.microsoft.com/office/powerpoint/2010/main" val="3605602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46740535"/>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Average Number of AP Mathematics Courses Offered at High </a:t>
            </a:r>
            <a:r>
              <a:rPr lang="en-US" sz="2800" dirty="0" smtClean="0"/>
              <a:t>Schools</a:t>
            </a:r>
            <a:endParaRPr lang="en-US" sz="2800" dirty="0"/>
          </a:p>
        </p:txBody>
      </p:sp>
    </p:spTree>
    <p:extLst>
      <p:ext uri="{BB962C8B-B14F-4D97-AF65-F5344CB8AC3E}">
        <p14:creationId xmlns:p14="http://schemas.microsoft.com/office/powerpoint/2010/main" val="292734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53404225"/>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a:xfrm>
            <a:off x="1219200" y="304800"/>
            <a:ext cx="7467600" cy="868362"/>
          </a:xfrm>
        </p:spPr>
        <p:txBody>
          <a:bodyPr>
            <a:noAutofit/>
          </a:bodyPr>
          <a:lstStyle/>
          <a:p>
            <a:r>
              <a:rPr lang="en-US" sz="2800" dirty="0"/>
              <a:t>Average Number of AP Science Courses Offered at High </a:t>
            </a:r>
            <a:r>
              <a:rPr lang="en-US" sz="2800" dirty="0" smtClean="0"/>
              <a:t>Schools</a:t>
            </a:r>
            <a:endParaRPr lang="en-US" sz="2800" dirty="0"/>
          </a:p>
        </p:txBody>
      </p:sp>
    </p:spTree>
    <p:extLst>
      <p:ext uri="{BB962C8B-B14F-4D97-AF65-F5344CB8AC3E}">
        <p14:creationId xmlns:p14="http://schemas.microsoft.com/office/powerpoint/2010/main" val="312138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26</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632075"/>
            <a:ext cx="7061200"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36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IB Mathematics Courses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857164157"/>
              </p:ext>
            </p:extLst>
          </p:nvPr>
        </p:nvGraphicFramePr>
        <p:xfrm>
          <a:off x="838200" y="1295400"/>
          <a:ext cx="7467600" cy="4830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492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28–29 </a:t>
            </a:r>
            <a:r>
              <a:rPr lang="en-US" dirty="0"/>
              <a:t/>
            </a:r>
            <a:br>
              <a:rPr lang="en-US" dirty="0"/>
            </a:br>
            <a:r>
              <a:rPr lang="en-US" dirty="0"/>
              <a:t>(not for presentation</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908175"/>
            <a:ext cx="7086600" cy="304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37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graphicFrame>
        <p:nvGraphicFramePr>
          <p:cNvPr id="5" name="Chart 4"/>
          <p:cNvGraphicFramePr/>
          <p:nvPr>
            <p:extLst>
              <p:ext uri="{D42A27DB-BD31-4B8C-83A1-F6EECF244321}">
                <p14:modId xmlns:p14="http://schemas.microsoft.com/office/powerpoint/2010/main" val="3441722929"/>
              </p:ext>
            </p:extLst>
          </p:nvPr>
        </p:nvGraphicFramePr>
        <p:xfrm>
          <a:off x="152400" y="1417638"/>
          <a:ext cx="8839200" cy="4754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t>Mathematics Programs and Practices Currently Being Implemented at High </a:t>
            </a:r>
            <a:r>
              <a:rPr lang="en-US" sz="2400" dirty="0" smtClean="0"/>
              <a:t>Schools</a:t>
            </a:r>
            <a:endParaRPr lang="en-US" sz="2400" dirty="0"/>
          </a:p>
        </p:txBody>
      </p:sp>
    </p:spTree>
    <p:extLst>
      <p:ext uri="{BB962C8B-B14F-4D97-AF65-F5344CB8AC3E}">
        <p14:creationId xmlns:p14="http://schemas.microsoft.com/office/powerpoint/2010/main" val="52560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sz="8800" dirty="0">
              <a:solidFill>
                <a:schemeClr val="tx1"/>
              </a:solidFill>
            </a:endParaRPr>
          </a:p>
        </p:txBody>
      </p:sp>
      <p:graphicFrame>
        <p:nvGraphicFramePr>
          <p:cNvPr id="5" name="Chart 4"/>
          <p:cNvGraphicFramePr/>
          <p:nvPr>
            <p:extLst>
              <p:ext uri="{D42A27DB-BD31-4B8C-83A1-F6EECF244321}">
                <p14:modId xmlns:p14="http://schemas.microsoft.com/office/powerpoint/2010/main" val="1976709666"/>
              </p:ext>
            </p:extLst>
          </p:nvPr>
        </p:nvGraphicFramePr>
        <p:xfrm>
          <a:off x="152400" y="1417638"/>
          <a:ext cx="8839200" cy="4754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t>Mathematics Programs and Practices Currently Being Implemented at High </a:t>
            </a:r>
            <a:r>
              <a:rPr lang="en-US" sz="2400" dirty="0" smtClean="0"/>
              <a:t>Schools</a:t>
            </a:r>
            <a:endParaRPr lang="en-US" sz="2400" dirty="0"/>
          </a:p>
        </p:txBody>
      </p:sp>
    </p:spTree>
    <p:extLst>
      <p:ext uri="{BB962C8B-B14F-4D97-AF65-F5344CB8AC3E}">
        <p14:creationId xmlns:p14="http://schemas.microsoft.com/office/powerpoint/2010/main" val="32498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686050"/>
            <a:ext cx="6083300" cy="2195513"/>
          </a:xfrm>
          <a:prstGeom prst="rect">
            <a:avLst/>
          </a:prstGeom>
          <a:solidFill>
            <a:schemeClr val="bg1"/>
          </a:solidFill>
          <a:ln>
            <a:noFill/>
          </a:ln>
          <a:effec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4 </a:t>
            </a:r>
            <a:r>
              <a:rPr lang="en-US" dirty="0"/>
              <a:t/>
            </a:r>
            <a:br>
              <a:rPr lang="en-US" dirty="0"/>
            </a:br>
            <a:r>
              <a:rPr lang="en-US" dirty="0"/>
              <a:t>(not for presentation</a:t>
            </a:r>
            <a:r>
              <a:rPr lang="en-US" dirty="0" smtClean="0"/>
              <a:t>)</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 y="1857375"/>
            <a:ext cx="71183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61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31</a:t>
            </a:r>
            <a:r>
              <a:rPr lang="en-US" dirty="0" smtClean="0"/>
              <a:t/>
            </a:r>
            <a:br>
              <a:rPr lang="en-US" dirty="0" smtClean="0"/>
            </a:br>
            <a:r>
              <a:rPr lang="en-US" dirty="0" smtClean="0"/>
              <a:t>(not for presentation)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2428875"/>
            <a:ext cx="70421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39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Commonly Offered High School Mathematics Courses</a:t>
            </a:r>
            <a:endParaRPr lang="en-US" dirty="0"/>
          </a:p>
        </p:txBody>
      </p:sp>
      <p:graphicFrame>
        <p:nvGraphicFramePr>
          <p:cNvPr id="5" name="Chart 4"/>
          <p:cNvGraphicFramePr/>
          <p:nvPr>
            <p:extLst>
              <p:ext uri="{D42A27DB-BD31-4B8C-83A1-F6EECF244321}">
                <p14:modId xmlns:p14="http://schemas.microsoft.com/office/powerpoint/2010/main" val="313149256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102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049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Other Characteristics</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of Mathematics Classes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95376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34</a:t>
            </a:r>
            <a:r>
              <a:rPr lang="en-US" dirty="0" smtClean="0"/>
              <a:t/>
            </a:r>
            <a:br>
              <a:rPr lang="en-US" dirty="0" smtClean="0"/>
            </a:br>
            <a:r>
              <a:rPr lang="en-US" dirty="0" smtClean="0"/>
              <a:t>(not for presentation)</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746375"/>
            <a:ext cx="7054850" cy="136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737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Average Percentages of Female and Historically Underrepresented Students in Classes</a:t>
            </a:r>
            <a:endParaRPr lang="en-US" sz="2800" dirty="0"/>
          </a:p>
        </p:txBody>
      </p:sp>
      <p:graphicFrame>
        <p:nvGraphicFramePr>
          <p:cNvPr id="4" name="Chart 3"/>
          <p:cNvGraphicFramePr/>
          <p:nvPr>
            <p:extLst>
              <p:ext uri="{D42A27DB-BD31-4B8C-83A1-F6EECF244321}">
                <p14:modId xmlns:p14="http://schemas.microsoft.com/office/powerpoint/2010/main" val="3084060301"/>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002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dirty="0" smtClean="0"/>
              <a:t>Slides 36–37 </a:t>
            </a:r>
            <a:r>
              <a:rPr lang="en-US" dirty="0" smtClean="0"/>
              <a:t/>
            </a:r>
            <a:br>
              <a:rPr lang="en-US" dirty="0" smtClean="0"/>
            </a:br>
            <a:r>
              <a:rPr lang="en-US" dirty="0" smtClean="0"/>
              <a:t>(not for presentation)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082800"/>
            <a:ext cx="71374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70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Average Percentages of Female Students in High School Mathematics Courses</a:t>
            </a:r>
            <a:endParaRPr lang="en-US" sz="2800" dirty="0"/>
          </a:p>
        </p:txBody>
      </p:sp>
      <p:graphicFrame>
        <p:nvGraphicFramePr>
          <p:cNvPr id="4" name="Chart 3"/>
          <p:cNvGraphicFramePr/>
          <p:nvPr>
            <p:extLst>
              <p:ext uri="{D42A27DB-BD31-4B8C-83A1-F6EECF244321}">
                <p14:modId xmlns:p14="http://schemas.microsoft.com/office/powerpoint/2010/main" val="1112613943"/>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542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0838"/>
            <a:ext cx="7467600" cy="868362"/>
          </a:xfrm>
        </p:spPr>
        <p:txBody>
          <a:bodyPr>
            <a:noAutofit/>
          </a:bodyPr>
          <a:lstStyle/>
          <a:p>
            <a:r>
              <a:rPr lang="en-US" sz="2800" dirty="0" smtClean="0"/>
              <a:t>Average Percentage of Historically Underrepresented Students in High School Mathematics Courses</a:t>
            </a:r>
            <a:endParaRPr lang="en-US" sz="2800" dirty="0"/>
          </a:p>
        </p:txBody>
      </p:sp>
      <p:graphicFrame>
        <p:nvGraphicFramePr>
          <p:cNvPr id="4" name="Chart 3"/>
          <p:cNvGraphicFramePr/>
          <p:nvPr>
            <p:extLst>
              <p:ext uri="{D42A27DB-BD31-4B8C-83A1-F6EECF244321}">
                <p14:modId xmlns:p14="http://schemas.microsoft.com/office/powerpoint/2010/main" val="152740145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22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39 </a:t>
            </a:r>
            <a:r>
              <a:rPr lang="en-US" dirty="0"/>
              <a:t/>
            </a:r>
            <a:br>
              <a:rPr lang="en-US" dirty="0"/>
            </a:br>
            <a:r>
              <a:rPr lang="en-US" dirty="0"/>
              <a:t>(not for presentation</a:t>
            </a:r>
            <a:r>
              <a:rPr lang="en-US" dirty="0" smtClean="0"/>
              <a: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409825"/>
            <a:ext cx="70993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48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38004195"/>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Prior Achievement Grouping in Mathematics </a:t>
            </a:r>
            <a:r>
              <a:rPr lang="en-US" sz="2400" dirty="0" smtClean="0"/>
              <a:t>Classes</a:t>
            </a:r>
            <a:endParaRPr lang="en-US" sz="2400" dirty="0"/>
          </a:p>
        </p:txBody>
      </p:sp>
    </p:spTree>
    <p:extLst>
      <p:ext uri="{BB962C8B-B14F-4D97-AF65-F5344CB8AC3E}">
        <p14:creationId xmlns:p14="http://schemas.microsoft.com/office/powerpoint/2010/main" val="315998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60557442"/>
              </p:ext>
            </p:extLst>
          </p:nvPr>
        </p:nvGraphicFramePr>
        <p:xfrm>
          <a:off x="762000" y="1417638"/>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3" name="Title 2"/>
          <p:cNvSpPr>
            <a:spLocks noGrp="1"/>
          </p:cNvSpPr>
          <p:nvPr>
            <p:ph type="title"/>
          </p:nvPr>
        </p:nvSpPr>
        <p:spPr/>
        <p:txBody>
          <a:bodyPr>
            <a:noAutofit/>
          </a:bodyPr>
          <a:lstStyle/>
          <a:p>
            <a:r>
              <a:rPr lang="en-US" sz="2800" dirty="0"/>
              <a:t>Frequency with Which Self-Contained Elementary </a:t>
            </a:r>
            <a:r>
              <a:rPr lang="en-US" sz="2800" dirty="0" smtClean="0"/>
              <a:t>Classes Receive Mathematics Instruction</a:t>
            </a:r>
            <a:endParaRPr lang="en-US" sz="2800" dirty="0"/>
          </a:p>
        </p:txBody>
      </p:sp>
    </p:spTree>
    <p:extLst>
      <p:ext uri="{BB962C8B-B14F-4D97-AF65-F5344CB8AC3E}">
        <p14:creationId xmlns:p14="http://schemas.microsoft.com/office/powerpoint/2010/main" val="130598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41–42  </a:t>
            </a:r>
            <a:r>
              <a:rPr lang="en-US" dirty="0"/>
              <a:t/>
            </a:r>
            <a:br>
              <a:rPr lang="en-US" dirty="0"/>
            </a:br>
            <a:r>
              <a:rPr lang="en-US" dirty="0"/>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2012950"/>
            <a:ext cx="7188200" cy="28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03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9262458"/>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a:t>Prior Achievement Grouping in </a:t>
            </a:r>
            <a:r>
              <a:rPr lang="en-US" sz="2800" dirty="0" smtClean="0"/>
              <a:t>High School Mathematics Classes</a:t>
            </a:r>
            <a:endParaRPr lang="en-US" sz="2800" dirty="0"/>
          </a:p>
        </p:txBody>
      </p:sp>
    </p:spTree>
    <p:extLst>
      <p:ext uri="{BB962C8B-B14F-4D97-AF65-F5344CB8AC3E}">
        <p14:creationId xmlns:p14="http://schemas.microsoft.com/office/powerpoint/2010/main" val="32850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46987682"/>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a:t>Prior Achievement Grouping in High School Mathematics Classes</a:t>
            </a:r>
          </a:p>
        </p:txBody>
      </p:sp>
    </p:spTree>
    <p:extLst>
      <p:ext uri="{BB962C8B-B14F-4D97-AF65-F5344CB8AC3E}">
        <p14:creationId xmlns:p14="http://schemas.microsoft.com/office/powerpoint/2010/main" val="666520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smtClean="0"/>
              <a:t>Slide </a:t>
            </a:r>
            <a:r>
              <a:rPr lang="en-US" smtClean="0"/>
              <a:t>44–46</a:t>
            </a:r>
            <a:r>
              <a:rPr lang="en-US" dirty="0" smtClean="0"/>
              <a:t/>
            </a:r>
            <a:br>
              <a:rPr lang="en-US" dirty="0" smtClean="0"/>
            </a:br>
            <a:r>
              <a:rPr lang="en-US" dirty="0" smtClean="0"/>
              <a:t>(not for presentation)</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371600"/>
            <a:ext cx="71247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599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35825004"/>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a:t>Prior Achievement Grouping in </a:t>
            </a:r>
            <a:r>
              <a:rPr lang="en-US" sz="2800" dirty="0" smtClean="0"/>
              <a:t>Elementary Mathematics Classes</a:t>
            </a:r>
            <a:endParaRPr lang="en-US" sz="2800" dirty="0"/>
          </a:p>
        </p:txBody>
      </p:sp>
    </p:spTree>
    <p:extLst>
      <p:ext uri="{BB962C8B-B14F-4D97-AF65-F5344CB8AC3E}">
        <p14:creationId xmlns:p14="http://schemas.microsoft.com/office/powerpoint/2010/main" val="717758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86564073"/>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a:t>Prior Achievement Grouping in </a:t>
            </a:r>
            <a:r>
              <a:rPr lang="en-US" sz="2800" dirty="0" smtClean="0"/>
              <a:t>Middle School Mathematics Classes</a:t>
            </a:r>
            <a:endParaRPr lang="en-US" sz="2800" dirty="0"/>
          </a:p>
        </p:txBody>
      </p:sp>
    </p:spTree>
    <p:extLst>
      <p:ext uri="{BB962C8B-B14F-4D97-AF65-F5344CB8AC3E}">
        <p14:creationId xmlns:p14="http://schemas.microsoft.com/office/powerpoint/2010/main" val="3120495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00756424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a:t>Prior Achievement Grouping in </a:t>
            </a:r>
            <a:r>
              <a:rPr lang="en-US" sz="2800" dirty="0" smtClean="0"/>
              <a:t>High School Mathematics Classes</a:t>
            </a:r>
            <a:endParaRPr lang="en-US" sz="2800" dirty="0"/>
          </a:p>
        </p:txBody>
      </p:sp>
    </p:spTree>
    <p:extLst>
      <p:ext uri="{BB962C8B-B14F-4D97-AF65-F5344CB8AC3E}">
        <p14:creationId xmlns:p14="http://schemas.microsoft.com/office/powerpoint/2010/main" val="260914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5" y="2601913"/>
            <a:ext cx="6127750" cy="1652587"/>
          </a:xfrm>
          <a:prstGeom prst="rect">
            <a:avLst/>
          </a:prstGeom>
          <a:solidFill>
            <a:schemeClr val="bg1"/>
          </a:solidFill>
          <a:ln>
            <a:noFill/>
          </a:ln>
          <a:effec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247900"/>
            <a:ext cx="70739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a:t>Original Data for Slide </a:t>
            </a:r>
            <a:r>
              <a:rPr lang="en-US" dirty="0" smtClean="0"/>
              <a:t>6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749579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46797172"/>
              </p:ext>
            </p:extLst>
          </p:nvPr>
        </p:nvGraphicFramePr>
        <p:xfrm>
          <a:off x="571500" y="1752600"/>
          <a:ext cx="8001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dirty="0"/>
          </a:p>
        </p:txBody>
      </p:sp>
      <p:sp>
        <p:nvSpPr>
          <p:cNvPr id="3" name="Title 2"/>
          <p:cNvSpPr>
            <a:spLocks noGrp="1"/>
          </p:cNvSpPr>
          <p:nvPr>
            <p:ph type="title"/>
          </p:nvPr>
        </p:nvSpPr>
        <p:spPr>
          <a:xfrm>
            <a:off x="1219200" y="350838"/>
            <a:ext cx="7467600" cy="868362"/>
          </a:xfrm>
        </p:spPr>
        <p:txBody>
          <a:bodyPr>
            <a:noAutofit/>
          </a:bodyPr>
          <a:lstStyle/>
          <a:p>
            <a:r>
              <a:rPr lang="en-US" sz="2800" dirty="0"/>
              <a:t>Average Number of Minutes Per Day </a:t>
            </a:r>
            <a:r>
              <a:rPr lang="en-US" sz="2800" dirty="0" smtClean="0"/>
              <a:t>Spent Teaching </a:t>
            </a:r>
            <a:r>
              <a:rPr lang="en-US" sz="2800" dirty="0"/>
              <a:t>Each Subject in Self-Contained </a:t>
            </a:r>
            <a:r>
              <a:rPr lang="en-US" sz="2800" dirty="0" smtClean="0"/>
              <a:t>Classes</a:t>
            </a:r>
            <a:endParaRPr lang="en-US" sz="2800" dirty="0"/>
          </a:p>
        </p:txBody>
      </p:sp>
    </p:spTree>
    <p:extLst>
      <p:ext uri="{BB962C8B-B14F-4D97-AF65-F5344CB8AC3E}">
        <p14:creationId xmlns:p14="http://schemas.microsoft.com/office/powerpoint/2010/main" val="347034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049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Mathematics Course</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Offerings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408899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209800"/>
            <a:ext cx="6111875" cy="2589213"/>
          </a:xfrm>
          <a:prstGeom prst="rect">
            <a:avLst/>
          </a:prstGeom>
          <a:solidFill>
            <a:schemeClr val="bg1"/>
          </a:solidFill>
          <a:ln>
            <a:noFill/>
          </a:ln>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1727200"/>
            <a:ext cx="709295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9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237777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50567239"/>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a:t>Middle Schools </a:t>
            </a:r>
            <a:r>
              <a:rPr lang="en-US" sz="2400" dirty="0" smtClean="0"/>
              <a:t>With </a:t>
            </a:r>
            <a:r>
              <a:rPr lang="en-US" sz="2400" dirty="0"/>
              <a:t>Percentages of 8</a:t>
            </a:r>
            <a:r>
              <a:rPr lang="en-US" sz="2400" baseline="30000" dirty="0"/>
              <a:t>th</a:t>
            </a:r>
            <a:r>
              <a:rPr lang="en-US" sz="2400" dirty="0"/>
              <a:t> Grade Students Completing Algebra 1 and Geometry Prior to 9</a:t>
            </a:r>
            <a:r>
              <a:rPr lang="en-US" sz="2400" baseline="30000" dirty="0"/>
              <a:t>th</a:t>
            </a:r>
            <a:r>
              <a:rPr lang="en-US" sz="2400" dirty="0"/>
              <a:t> </a:t>
            </a:r>
            <a:r>
              <a:rPr lang="en-US" sz="2400" dirty="0" smtClean="0"/>
              <a:t>Grade</a:t>
            </a:r>
            <a:endParaRPr lang="en-US" sz="2400" dirty="0"/>
          </a:p>
        </p:txBody>
      </p:sp>
    </p:spTree>
    <p:extLst>
      <p:ext uri="{BB962C8B-B14F-4D97-AF65-F5344CB8AC3E}">
        <p14:creationId xmlns:p14="http://schemas.microsoft.com/office/powerpoint/2010/main" val="2795723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1324</Words>
  <Application>Microsoft Office PowerPoint</Application>
  <PresentationFormat>On-screen Show (4:3)</PresentationFormat>
  <Paragraphs>534</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Chapter 4 Science, Mathematics, and Computer Science Courses</vt:lpstr>
      <vt:lpstr>PowerPoint Presentation</vt:lpstr>
      <vt:lpstr>Original Data for Slide 4  (not for presentation)</vt:lpstr>
      <vt:lpstr>Frequency with Which Self-Contained Elementary Classes Receive Mathematics Instruction</vt:lpstr>
      <vt:lpstr>Original Data for Slide 6  (not for presentation)</vt:lpstr>
      <vt:lpstr>Average Number of Minutes Per Day Spent Teaching Each Subject in Self-Contained Classes</vt:lpstr>
      <vt:lpstr>PowerPoint Presentation</vt:lpstr>
      <vt:lpstr>Original Data for Slide 9  (not for presentation)</vt:lpstr>
      <vt:lpstr>Middle Schools With Percentages of 8th Grade Students Completing Algebra 1 and Geometry Prior to 9th Grade</vt:lpstr>
      <vt:lpstr>Original Data for Slides 11–12  (not for presentation)</vt:lpstr>
      <vt:lpstr>8th Grade Students Completing Algebra 1 and Geometry Prior to 9th Grade, by Percentage of Students in School Eligible for FRL</vt:lpstr>
      <vt:lpstr>8th Grade Students Completing Algebra 1 and Geometry Prior to 9th Grade, by Community Type</vt:lpstr>
      <vt:lpstr>Original Data for Slide 14  (not for presentation)</vt:lpstr>
      <vt:lpstr>High Schools Offering Various Mathematics Courses</vt:lpstr>
      <vt:lpstr>Original Data for Slide 16 (not for presentation)</vt:lpstr>
      <vt:lpstr>Type of High School Mathematics Courses Offered</vt:lpstr>
      <vt:lpstr>Original Data for Slide 18 (not for presentation)</vt:lpstr>
      <vt:lpstr>Access to AP Mathematics Courses</vt:lpstr>
      <vt:lpstr>Original Data for Slide 20  (not for presentation)</vt:lpstr>
      <vt:lpstr>Number of AP Mathematics Courses Offered at High Schools</vt:lpstr>
      <vt:lpstr>Original Data for Slides 22–24  (not for presentation)</vt:lpstr>
      <vt:lpstr>Average Number of AP Mathematics Courses Offered at High Schools, by Percentage of Students Eligible for FRL</vt:lpstr>
      <vt:lpstr>Average Number of AP Mathematics Courses Offered at High Schools</vt:lpstr>
      <vt:lpstr>Average Number of AP Science Courses Offered at High Schools</vt:lpstr>
      <vt:lpstr>Original Data for Slide 26 (not for presentation)</vt:lpstr>
      <vt:lpstr>Access to IB Mathematics Courses</vt:lpstr>
      <vt:lpstr>Original Data for Slides 28–29  (not for presentation)</vt:lpstr>
      <vt:lpstr>Mathematics Programs and Practices Currently Being Implemented at High Schools</vt:lpstr>
      <vt:lpstr>Mathematics Programs and Practices Currently Being Implemented at High Schools</vt:lpstr>
      <vt:lpstr>Original Data for Slide 31 (not for presentation)</vt:lpstr>
      <vt:lpstr>Most Commonly Offered High School Mathematics Courses</vt:lpstr>
      <vt:lpstr>PowerPoint Presentation</vt:lpstr>
      <vt:lpstr>Original Data for Slide 34 (not for presentation)</vt:lpstr>
      <vt:lpstr>Average Percentages of Female and Historically Underrepresented Students in Classes</vt:lpstr>
      <vt:lpstr>Original Data for Slides 36–37  (not for presentation)</vt:lpstr>
      <vt:lpstr>Average Percentages of Female Students in High School Mathematics Courses</vt:lpstr>
      <vt:lpstr>Average Percentage of Historically Underrepresented Students in High School Mathematics Courses</vt:lpstr>
      <vt:lpstr>Original Data for Slide 39  (not for presentation)</vt:lpstr>
      <vt:lpstr>Prior Achievement Grouping in Mathematics Classes</vt:lpstr>
      <vt:lpstr>Original Data for Slides 41–42   (not for presentation)</vt:lpstr>
      <vt:lpstr>Prior Achievement Grouping in High School Mathematics Classes</vt:lpstr>
      <vt:lpstr>Prior Achievement Grouping in High School Mathematics Classes</vt:lpstr>
      <vt:lpstr>Original Data for Slide 44–46 (not for presentation)</vt:lpstr>
      <vt:lpstr>Prior Achievement Grouping in Elementary Mathematics Classes</vt:lpstr>
      <vt:lpstr>Prior Achievement Grouping in Middle School Mathematics Classes</vt:lpstr>
      <vt:lpstr>Prior Achievement Grouping in High School Mathematics Classes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59</cp:revision>
  <dcterms:created xsi:type="dcterms:W3CDTF">2018-12-17T19:52:28Z</dcterms:created>
  <dcterms:modified xsi:type="dcterms:W3CDTF">2019-06-03T13:27:17Z</dcterms:modified>
</cp:coreProperties>
</file>