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notesSlides/notesSlide19.xml" ContentType="application/vnd.openxmlformats-officedocument.presentationml.notesSlide+xml"/>
  <Override PartName="/ppt/charts/chart1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notesSlides/notesSlide23.xml" ContentType="application/vnd.openxmlformats-officedocument.presentationml.notesSlide+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9.xml" ContentType="application/vnd.openxmlformats-officedocument.presentationml.notesSlide+xml"/>
  <Override PartName="/ppt/charts/chart32.xml" ContentType="application/vnd.openxmlformats-officedocument.drawingml.chart+xml"/>
  <Override PartName="/ppt/notesSlides/notesSlide30.xml" ContentType="application/vnd.openxmlformats-officedocument.presentationml.notesSlide+xml"/>
  <Override PartName="/ppt/charts/chart33.xml" ContentType="application/vnd.openxmlformats-officedocument.drawingml.chart+xml"/>
  <Override PartName="/ppt/notesSlides/notesSlide31.xml" ContentType="application/vnd.openxmlformats-officedocument.presentationml.notesSlide+xml"/>
  <Override PartName="/ppt/charts/chart34.xml" ContentType="application/vnd.openxmlformats-officedocument.drawingml.chart+xml"/>
  <Override PartName="/ppt/notesSlides/notesSlide32.xml" ContentType="application/vnd.openxmlformats-officedocument.presentationml.notesSlide+xml"/>
  <Override PartName="/ppt/charts/chart3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6.xml" ContentType="application/vnd.openxmlformats-officedocument.drawingml.chart+xml"/>
  <Override PartName="/ppt/notesSlides/notesSlide35.xml" ContentType="application/vnd.openxmlformats-officedocument.presentationml.notesSlide+xml"/>
  <Override PartName="/ppt/charts/chart37.xml" ContentType="application/vnd.openxmlformats-officedocument.drawingml.chart+xml"/>
  <Override PartName="/ppt/notesSlides/notesSlide36.xml" ContentType="application/vnd.openxmlformats-officedocument.presentationml.notesSlide+xml"/>
  <Override PartName="/ppt/charts/chart38.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9.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40.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1.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42.xml" ContentType="application/vnd.openxmlformats-officedocument.drawingml.chart+xml"/>
  <Override PartName="/ppt/notesSlides/notesSlide46.xml" ContentType="application/vnd.openxmlformats-officedocument.presentationml.notesSlide+xml"/>
  <Override PartName="/ppt/charts/chart43.xml" ContentType="application/vnd.openxmlformats-officedocument.drawingml.chart+xml"/>
  <Override PartName="/ppt/notesSlides/notesSlide47.xml" ContentType="application/vnd.openxmlformats-officedocument.presentationml.notesSlide+xml"/>
  <Override PartName="/ppt/charts/chart44.xml" ContentType="application/vnd.openxmlformats-officedocument.drawingml.chart+xml"/>
  <Override PartName="/ppt/notesSlides/notesSlide48.xml" ContentType="application/vnd.openxmlformats-officedocument.presentationml.notesSlide+xml"/>
  <Override PartName="/ppt/charts/chart4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60" r:id="rId3"/>
    <p:sldId id="261" r:id="rId4"/>
    <p:sldId id="262" r:id="rId5"/>
    <p:sldId id="263" r:id="rId6"/>
    <p:sldId id="264" r:id="rId7"/>
    <p:sldId id="265" r:id="rId8"/>
    <p:sldId id="313" r:id="rId9"/>
    <p:sldId id="314" r:id="rId10"/>
    <p:sldId id="315" r:id="rId11"/>
    <p:sldId id="316" r:id="rId12"/>
    <p:sldId id="362" r:id="rId13"/>
    <p:sldId id="363" r:id="rId14"/>
    <p:sldId id="267" r:id="rId15"/>
    <p:sldId id="268" r:id="rId16"/>
    <p:sldId id="269" r:id="rId17"/>
    <p:sldId id="364" r:id="rId18"/>
    <p:sldId id="270" r:id="rId19"/>
    <p:sldId id="365" r:id="rId20"/>
    <p:sldId id="271" r:id="rId21"/>
    <p:sldId id="366" r:id="rId22"/>
    <p:sldId id="319" r:id="rId23"/>
    <p:sldId id="320" r:id="rId24"/>
    <p:sldId id="321" r:id="rId25"/>
    <p:sldId id="322" r:id="rId26"/>
    <p:sldId id="272" r:id="rId27"/>
    <p:sldId id="323" r:id="rId28"/>
    <p:sldId id="324" r:id="rId29"/>
    <p:sldId id="325" r:id="rId30"/>
    <p:sldId id="326" r:id="rId31"/>
    <p:sldId id="327" r:id="rId32"/>
    <p:sldId id="328" r:id="rId33"/>
    <p:sldId id="329" r:id="rId34"/>
    <p:sldId id="340" r:id="rId35"/>
    <p:sldId id="341" r:id="rId36"/>
    <p:sldId id="342"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287" r:id="rId52"/>
    <p:sldId id="288" r:id="rId53"/>
    <p:sldId id="289" r:id="rId54"/>
    <p:sldId id="290" r:id="rId55"/>
    <p:sldId id="291" r:id="rId56"/>
    <p:sldId id="292" r:id="rId57"/>
    <p:sldId id="293" r:id="rId58"/>
    <p:sldId id="294" r:id="rId59"/>
    <p:sldId id="295" r:id="rId60"/>
    <p:sldId id="303" r:id="rId61"/>
    <p:sldId id="304" r:id="rId62"/>
    <p:sldId id="305" r:id="rId63"/>
    <p:sldId id="306" r:id="rId64"/>
    <p:sldId id="307" r:id="rId65"/>
    <p:sldId id="308" r:id="rId66"/>
    <p:sldId id="36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C5C9"/>
    <a:srgbClr val="357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26" autoAdjust="0"/>
  </p:normalViewPr>
  <p:slideViewPr>
    <p:cSldViewPr>
      <p:cViewPr varScale="1">
        <p:scale>
          <a:sx n="104" d="100"/>
          <a:sy n="104" d="100"/>
        </p:scale>
        <p:origin x="-32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Curriculum materials</c:v>
                </c:pt>
                <c:pt idx="1">
                  <c:v>Content, topics, and skills to be taught</c:v>
                </c:pt>
                <c:pt idx="2">
                  <c:v>Course goals and objectives</c:v>
                </c:pt>
                <c:pt idx="3">
                  <c:v>Sequence in which topics are covered</c:v>
                </c:pt>
                <c:pt idx="4">
                  <c:v>Amount of time spent on each  topic</c:v>
                </c:pt>
                <c:pt idx="5">
                  <c:v>Criteria for grading student performance</c:v>
                </c:pt>
                <c:pt idx="6">
                  <c:v>Teaching Techniques</c:v>
                </c:pt>
                <c:pt idx="7">
                  <c:v>Amount of homework</c:v>
                </c:pt>
              </c:strCache>
            </c:strRef>
          </c:cat>
          <c:val>
            <c:numRef>
              <c:f>Sheet1!$B$2:$B$9</c:f>
              <c:numCache>
                <c:formatCode>General</c:formatCode>
                <c:ptCount val="8"/>
                <c:pt idx="0">
                  <c:v>11</c:v>
                </c:pt>
                <c:pt idx="1">
                  <c:v>11</c:v>
                </c:pt>
                <c:pt idx="2">
                  <c:v>16</c:v>
                </c:pt>
                <c:pt idx="3">
                  <c:v>19</c:v>
                </c:pt>
                <c:pt idx="4">
                  <c:v>21</c:v>
                </c:pt>
                <c:pt idx="5">
                  <c:v>34</c:v>
                </c:pt>
                <c:pt idx="6">
                  <c:v>52</c:v>
                </c:pt>
                <c:pt idx="7">
                  <c:v>61</c:v>
                </c:pt>
              </c:numCache>
            </c:numRef>
          </c:val>
        </c:ser>
        <c:dLbls>
          <c:showLegendKey val="0"/>
          <c:showVal val="0"/>
          <c:showCatName val="0"/>
          <c:showSerName val="0"/>
          <c:showPercent val="0"/>
          <c:showBubbleSize val="0"/>
        </c:dLbls>
        <c:gapWidth val="150"/>
        <c:axId val="187563392"/>
        <c:axId val="135996544"/>
      </c:barChart>
      <c:catAx>
        <c:axId val="187563392"/>
        <c:scaling>
          <c:orientation val="minMax"/>
        </c:scaling>
        <c:delete val="0"/>
        <c:axPos val="l"/>
        <c:majorTickMark val="out"/>
        <c:minorTickMark val="none"/>
        <c:tickLblPos val="nextTo"/>
        <c:txPr>
          <a:bodyPr/>
          <a:lstStyle/>
          <a:p>
            <a:pPr>
              <a:defRPr sz="1800"/>
            </a:pPr>
            <a:endParaRPr lang="en-US"/>
          </a:p>
        </c:txPr>
        <c:crossAx val="135996544"/>
        <c:crosses val="autoZero"/>
        <c:auto val="1"/>
        <c:lblAlgn val="ctr"/>
        <c:lblOffset val="100"/>
        <c:noMultiLvlLbl val="0"/>
      </c:catAx>
      <c:valAx>
        <c:axId val="135996544"/>
        <c:scaling>
          <c:orientation val="minMax"/>
          <c:max val="100"/>
        </c:scaling>
        <c:delete val="0"/>
        <c:axPos val="b"/>
        <c:title>
          <c:tx>
            <c:rich>
              <a:bodyPr rot="0" vert="horz"/>
              <a:lstStyle/>
              <a:p>
                <a:pPr>
                  <a:defRPr sz="1800"/>
                </a:pPr>
                <a:r>
                  <a:rPr lang="en-US" sz="1800"/>
                  <a:t>Percent of Classes</a:t>
                </a:r>
              </a:p>
            </c:rich>
          </c:tx>
          <c:layout/>
          <c:overlay val="0"/>
        </c:title>
        <c:numFmt formatCode="General" sourceLinked="1"/>
        <c:majorTickMark val="out"/>
        <c:minorTickMark val="none"/>
        <c:tickLblPos val="nextTo"/>
        <c:txPr>
          <a:bodyPr/>
          <a:lstStyle/>
          <a:p>
            <a:pPr>
              <a:defRPr sz="1800"/>
            </a:pPr>
            <a:endParaRPr lang="en-US"/>
          </a:p>
        </c:txPr>
        <c:crossAx val="187563392"/>
        <c:crosses val="autoZero"/>
        <c:crossBetween val="between"/>
        <c:majorUnit val="20"/>
      </c:valAx>
    </c:plotArea>
    <c:plotVisOnly val="1"/>
    <c:dispBlanksAs val="gap"/>
    <c:showDLblsOverMax val="0"/>
  </c:chart>
  <c:txPr>
    <a:bodyPr/>
    <a:lstStyle/>
    <a:p>
      <a:pPr>
        <a:defRPr sz="14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Learning test-taking skills/‌strategies</c:v>
                </c:pt>
                <c:pt idx="1">
                  <c:v>Learning to perform computations with speed and accuracy</c:v>
                </c:pt>
                <c:pt idx="2">
                  <c:v>Learning about real-life applications of mathematics</c:v>
                </c:pt>
                <c:pt idx="3">
                  <c:v>Learning mathematics vocabulary</c:v>
                </c:pt>
              </c:strCache>
            </c:strRef>
          </c:cat>
          <c:val>
            <c:numRef>
              <c:f>Sheet1!$B$2:$B$5</c:f>
              <c:numCache>
                <c:formatCode>General</c:formatCode>
                <c:ptCount val="4"/>
                <c:pt idx="0">
                  <c:v>30</c:v>
                </c:pt>
                <c:pt idx="1">
                  <c:v>33</c:v>
                </c:pt>
                <c:pt idx="2">
                  <c:v>34</c:v>
                </c:pt>
                <c:pt idx="3">
                  <c:v>36</c:v>
                </c:pt>
              </c:numCache>
            </c:numRef>
          </c:val>
        </c:ser>
        <c:dLbls>
          <c:showLegendKey val="0"/>
          <c:showVal val="0"/>
          <c:showCatName val="0"/>
          <c:showSerName val="0"/>
          <c:showPercent val="0"/>
          <c:showBubbleSize val="0"/>
        </c:dLbls>
        <c:gapWidth val="150"/>
        <c:axId val="135372800"/>
        <c:axId val="135374336"/>
      </c:barChart>
      <c:catAx>
        <c:axId val="135372800"/>
        <c:scaling>
          <c:orientation val="minMax"/>
        </c:scaling>
        <c:delete val="0"/>
        <c:axPos val="l"/>
        <c:majorTickMark val="out"/>
        <c:minorTickMark val="none"/>
        <c:tickLblPos val="nextTo"/>
        <c:txPr>
          <a:bodyPr/>
          <a:lstStyle/>
          <a:p>
            <a:pPr>
              <a:defRPr sz="1800"/>
            </a:pPr>
            <a:endParaRPr lang="en-US"/>
          </a:p>
        </c:txPr>
        <c:crossAx val="135374336"/>
        <c:crosses val="autoZero"/>
        <c:auto val="1"/>
        <c:lblAlgn val="ctr"/>
        <c:lblOffset val="100"/>
        <c:noMultiLvlLbl val="0"/>
      </c:catAx>
      <c:valAx>
        <c:axId val="13537433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5372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Learning about real-life applications of mathematics</c:v>
                </c:pt>
                <c:pt idx="1">
                  <c:v>Develop confidence to pursue mathematics careers</c:v>
                </c:pt>
                <c:pt idx="2">
                  <c:v>Learning mathematical procedures/algorithms</c:v>
                </c:pt>
                <c:pt idx="3">
                  <c:v>Learning how to do mathematics</c:v>
                </c:pt>
                <c:pt idx="4">
                  <c:v>Understanding mathematical ideas</c:v>
                </c:pt>
              </c:strCache>
            </c:strRef>
          </c:cat>
          <c:val>
            <c:numRef>
              <c:f>Sheet1!$B$2:$B$6</c:f>
              <c:numCache>
                <c:formatCode>General</c:formatCode>
                <c:ptCount val="5"/>
                <c:pt idx="0">
                  <c:v>37</c:v>
                </c:pt>
                <c:pt idx="1">
                  <c:v>41</c:v>
                </c:pt>
                <c:pt idx="2">
                  <c:v>53</c:v>
                </c:pt>
                <c:pt idx="3">
                  <c:v>61</c:v>
                </c:pt>
                <c:pt idx="4">
                  <c:v>71</c:v>
                </c:pt>
              </c:numCache>
            </c:numRef>
          </c:val>
        </c:ser>
        <c:dLbls>
          <c:showLegendKey val="0"/>
          <c:showVal val="0"/>
          <c:showCatName val="0"/>
          <c:showSerName val="0"/>
          <c:showPercent val="0"/>
          <c:showBubbleSize val="0"/>
        </c:dLbls>
        <c:gapWidth val="150"/>
        <c:axId val="135461120"/>
        <c:axId val="137887744"/>
      </c:barChart>
      <c:catAx>
        <c:axId val="135461120"/>
        <c:scaling>
          <c:orientation val="minMax"/>
        </c:scaling>
        <c:delete val="0"/>
        <c:axPos val="l"/>
        <c:majorTickMark val="out"/>
        <c:minorTickMark val="none"/>
        <c:tickLblPos val="nextTo"/>
        <c:txPr>
          <a:bodyPr/>
          <a:lstStyle/>
          <a:p>
            <a:pPr>
              <a:defRPr sz="1800"/>
            </a:pPr>
            <a:endParaRPr lang="en-US"/>
          </a:p>
        </c:txPr>
        <c:crossAx val="137887744"/>
        <c:crosses val="autoZero"/>
        <c:auto val="1"/>
        <c:lblAlgn val="ctr"/>
        <c:lblOffset val="100"/>
        <c:noMultiLvlLbl val="0"/>
      </c:catAx>
      <c:valAx>
        <c:axId val="13788774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54611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Learning to perform computations with speed and accuracy</c:v>
                </c:pt>
                <c:pt idx="1">
                  <c:v>Learning test-taking skills/‌strategies</c:v>
                </c:pt>
                <c:pt idx="2">
                  <c:v>Learning mathematics vocabulary</c:v>
                </c:pt>
                <c:pt idx="3">
                  <c:v>Increasing interest in mathematics</c:v>
                </c:pt>
              </c:strCache>
            </c:strRef>
          </c:cat>
          <c:val>
            <c:numRef>
              <c:f>Sheet1!$B$2:$B$5</c:f>
              <c:numCache>
                <c:formatCode>General</c:formatCode>
                <c:ptCount val="4"/>
                <c:pt idx="0">
                  <c:v>20</c:v>
                </c:pt>
                <c:pt idx="1">
                  <c:v>23</c:v>
                </c:pt>
                <c:pt idx="2">
                  <c:v>27</c:v>
                </c:pt>
                <c:pt idx="3">
                  <c:v>34</c:v>
                </c:pt>
              </c:numCache>
            </c:numRef>
          </c:val>
        </c:ser>
        <c:dLbls>
          <c:showLegendKey val="0"/>
          <c:showVal val="0"/>
          <c:showCatName val="0"/>
          <c:showSerName val="0"/>
          <c:showPercent val="0"/>
          <c:showBubbleSize val="0"/>
        </c:dLbls>
        <c:gapWidth val="150"/>
        <c:axId val="137922432"/>
        <c:axId val="137923968"/>
      </c:barChart>
      <c:catAx>
        <c:axId val="137922432"/>
        <c:scaling>
          <c:orientation val="minMax"/>
        </c:scaling>
        <c:delete val="0"/>
        <c:axPos val="l"/>
        <c:majorTickMark val="out"/>
        <c:minorTickMark val="none"/>
        <c:tickLblPos val="nextTo"/>
        <c:txPr>
          <a:bodyPr/>
          <a:lstStyle/>
          <a:p>
            <a:pPr>
              <a:defRPr sz="1800"/>
            </a:pPr>
            <a:endParaRPr lang="en-US"/>
          </a:p>
        </c:txPr>
        <c:crossAx val="137923968"/>
        <c:crosses val="autoZero"/>
        <c:auto val="1"/>
        <c:lblAlgn val="ctr"/>
        <c:lblOffset val="100"/>
        <c:noMultiLvlLbl val="0"/>
      </c:catAx>
      <c:valAx>
        <c:axId val="13792396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7922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Learning about real-life applications of mathematics</c:v>
                </c:pt>
                <c:pt idx="1">
                  <c:v>Develop confidence to pursue mathematics careers</c:v>
                </c:pt>
                <c:pt idx="2">
                  <c:v>Learning mathematical procedures and/‌or algorithms</c:v>
                </c:pt>
                <c:pt idx="3">
                  <c:v>Learning how to do mathematics</c:v>
                </c:pt>
                <c:pt idx="4">
                  <c:v>Understanding mathematical ideas</c:v>
                </c:pt>
              </c:strCache>
            </c:strRef>
          </c:cat>
          <c:val>
            <c:numRef>
              <c:f>Sheet1!$B$2:$B$6</c:f>
              <c:numCache>
                <c:formatCode>General</c:formatCode>
                <c:ptCount val="5"/>
                <c:pt idx="0">
                  <c:v>32</c:v>
                </c:pt>
                <c:pt idx="1">
                  <c:v>37</c:v>
                </c:pt>
                <c:pt idx="2">
                  <c:v>55</c:v>
                </c:pt>
                <c:pt idx="3">
                  <c:v>63</c:v>
                </c:pt>
                <c:pt idx="4">
                  <c:v>69</c:v>
                </c:pt>
              </c:numCache>
            </c:numRef>
          </c:val>
        </c:ser>
        <c:dLbls>
          <c:showLegendKey val="0"/>
          <c:showVal val="0"/>
          <c:showCatName val="0"/>
          <c:showSerName val="0"/>
          <c:showPercent val="0"/>
          <c:showBubbleSize val="0"/>
        </c:dLbls>
        <c:gapWidth val="150"/>
        <c:axId val="168089472"/>
        <c:axId val="168091008"/>
      </c:barChart>
      <c:catAx>
        <c:axId val="168089472"/>
        <c:scaling>
          <c:orientation val="minMax"/>
        </c:scaling>
        <c:delete val="0"/>
        <c:axPos val="l"/>
        <c:majorTickMark val="out"/>
        <c:minorTickMark val="none"/>
        <c:tickLblPos val="nextTo"/>
        <c:txPr>
          <a:bodyPr/>
          <a:lstStyle/>
          <a:p>
            <a:pPr>
              <a:defRPr sz="1800"/>
            </a:pPr>
            <a:endParaRPr lang="en-US"/>
          </a:p>
        </c:txPr>
        <c:crossAx val="168091008"/>
        <c:crosses val="autoZero"/>
        <c:auto val="1"/>
        <c:lblAlgn val="ctr"/>
        <c:lblOffset val="100"/>
        <c:noMultiLvlLbl val="0"/>
      </c:catAx>
      <c:valAx>
        <c:axId val="16809100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680894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Learning to perform computations with speed and accuracy</c:v>
                </c:pt>
                <c:pt idx="1">
                  <c:v>Learning test-taking skills/‌strategies</c:v>
                </c:pt>
                <c:pt idx="2">
                  <c:v>Increase interest in mathematics</c:v>
                </c:pt>
                <c:pt idx="3">
                  <c:v>Learning mathematics vocabulary</c:v>
                </c:pt>
              </c:strCache>
            </c:strRef>
          </c:cat>
          <c:val>
            <c:numRef>
              <c:f>Sheet1!$B$2:$B$5</c:f>
              <c:numCache>
                <c:formatCode>General</c:formatCode>
                <c:ptCount val="4"/>
                <c:pt idx="0">
                  <c:v>21</c:v>
                </c:pt>
                <c:pt idx="1">
                  <c:v>25</c:v>
                </c:pt>
                <c:pt idx="2">
                  <c:v>26</c:v>
                </c:pt>
                <c:pt idx="3">
                  <c:v>29</c:v>
                </c:pt>
              </c:numCache>
            </c:numRef>
          </c:val>
        </c:ser>
        <c:dLbls>
          <c:showLegendKey val="0"/>
          <c:showVal val="0"/>
          <c:showCatName val="0"/>
          <c:showSerName val="0"/>
          <c:showPercent val="0"/>
          <c:showBubbleSize val="0"/>
        </c:dLbls>
        <c:gapWidth val="150"/>
        <c:axId val="168126336"/>
        <c:axId val="168127872"/>
      </c:barChart>
      <c:catAx>
        <c:axId val="168126336"/>
        <c:scaling>
          <c:orientation val="minMax"/>
        </c:scaling>
        <c:delete val="0"/>
        <c:axPos val="l"/>
        <c:majorTickMark val="out"/>
        <c:minorTickMark val="none"/>
        <c:tickLblPos val="nextTo"/>
        <c:txPr>
          <a:bodyPr/>
          <a:lstStyle/>
          <a:p>
            <a:pPr>
              <a:defRPr sz="1800"/>
            </a:pPr>
            <a:endParaRPr lang="en-US"/>
          </a:p>
        </c:txPr>
        <c:crossAx val="168127872"/>
        <c:crosses val="autoZero"/>
        <c:auto val="1"/>
        <c:lblAlgn val="ctr"/>
        <c:lblOffset val="100"/>
        <c:noMultiLvlLbl val="0"/>
      </c:catAx>
      <c:valAx>
        <c:axId val="16812787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681263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 </c:v>
                </c:pt>
                <c:pt idx="2">
                  <c:v>High </c:v>
                </c:pt>
              </c:strCache>
            </c:strRef>
          </c:cat>
          <c:val>
            <c:numRef>
              <c:f>Sheet1!$B$2:$B$4</c:f>
              <c:numCache>
                <c:formatCode>General</c:formatCode>
                <c:ptCount val="3"/>
                <c:pt idx="0">
                  <c:v>79</c:v>
                </c:pt>
                <c:pt idx="1">
                  <c:v>79</c:v>
                </c:pt>
                <c:pt idx="2">
                  <c:v>77</c:v>
                </c:pt>
              </c:numCache>
            </c:numRef>
          </c:val>
        </c:ser>
        <c:dLbls>
          <c:showLegendKey val="0"/>
          <c:showVal val="0"/>
          <c:showCatName val="0"/>
          <c:showSerName val="0"/>
          <c:showPercent val="0"/>
          <c:showBubbleSize val="0"/>
        </c:dLbls>
        <c:gapWidth val="150"/>
        <c:axId val="167923072"/>
        <c:axId val="167937152"/>
      </c:barChart>
      <c:catAx>
        <c:axId val="167923072"/>
        <c:scaling>
          <c:orientation val="minMax"/>
        </c:scaling>
        <c:delete val="0"/>
        <c:axPos val="b"/>
        <c:majorTickMark val="out"/>
        <c:minorTickMark val="none"/>
        <c:tickLblPos val="nextTo"/>
        <c:crossAx val="167937152"/>
        <c:crosses val="autoZero"/>
        <c:auto val="1"/>
        <c:lblAlgn val="ctr"/>
        <c:lblOffset val="100"/>
        <c:noMultiLvlLbl val="0"/>
      </c:catAx>
      <c:valAx>
        <c:axId val="167937152"/>
        <c:scaling>
          <c:orientation val="minMax"/>
          <c:max val="100"/>
          <c:min val="0"/>
        </c:scaling>
        <c:delete val="0"/>
        <c:axPos val="l"/>
        <c:title>
          <c:tx>
            <c:rich>
              <a:bodyPr rot="-5400000" vert="horz"/>
              <a:lstStyle/>
              <a:p>
                <a:pPr>
                  <a:defRPr/>
                </a:pPr>
                <a:r>
                  <a:rPr lang="en-US"/>
                  <a:t>Class Mean Score</a:t>
                </a:r>
              </a:p>
            </c:rich>
          </c:tx>
          <c:layout>
            <c:manualLayout>
              <c:xMode val="edge"/>
              <c:yMode val="edge"/>
              <c:x val="3.1152647975077881E-3"/>
              <c:y val="0.25391319140662971"/>
            </c:manualLayout>
          </c:layout>
          <c:overlay val="0"/>
        </c:title>
        <c:numFmt formatCode="General" sourceLinked="1"/>
        <c:majorTickMark val="out"/>
        <c:minorTickMark val="none"/>
        <c:tickLblPos val="nextTo"/>
        <c:crossAx val="167923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83</c:v>
                </c:pt>
                <c:pt idx="1">
                  <c:v>78</c:v>
                </c:pt>
                <c:pt idx="2">
                  <c:v>77</c:v>
                </c:pt>
              </c:numCache>
            </c:numRef>
          </c:val>
        </c:ser>
        <c:dLbls>
          <c:showLegendKey val="0"/>
          <c:showVal val="0"/>
          <c:showCatName val="0"/>
          <c:showSerName val="0"/>
          <c:showPercent val="0"/>
          <c:showBubbleSize val="0"/>
        </c:dLbls>
        <c:gapWidth val="150"/>
        <c:axId val="177334912"/>
        <c:axId val="299361024"/>
      </c:barChart>
      <c:catAx>
        <c:axId val="177334912"/>
        <c:scaling>
          <c:orientation val="minMax"/>
        </c:scaling>
        <c:delete val="0"/>
        <c:axPos val="b"/>
        <c:title>
          <c:tx>
            <c:rich>
              <a:bodyPr/>
              <a:lstStyle/>
              <a:p>
                <a:pPr>
                  <a:defRPr/>
                </a:pPr>
                <a:r>
                  <a:rPr lang="en-US" dirty="0" smtClean="0"/>
                  <a:t>Prior Achievement Level of Class</a:t>
                </a:r>
                <a:endParaRPr lang="en-US" dirty="0"/>
              </a:p>
            </c:rich>
          </c:tx>
          <c:layout>
            <c:manualLayout>
              <c:xMode val="edge"/>
              <c:yMode val="edge"/>
              <c:x val="0.36581870500132435"/>
              <c:y val="0.90439802663555957"/>
            </c:manualLayout>
          </c:layout>
          <c:overlay val="0"/>
        </c:title>
        <c:majorTickMark val="out"/>
        <c:minorTickMark val="none"/>
        <c:tickLblPos val="nextTo"/>
        <c:crossAx val="299361024"/>
        <c:crosses val="autoZero"/>
        <c:auto val="1"/>
        <c:lblAlgn val="ctr"/>
        <c:lblOffset val="100"/>
        <c:noMultiLvlLbl val="0"/>
      </c:catAx>
      <c:valAx>
        <c:axId val="299361024"/>
        <c:scaling>
          <c:orientation val="minMax"/>
          <c:max val="100"/>
          <c:min val="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77334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Focus on literacy skills </c:v>
                </c:pt>
                <c:pt idx="1">
                  <c:v>Provide manipulatives for students to use in problem-solving/‌investigations</c:v>
                </c:pt>
                <c:pt idx="2">
                  <c:v>Have students work in small groups</c:v>
                </c:pt>
                <c:pt idx="3">
                  <c:v>Explain mathematical ideas to the whole class</c:v>
                </c:pt>
                <c:pt idx="4">
                  <c:v>Engage the whole class in discussions</c:v>
                </c:pt>
              </c:strCache>
            </c:strRef>
          </c:cat>
          <c:val>
            <c:numRef>
              <c:f>Sheet1!$B$2:$B$6</c:f>
              <c:numCache>
                <c:formatCode>General</c:formatCode>
                <c:ptCount val="5"/>
                <c:pt idx="0">
                  <c:v>41</c:v>
                </c:pt>
                <c:pt idx="1">
                  <c:v>78</c:v>
                </c:pt>
                <c:pt idx="2">
                  <c:v>88</c:v>
                </c:pt>
                <c:pt idx="3">
                  <c:v>95</c:v>
                </c:pt>
                <c:pt idx="4">
                  <c:v>95</c:v>
                </c:pt>
              </c:numCache>
            </c:numRef>
          </c:val>
        </c:ser>
        <c:dLbls>
          <c:showLegendKey val="0"/>
          <c:showVal val="0"/>
          <c:showCatName val="0"/>
          <c:showSerName val="0"/>
          <c:showPercent val="0"/>
          <c:showBubbleSize val="0"/>
        </c:dLbls>
        <c:gapWidth val="150"/>
        <c:axId val="299739008"/>
        <c:axId val="299740544"/>
      </c:barChart>
      <c:catAx>
        <c:axId val="299739008"/>
        <c:scaling>
          <c:orientation val="minMax"/>
        </c:scaling>
        <c:delete val="0"/>
        <c:axPos val="l"/>
        <c:numFmt formatCode="General" sourceLinked="1"/>
        <c:majorTickMark val="out"/>
        <c:minorTickMark val="none"/>
        <c:tickLblPos val="nextTo"/>
        <c:txPr>
          <a:bodyPr/>
          <a:lstStyle/>
          <a:p>
            <a:pPr>
              <a:defRPr sz="1800"/>
            </a:pPr>
            <a:endParaRPr lang="en-US"/>
          </a:p>
        </c:txPr>
        <c:crossAx val="299740544"/>
        <c:crosses val="autoZero"/>
        <c:auto val="1"/>
        <c:lblAlgn val="ctr"/>
        <c:lblOffset val="100"/>
        <c:noMultiLvlLbl val="0"/>
      </c:catAx>
      <c:valAx>
        <c:axId val="29974054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97390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Sheet1!$A$2:$A$5</c:f>
              <c:strCache>
                <c:ptCount val="4"/>
                <c:pt idx="0">
                  <c:v>Use flipped instruction</c:v>
                </c:pt>
                <c:pt idx="1">
                  <c:v>Have students practice for standardized tests</c:v>
                </c:pt>
                <c:pt idx="2">
                  <c:v>Have students read from a textbook</c:v>
                </c:pt>
                <c:pt idx="3">
                  <c:v>Have students write their reflections in class or for homework</c:v>
                </c:pt>
              </c:strCache>
            </c:strRef>
          </c:cat>
          <c:val>
            <c:numRef>
              <c:f>Sheet1!$B$2:$B$5</c:f>
              <c:numCache>
                <c:formatCode>General</c:formatCode>
                <c:ptCount val="4"/>
                <c:pt idx="0">
                  <c:v>13</c:v>
                </c:pt>
                <c:pt idx="1">
                  <c:v>26</c:v>
                </c:pt>
                <c:pt idx="2">
                  <c:v>28</c:v>
                </c:pt>
                <c:pt idx="3">
                  <c:v>41</c:v>
                </c:pt>
              </c:numCache>
            </c:numRef>
          </c:val>
        </c:ser>
        <c:dLbls>
          <c:showLegendKey val="0"/>
          <c:showVal val="0"/>
          <c:showCatName val="0"/>
          <c:showSerName val="0"/>
          <c:showPercent val="0"/>
          <c:showBubbleSize val="0"/>
        </c:dLbls>
        <c:gapWidth val="150"/>
        <c:axId val="300066688"/>
        <c:axId val="300068224"/>
      </c:barChart>
      <c:catAx>
        <c:axId val="300066688"/>
        <c:scaling>
          <c:orientation val="minMax"/>
        </c:scaling>
        <c:delete val="0"/>
        <c:axPos val="l"/>
        <c:numFmt formatCode="General" sourceLinked="1"/>
        <c:majorTickMark val="out"/>
        <c:minorTickMark val="none"/>
        <c:tickLblPos val="nextTo"/>
        <c:txPr>
          <a:bodyPr/>
          <a:lstStyle/>
          <a:p>
            <a:pPr>
              <a:defRPr sz="1800"/>
            </a:pPr>
            <a:endParaRPr lang="en-US"/>
          </a:p>
        </c:txPr>
        <c:crossAx val="300068224"/>
        <c:crosses val="autoZero"/>
        <c:auto val="1"/>
        <c:lblAlgn val="ctr"/>
        <c:lblOffset val="100"/>
        <c:noMultiLvlLbl val="0"/>
      </c:catAx>
      <c:valAx>
        <c:axId val="30006822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3000666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Have students write their reflections in class or for homework</c:v>
                </c:pt>
                <c:pt idx="1">
                  <c:v>Have students practice for standardized tests</c:v>
                </c:pt>
                <c:pt idx="2">
                  <c:v>Have students work in small groups</c:v>
                </c:pt>
                <c:pt idx="3">
                  <c:v>Engage the whole class in discussions</c:v>
                </c:pt>
                <c:pt idx="4">
                  <c:v>Explain mathematical ideas to the whole class</c:v>
                </c:pt>
              </c:strCache>
            </c:strRef>
          </c:cat>
          <c:val>
            <c:numRef>
              <c:f>Sheet1!$B$2:$B$6</c:f>
              <c:numCache>
                <c:formatCode>General</c:formatCode>
                <c:ptCount val="5"/>
                <c:pt idx="0">
                  <c:v>30</c:v>
                </c:pt>
                <c:pt idx="1">
                  <c:v>32</c:v>
                </c:pt>
                <c:pt idx="2">
                  <c:v>77</c:v>
                </c:pt>
                <c:pt idx="3">
                  <c:v>91</c:v>
                </c:pt>
                <c:pt idx="4">
                  <c:v>95</c:v>
                </c:pt>
              </c:numCache>
            </c:numRef>
          </c:val>
        </c:ser>
        <c:dLbls>
          <c:showLegendKey val="0"/>
          <c:showVal val="0"/>
          <c:showCatName val="0"/>
          <c:showSerName val="0"/>
          <c:showPercent val="0"/>
          <c:showBubbleSize val="0"/>
        </c:dLbls>
        <c:gapWidth val="150"/>
        <c:axId val="299808640"/>
        <c:axId val="299810176"/>
      </c:barChart>
      <c:catAx>
        <c:axId val="299808640"/>
        <c:scaling>
          <c:orientation val="minMax"/>
        </c:scaling>
        <c:delete val="0"/>
        <c:axPos val="l"/>
        <c:numFmt formatCode="General" sourceLinked="1"/>
        <c:majorTickMark val="out"/>
        <c:minorTickMark val="none"/>
        <c:tickLblPos val="nextTo"/>
        <c:txPr>
          <a:bodyPr/>
          <a:lstStyle/>
          <a:p>
            <a:pPr>
              <a:defRPr sz="1800"/>
            </a:pPr>
            <a:endParaRPr lang="en-US"/>
          </a:p>
        </c:txPr>
        <c:crossAx val="299810176"/>
        <c:crosses val="autoZero"/>
        <c:auto val="1"/>
        <c:lblAlgn val="ctr"/>
        <c:lblOffset val="100"/>
        <c:noMultiLvlLbl val="0"/>
      </c:catAx>
      <c:valAx>
        <c:axId val="29981017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98086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Curriculum materials</c:v>
                </c:pt>
                <c:pt idx="1">
                  <c:v>Content, topics, and skills to be taught</c:v>
                </c:pt>
                <c:pt idx="2">
                  <c:v>Course goals and objectives</c:v>
                </c:pt>
                <c:pt idx="3">
                  <c:v>Sequence in which topics are covered</c:v>
                </c:pt>
                <c:pt idx="4">
                  <c:v>Amount of time to spend on each topic</c:v>
                </c:pt>
                <c:pt idx="5">
                  <c:v>Criteria for grading student performance</c:v>
                </c:pt>
                <c:pt idx="6">
                  <c:v>Teaching Techniques</c:v>
                </c:pt>
                <c:pt idx="7">
                  <c:v>Amount of homework</c:v>
                </c:pt>
              </c:strCache>
            </c:strRef>
          </c:cat>
          <c:val>
            <c:numRef>
              <c:f>Sheet1!$B$2:$B$9</c:f>
              <c:numCache>
                <c:formatCode>General</c:formatCode>
                <c:ptCount val="8"/>
                <c:pt idx="0">
                  <c:v>18</c:v>
                </c:pt>
                <c:pt idx="1">
                  <c:v>21</c:v>
                </c:pt>
                <c:pt idx="2">
                  <c:v>28</c:v>
                </c:pt>
                <c:pt idx="3">
                  <c:v>31</c:v>
                </c:pt>
                <c:pt idx="4">
                  <c:v>37</c:v>
                </c:pt>
                <c:pt idx="5">
                  <c:v>52</c:v>
                </c:pt>
                <c:pt idx="6">
                  <c:v>68</c:v>
                </c:pt>
                <c:pt idx="7">
                  <c:v>71</c:v>
                </c:pt>
              </c:numCache>
            </c:numRef>
          </c:val>
        </c:ser>
        <c:dLbls>
          <c:showLegendKey val="0"/>
          <c:showVal val="0"/>
          <c:showCatName val="0"/>
          <c:showSerName val="0"/>
          <c:showPercent val="0"/>
          <c:showBubbleSize val="0"/>
        </c:dLbls>
        <c:gapWidth val="150"/>
        <c:axId val="136023424"/>
        <c:axId val="136037504"/>
      </c:barChart>
      <c:catAx>
        <c:axId val="136023424"/>
        <c:scaling>
          <c:orientation val="minMax"/>
        </c:scaling>
        <c:delete val="0"/>
        <c:axPos val="l"/>
        <c:majorTickMark val="out"/>
        <c:minorTickMark val="none"/>
        <c:tickLblPos val="nextTo"/>
        <c:txPr>
          <a:bodyPr/>
          <a:lstStyle/>
          <a:p>
            <a:pPr>
              <a:defRPr sz="1800"/>
            </a:pPr>
            <a:endParaRPr lang="en-US"/>
          </a:p>
        </c:txPr>
        <c:crossAx val="136037504"/>
        <c:crosses val="autoZero"/>
        <c:auto val="1"/>
        <c:lblAlgn val="ctr"/>
        <c:lblOffset val="100"/>
        <c:noMultiLvlLbl val="0"/>
      </c:catAx>
      <c:valAx>
        <c:axId val="136037504"/>
        <c:scaling>
          <c:orientation val="minMax"/>
          <c:max val="10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60234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showLegendKey val="0"/>
            <c:showVal val="1"/>
            <c:showCatName val="0"/>
            <c:showSerName val="0"/>
            <c:showPercent val="0"/>
            <c:showBubbleSize val="0"/>
            <c:showLeaderLines val="0"/>
          </c:dLbls>
          <c:cat>
            <c:strRef>
              <c:f>Sheet1!$A$2:$A$5</c:f>
              <c:strCache>
                <c:ptCount val="4"/>
                <c:pt idx="0">
                  <c:v>Use flipped instruction</c:v>
                </c:pt>
                <c:pt idx="1">
                  <c:v>Focus on literacy skills </c:v>
                </c:pt>
                <c:pt idx="2">
                  <c:v>Have students read from a textbook</c:v>
                </c:pt>
                <c:pt idx="3">
                  <c:v>Provide manipulatives for students to use in problem-solving/‌investigations</c:v>
                </c:pt>
              </c:strCache>
            </c:strRef>
          </c:cat>
          <c:val>
            <c:numRef>
              <c:f>Sheet1!$B$2:$B$5</c:f>
              <c:numCache>
                <c:formatCode>General</c:formatCode>
                <c:ptCount val="4"/>
                <c:pt idx="0">
                  <c:v>10</c:v>
                </c:pt>
                <c:pt idx="1">
                  <c:v>20</c:v>
                </c:pt>
                <c:pt idx="2">
                  <c:v>24</c:v>
                </c:pt>
                <c:pt idx="3">
                  <c:v>29</c:v>
                </c:pt>
              </c:numCache>
            </c:numRef>
          </c:val>
        </c:ser>
        <c:dLbls>
          <c:showLegendKey val="0"/>
          <c:showVal val="0"/>
          <c:showCatName val="0"/>
          <c:showSerName val="0"/>
          <c:showPercent val="0"/>
          <c:showBubbleSize val="0"/>
        </c:dLbls>
        <c:gapWidth val="150"/>
        <c:axId val="299845504"/>
        <c:axId val="299847040"/>
      </c:barChart>
      <c:catAx>
        <c:axId val="299845504"/>
        <c:scaling>
          <c:orientation val="minMax"/>
        </c:scaling>
        <c:delete val="0"/>
        <c:axPos val="l"/>
        <c:numFmt formatCode="General" sourceLinked="1"/>
        <c:majorTickMark val="out"/>
        <c:minorTickMark val="none"/>
        <c:tickLblPos val="nextTo"/>
        <c:crossAx val="299847040"/>
        <c:crosses val="autoZero"/>
        <c:auto val="1"/>
        <c:lblAlgn val="ctr"/>
        <c:lblOffset val="100"/>
        <c:noMultiLvlLbl val="0"/>
      </c:catAx>
      <c:valAx>
        <c:axId val="29984704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98455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Provide manipulatives for students to use in problem-solving/‌investigations</c:v>
                </c:pt>
                <c:pt idx="1">
                  <c:v>Have students practice for standardized tests</c:v>
                </c:pt>
                <c:pt idx="2">
                  <c:v>Have students work in small groups</c:v>
                </c:pt>
                <c:pt idx="3">
                  <c:v>Engage the whole class in discussions</c:v>
                </c:pt>
                <c:pt idx="4">
                  <c:v>Explain mathematical ideas to the whole class</c:v>
                </c:pt>
              </c:strCache>
            </c:strRef>
          </c:cat>
          <c:val>
            <c:numRef>
              <c:f>Sheet1!$B$2:$B$6</c:f>
              <c:numCache>
                <c:formatCode>General</c:formatCode>
                <c:ptCount val="5"/>
                <c:pt idx="0">
                  <c:v>20</c:v>
                </c:pt>
                <c:pt idx="1">
                  <c:v>29</c:v>
                </c:pt>
                <c:pt idx="2">
                  <c:v>71</c:v>
                </c:pt>
                <c:pt idx="3">
                  <c:v>84</c:v>
                </c:pt>
                <c:pt idx="4">
                  <c:v>95</c:v>
                </c:pt>
              </c:numCache>
            </c:numRef>
          </c:val>
        </c:ser>
        <c:dLbls>
          <c:showLegendKey val="0"/>
          <c:showVal val="0"/>
          <c:showCatName val="0"/>
          <c:showSerName val="0"/>
          <c:showPercent val="0"/>
          <c:showBubbleSize val="0"/>
        </c:dLbls>
        <c:gapWidth val="150"/>
        <c:axId val="298633088"/>
        <c:axId val="298634624"/>
      </c:barChart>
      <c:catAx>
        <c:axId val="298633088"/>
        <c:scaling>
          <c:orientation val="minMax"/>
        </c:scaling>
        <c:delete val="0"/>
        <c:axPos val="l"/>
        <c:numFmt formatCode="General" sourceLinked="1"/>
        <c:majorTickMark val="out"/>
        <c:minorTickMark val="none"/>
        <c:tickLblPos val="nextTo"/>
        <c:txPr>
          <a:bodyPr/>
          <a:lstStyle/>
          <a:p>
            <a:pPr>
              <a:defRPr sz="1800"/>
            </a:pPr>
            <a:endParaRPr lang="en-US"/>
          </a:p>
        </c:txPr>
        <c:crossAx val="298634624"/>
        <c:crosses val="autoZero"/>
        <c:auto val="1"/>
        <c:lblAlgn val="ctr"/>
        <c:lblOffset val="100"/>
        <c:noMultiLvlLbl val="0"/>
      </c:catAx>
      <c:valAx>
        <c:axId val="29863462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86330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Sheet1!$A$2:$A$5</c:f>
              <c:strCache>
                <c:ptCount val="4"/>
                <c:pt idx="0">
                  <c:v>Use flipped instruction</c:v>
                </c:pt>
                <c:pt idx="1">
                  <c:v>Have students read from a textbook</c:v>
                </c:pt>
                <c:pt idx="2">
                  <c:v>Focus on literacy skills</c:v>
                </c:pt>
                <c:pt idx="3">
                  <c:v>Have students write their reflections in class or for homework</c:v>
                </c:pt>
              </c:strCache>
            </c:strRef>
          </c:cat>
          <c:val>
            <c:numRef>
              <c:f>Sheet1!$B$2:$B$5</c:f>
              <c:numCache>
                <c:formatCode>General</c:formatCode>
                <c:ptCount val="4"/>
                <c:pt idx="0">
                  <c:v>11</c:v>
                </c:pt>
                <c:pt idx="1">
                  <c:v>16</c:v>
                </c:pt>
                <c:pt idx="2">
                  <c:v>17</c:v>
                </c:pt>
                <c:pt idx="3">
                  <c:v>19</c:v>
                </c:pt>
              </c:numCache>
            </c:numRef>
          </c:val>
        </c:ser>
        <c:dLbls>
          <c:showLegendKey val="0"/>
          <c:showVal val="0"/>
          <c:showCatName val="0"/>
          <c:showSerName val="0"/>
          <c:showPercent val="0"/>
          <c:showBubbleSize val="0"/>
        </c:dLbls>
        <c:gapWidth val="150"/>
        <c:axId val="298755968"/>
        <c:axId val="298757504"/>
      </c:barChart>
      <c:catAx>
        <c:axId val="298755968"/>
        <c:scaling>
          <c:orientation val="minMax"/>
        </c:scaling>
        <c:delete val="0"/>
        <c:axPos val="l"/>
        <c:numFmt formatCode="General" sourceLinked="1"/>
        <c:majorTickMark val="out"/>
        <c:minorTickMark val="none"/>
        <c:tickLblPos val="nextTo"/>
        <c:txPr>
          <a:bodyPr/>
          <a:lstStyle/>
          <a:p>
            <a:pPr>
              <a:defRPr sz="1800"/>
            </a:pPr>
            <a:endParaRPr lang="en-US"/>
          </a:p>
        </c:txPr>
        <c:crossAx val="298757504"/>
        <c:crosses val="autoZero"/>
        <c:auto val="1"/>
        <c:lblAlgn val="ctr"/>
        <c:lblOffset val="100"/>
        <c:noMultiLvlLbl val="0"/>
      </c:catAx>
      <c:valAx>
        <c:axId val="29875750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8755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Identify patterns or characteristics of numbers, diagrams, or graphs when solving a problem</c:v>
                </c:pt>
                <c:pt idx="1">
                  <c:v>Figure out what a challenging problem is asking</c:v>
                </c:pt>
                <c:pt idx="2">
                  <c:v>Continue working through a problem when stuck</c:v>
                </c:pt>
                <c:pt idx="3">
                  <c:v>Provide reasoning to explain, justify, or prove their thinking</c:v>
                </c:pt>
                <c:pt idx="4">
                  <c:v>Determine whether their answer makes sense</c:v>
                </c:pt>
                <c:pt idx="5">
                  <c:v>Represent a problem using symbols, pictures, diagrams etc.</c:v>
                </c:pt>
              </c:strCache>
            </c:strRef>
          </c:cat>
          <c:val>
            <c:numRef>
              <c:f>Sheet1!$B$2:$B$7</c:f>
              <c:numCache>
                <c:formatCode>General</c:formatCode>
                <c:ptCount val="6"/>
                <c:pt idx="0">
                  <c:v>78</c:v>
                </c:pt>
                <c:pt idx="1">
                  <c:v>78</c:v>
                </c:pt>
                <c:pt idx="2">
                  <c:v>81</c:v>
                </c:pt>
                <c:pt idx="3">
                  <c:v>85</c:v>
                </c:pt>
                <c:pt idx="4">
                  <c:v>85</c:v>
                </c:pt>
                <c:pt idx="5">
                  <c:v>88</c:v>
                </c:pt>
              </c:numCache>
            </c:numRef>
          </c:val>
        </c:ser>
        <c:dLbls>
          <c:showLegendKey val="0"/>
          <c:showVal val="0"/>
          <c:showCatName val="0"/>
          <c:showSerName val="0"/>
          <c:showPercent val="0"/>
          <c:showBubbleSize val="0"/>
        </c:dLbls>
        <c:gapWidth val="150"/>
        <c:axId val="298881024"/>
        <c:axId val="298882560"/>
      </c:barChart>
      <c:catAx>
        <c:axId val="298881024"/>
        <c:scaling>
          <c:orientation val="minMax"/>
        </c:scaling>
        <c:delete val="0"/>
        <c:axPos val="l"/>
        <c:numFmt formatCode="General" sourceLinked="1"/>
        <c:majorTickMark val="out"/>
        <c:minorTickMark val="none"/>
        <c:tickLblPos val="nextTo"/>
        <c:txPr>
          <a:bodyPr/>
          <a:lstStyle/>
          <a:p>
            <a:pPr>
              <a:defRPr sz="1600"/>
            </a:pPr>
            <a:endParaRPr lang="en-US"/>
          </a:p>
        </c:txPr>
        <c:crossAx val="298882560"/>
        <c:crosses val="autoZero"/>
        <c:auto val="1"/>
        <c:lblAlgn val="ctr"/>
        <c:lblOffset val="100"/>
        <c:noMultiLvlLbl val="0"/>
      </c:catAx>
      <c:valAx>
        <c:axId val="29888256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88810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Determine appropriate tools for solving a problem</c:v>
                </c:pt>
                <c:pt idx="1">
                  <c:v>Identify relevant information and relationships to solve a problem</c:v>
                </c:pt>
                <c:pt idx="2">
                  <c:v>Determine appropriate units for expressing quantities</c:v>
                </c:pt>
                <c:pt idx="3">
                  <c:v>Work on challenging problems </c:v>
                </c:pt>
                <c:pt idx="4">
                  <c:v>Reflect on solution strategies and revise as needed</c:v>
                </c:pt>
                <c:pt idx="5">
                  <c:v>Develop a model to solve a problem</c:v>
                </c:pt>
              </c:strCache>
            </c:strRef>
          </c:cat>
          <c:val>
            <c:numRef>
              <c:f>Sheet1!$B$2:$B$7</c:f>
              <c:numCache>
                <c:formatCode>General</c:formatCode>
                <c:ptCount val="6"/>
                <c:pt idx="0">
                  <c:v>71</c:v>
                </c:pt>
                <c:pt idx="1">
                  <c:v>72</c:v>
                </c:pt>
                <c:pt idx="2">
                  <c:v>72</c:v>
                </c:pt>
                <c:pt idx="3">
                  <c:v>74</c:v>
                </c:pt>
                <c:pt idx="4">
                  <c:v>75</c:v>
                </c:pt>
                <c:pt idx="5">
                  <c:v>75</c:v>
                </c:pt>
              </c:numCache>
            </c:numRef>
          </c:val>
        </c:ser>
        <c:dLbls>
          <c:showLegendKey val="0"/>
          <c:showVal val="0"/>
          <c:showCatName val="0"/>
          <c:showSerName val="0"/>
          <c:showPercent val="0"/>
          <c:showBubbleSize val="0"/>
        </c:dLbls>
        <c:gapWidth val="150"/>
        <c:axId val="298957056"/>
        <c:axId val="299167744"/>
      </c:barChart>
      <c:catAx>
        <c:axId val="298957056"/>
        <c:scaling>
          <c:orientation val="minMax"/>
        </c:scaling>
        <c:delete val="0"/>
        <c:axPos val="l"/>
        <c:numFmt formatCode="General" sourceLinked="1"/>
        <c:majorTickMark val="out"/>
        <c:minorTickMark val="none"/>
        <c:tickLblPos val="nextTo"/>
        <c:txPr>
          <a:bodyPr/>
          <a:lstStyle/>
          <a:p>
            <a:pPr>
              <a:defRPr sz="1600"/>
            </a:pPr>
            <a:endParaRPr lang="en-US"/>
          </a:p>
        </c:txPr>
        <c:crossAx val="299167744"/>
        <c:crosses val="autoZero"/>
        <c:auto val="1"/>
        <c:lblAlgn val="ctr"/>
        <c:lblOffset val="100"/>
        <c:noMultiLvlLbl val="0"/>
      </c:catAx>
      <c:valAx>
        <c:axId val="29916774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89570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Work on generating a rule or formula </c:v>
                </c:pt>
                <c:pt idx="1">
                  <c:v>Compare and contrast strengths and limitations of different solution strategies </c:v>
                </c:pt>
                <c:pt idx="2">
                  <c:v>Discuss how terms have mathematical meanings that are different from everyday meanings</c:v>
                </c:pt>
                <c:pt idx="3">
                  <c:v>Analyze others' mathematical reasoning</c:v>
                </c:pt>
                <c:pt idx="4">
                  <c:v>Pose questions to clarify, challenge, or improve others' reasoning</c:v>
                </c:pt>
              </c:strCache>
            </c:strRef>
          </c:cat>
          <c:val>
            <c:numRef>
              <c:f>Sheet1!$B$2:$B$6</c:f>
              <c:numCache>
                <c:formatCode>General</c:formatCode>
                <c:ptCount val="5"/>
                <c:pt idx="0">
                  <c:v>59</c:v>
                </c:pt>
                <c:pt idx="1">
                  <c:v>60</c:v>
                </c:pt>
                <c:pt idx="2">
                  <c:v>62</c:v>
                </c:pt>
                <c:pt idx="3">
                  <c:v>65</c:v>
                </c:pt>
                <c:pt idx="4">
                  <c:v>69</c:v>
                </c:pt>
              </c:numCache>
            </c:numRef>
          </c:val>
        </c:ser>
        <c:dLbls>
          <c:showLegendKey val="0"/>
          <c:showVal val="0"/>
          <c:showCatName val="0"/>
          <c:showSerName val="0"/>
          <c:showPercent val="0"/>
          <c:showBubbleSize val="0"/>
        </c:dLbls>
        <c:gapWidth val="150"/>
        <c:axId val="173232896"/>
        <c:axId val="173234432"/>
      </c:barChart>
      <c:catAx>
        <c:axId val="173232896"/>
        <c:scaling>
          <c:orientation val="minMax"/>
        </c:scaling>
        <c:delete val="0"/>
        <c:axPos val="l"/>
        <c:numFmt formatCode="General" sourceLinked="1"/>
        <c:majorTickMark val="out"/>
        <c:minorTickMark val="none"/>
        <c:tickLblPos val="nextTo"/>
        <c:txPr>
          <a:bodyPr/>
          <a:lstStyle/>
          <a:p>
            <a:pPr>
              <a:defRPr sz="1600"/>
            </a:pPr>
            <a:endParaRPr lang="en-US"/>
          </a:p>
        </c:txPr>
        <c:crossAx val="173234432"/>
        <c:crosses val="autoZero"/>
        <c:auto val="1"/>
        <c:lblAlgn val="ctr"/>
        <c:lblOffset val="100"/>
        <c:noMultiLvlLbl val="0"/>
      </c:catAx>
      <c:valAx>
        <c:axId val="17323443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73232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Represent of a problem using symbols, pictures, diagrams, etc.</c:v>
                </c:pt>
                <c:pt idx="1">
                  <c:v>Identify patterns or characteristics of numbers, diagrams, or graphs when solving a problem</c:v>
                </c:pt>
                <c:pt idx="2">
                  <c:v>Identify relevant information and relationships to solve a problem</c:v>
                </c:pt>
                <c:pt idx="3">
                  <c:v>Continue working through a problem when stuck</c:v>
                </c:pt>
                <c:pt idx="4">
                  <c:v>Provide reasoning to explain, justify, or prove their thinking</c:v>
                </c:pt>
                <c:pt idx="5">
                  <c:v>Determine whether their answer makes sense</c:v>
                </c:pt>
              </c:strCache>
            </c:strRef>
          </c:cat>
          <c:val>
            <c:numRef>
              <c:f>Sheet1!$B$2:$B$7</c:f>
              <c:numCache>
                <c:formatCode>General</c:formatCode>
                <c:ptCount val="6"/>
                <c:pt idx="0">
                  <c:v>75</c:v>
                </c:pt>
                <c:pt idx="1">
                  <c:v>77</c:v>
                </c:pt>
                <c:pt idx="2">
                  <c:v>79</c:v>
                </c:pt>
                <c:pt idx="3">
                  <c:v>81</c:v>
                </c:pt>
                <c:pt idx="4">
                  <c:v>83</c:v>
                </c:pt>
                <c:pt idx="5">
                  <c:v>85</c:v>
                </c:pt>
              </c:numCache>
            </c:numRef>
          </c:val>
        </c:ser>
        <c:dLbls>
          <c:showLegendKey val="0"/>
          <c:showVal val="0"/>
          <c:showCatName val="0"/>
          <c:showSerName val="0"/>
          <c:showPercent val="0"/>
          <c:showBubbleSize val="0"/>
        </c:dLbls>
        <c:gapWidth val="150"/>
        <c:axId val="266288128"/>
        <c:axId val="266298112"/>
      </c:barChart>
      <c:catAx>
        <c:axId val="266288128"/>
        <c:scaling>
          <c:orientation val="minMax"/>
        </c:scaling>
        <c:delete val="0"/>
        <c:axPos val="l"/>
        <c:numFmt formatCode="General" sourceLinked="1"/>
        <c:majorTickMark val="out"/>
        <c:minorTickMark val="none"/>
        <c:tickLblPos val="nextTo"/>
        <c:txPr>
          <a:bodyPr/>
          <a:lstStyle/>
          <a:p>
            <a:pPr>
              <a:defRPr sz="1600"/>
            </a:pPr>
            <a:endParaRPr lang="en-US"/>
          </a:p>
        </c:txPr>
        <c:crossAx val="266298112"/>
        <c:crosses val="autoZero"/>
        <c:auto val="1"/>
        <c:lblAlgn val="ctr"/>
        <c:lblOffset val="100"/>
        <c:noMultiLvlLbl val="0"/>
      </c:catAx>
      <c:valAx>
        <c:axId val="26629811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2881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Pose questions to clarify, challenge, or improve others' reasoning</c:v>
                </c:pt>
                <c:pt idx="1">
                  <c:v>Work on generating a rule or formula </c:v>
                </c:pt>
                <c:pt idx="2">
                  <c:v>Develop a model to solve a problem</c:v>
                </c:pt>
                <c:pt idx="3">
                  <c:v>Figure out what a challenging problem is asking</c:v>
                </c:pt>
                <c:pt idx="4">
                  <c:v>Determine appropriate units for expressing quantities</c:v>
                </c:pt>
                <c:pt idx="5">
                  <c:v>Work on challenging problems</c:v>
                </c:pt>
              </c:strCache>
            </c:strRef>
          </c:cat>
          <c:val>
            <c:numRef>
              <c:f>Sheet1!$B$2:$B$7</c:f>
              <c:numCache>
                <c:formatCode>General</c:formatCode>
                <c:ptCount val="6"/>
                <c:pt idx="0">
                  <c:v>69</c:v>
                </c:pt>
                <c:pt idx="1">
                  <c:v>70</c:v>
                </c:pt>
                <c:pt idx="2">
                  <c:v>70</c:v>
                </c:pt>
                <c:pt idx="3">
                  <c:v>73</c:v>
                </c:pt>
                <c:pt idx="4">
                  <c:v>74</c:v>
                </c:pt>
                <c:pt idx="5">
                  <c:v>75</c:v>
                </c:pt>
              </c:numCache>
            </c:numRef>
          </c:val>
        </c:ser>
        <c:dLbls>
          <c:showLegendKey val="0"/>
          <c:showVal val="0"/>
          <c:showCatName val="0"/>
          <c:showSerName val="0"/>
          <c:showPercent val="0"/>
          <c:showBubbleSize val="0"/>
        </c:dLbls>
        <c:gapWidth val="150"/>
        <c:axId val="266331648"/>
        <c:axId val="266333184"/>
      </c:barChart>
      <c:catAx>
        <c:axId val="266331648"/>
        <c:scaling>
          <c:orientation val="minMax"/>
        </c:scaling>
        <c:delete val="0"/>
        <c:axPos val="l"/>
        <c:numFmt formatCode="General" sourceLinked="1"/>
        <c:majorTickMark val="out"/>
        <c:minorTickMark val="none"/>
        <c:tickLblPos val="nextTo"/>
        <c:txPr>
          <a:bodyPr/>
          <a:lstStyle/>
          <a:p>
            <a:pPr>
              <a:defRPr sz="1600"/>
            </a:pPr>
            <a:endParaRPr lang="en-US"/>
          </a:p>
        </c:txPr>
        <c:crossAx val="266333184"/>
        <c:crosses val="autoZero"/>
        <c:auto val="1"/>
        <c:lblAlgn val="ctr"/>
        <c:lblOffset val="100"/>
        <c:noMultiLvlLbl val="0"/>
      </c:catAx>
      <c:valAx>
        <c:axId val="26633318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3316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Compare and contrast strengths and limitations of different solution strategies</c:v>
                </c:pt>
                <c:pt idx="1">
                  <c:v>Analyze others' reasoning</c:v>
                </c:pt>
                <c:pt idx="2">
                  <c:v>Determine appropriate tools for solving a problem</c:v>
                </c:pt>
                <c:pt idx="3">
                  <c:v>Reflect on solution strategies and revise as needed</c:v>
                </c:pt>
                <c:pt idx="4">
                  <c:v>Discuss how terms have mathematical meanings that are different from everyday meanings</c:v>
                </c:pt>
              </c:strCache>
            </c:strRef>
          </c:cat>
          <c:val>
            <c:numRef>
              <c:f>Sheet1!$B$2:$B$6</c:f>
              <c:numCache>
                <c:formatCode>General</c:formatCode>
                <c:ptCount val="5"/>
                <c:pt idx="0">
                  <c:v>55</c:v>
                </c:pt>
                <c:pt idx="1">
                  <c:v>61</c:v>
                </c:pt>
                <c:pt idx="2">
                  <c:v>62</c:v>
                </c:pt>
                <c:pt idx="3">
                  <c:v>65</c:v>
                </c:pt>
                <c:pt idx="4">
                  <c:v>66</c:v>
                </c:pt>
              </c:numCache>
            </c:numRef>
          </c:val>
        </c:ser>
        <c:dLbls>
          <c:showLegendKey val="0"/>
          <c:showVal val="0"/>
          <c:showCatName val="0"/>
          <c:showSerName val="0"/>
          <c:showPercent val="0"/>
          <c:showBubbleSize val="0"/>
        </c:dLbls>
        <c:gapWidth val="150"/>
        <c:axId val="266403840"/>
        <c:axId val="266405376"/>
      </c:barChart>
      <c:catAx>
        <c:axId val="266403840"/>
        <c:scaling>
          <c:orientation val="minMax"/>
        </c:scaling>
        <c:delete val="0"/>
        <c:axPos val="l"/>
        <c:numFmt formatCode="General" sourceLinked="1"/>
        <c:majorTickMark val="out"/>
        <c:minorTickMark val="none"/>
        <c:tickLblPos val="nextTo"/>
        <c:txPr>
          <a:bodyPr/>
          <a:lstStyle/>
          <a:p>
            <a:pPr>
              <a:defRPr sz="1600"/>
            </a:pPr>
            <a:endParaRPr lang="en-US"/>
          </a:p>
        </c:txPr>
        <c:crossAx val="266405376"/>
        <c:crosses val="autoZero"/>
        <c:auto val="1"/>
        <c:lblAlgn val="ctr"/>
        <c:lblOffset val="100"/>
        <c:noMultiLvlLbl val="0"/>
      </c:catAx>
      <c:valAx>
        <c:axId val="266405376"/>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4038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Identify relevant information and relationships to solve a problem</c:v>
                </c:pt>
                <c:pt idx="1">
                  <c:v>Identify patterns or characteristics of numbers, diagrams, or graphs when solving a problem</c:v>
                </c:pt>
                <c:pt idx="2">
                  <c:v>Represent a problem using symbols, pictures, diagrams, etc.</c:v>
                </c:pt>
                <c:pt idx="3">
                  <c:v>Provide reasoning to explain, justify, or prove their thinking</c:v>
                </c:pt>
                <c:pt idx="4">
                  <c:v>Continue working through a problem when stuck</c:v>
                </c:pt>
                <c:pt idx="5">
                  <c:v>Determine whether their answer makes sense</c:v>
                </c:pt>
              </c:strCache>
            </c:strRef>
          </c:cat>
          <c:val>
            <c:numRef>
              <c:f>Sheet1!$B$2:$B$7</c:f>
              <c:numCache>
                <c:formatCode>General</c:formatCode>
                <c:ptCount val="6"/>
                <c:pt idx="0">
                  <c:v>73</c:v>
                </c:pt>
                <c:pt idx="1">
                  <c:v>74</c:v>
                </c:pt>
                <c:pt idx="2">
                  <c:v>75</c:v>
                </c:pt>
                <c:pt idx="3">
                  <c:v>76</c:v>
                </c:pt>
                <c:pt idx="4">
                  <c:v>79</c:v>
                </c:pt>
                <c:pt idx="5">
                  <c:v>84</c:v>
                </c:pt>
              </c:numCache>
            </c:numRef>
          </c:val>
        </c:ser>
        <c:dLbls>
          <c:showLegendKey val="0"/>
          <c:showVal val="0"/>
          <c:showCatName val="0"/>
          <c:showSerName val="0"/>
          <c:showPercent val="0"/>
          <c:showBubbleSize val="0"/>
        </c:dLbls>
        <c:gapWidth val="150"/>
        <c:axId val="266455296"/>
        <c:axId val="266461184"/>
      </c:barChart>
      <c:catAx>
        <c:axId val="266455296"/>
        <c:scaling>
          <c:orientation val="minMax"/>
        </c:scaling>
        <c:delete val="0"/>
        <c:axPos val="l"/>
        <c:numFmt formatCode="General" sourceLinked="1"/>
        <c:majorTickMark val="out"/>
        <c:minorTickMark val="none"/>
        <c:tickLblPos val="nextTo"/>
        <c:txPr>
          <a:bodyPr/>
          <a:lstStyle/>
          <a:p>
            <a:pPr>
              <a:defRPr sz="1600"/>
            </a:pPr>
            <a:endParaRPr lang="en-US"/>
          </a:p>
        </c:txPr>
        <c:crossAx val="266461184"/>
        <c:crosses val="autoZero"/>
        <c:auto val="1"/>
        <c:lblAlgn val="ctr"/>
        <c:lblOffset val="100"/>
        <c:noMultiLvlLbl val="0"/>
      </c:catAx>
      <c:valAx>
        <c:axId val="26646118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664552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559153236686537"/>
          <c:y val="3.1394937526995827E-2"/>
          <c:w val="0.46595444845095296"/>
          <c:h val="0.76631694009702089"/>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Sheet1!$A$2:$A$9</c:f>
              <c:strCache>
                <c:ptCount val="8"/>
                <c:pt idx="0">
                  <c:v>Content, topics, and skills to be taught</c:v>
                </c:pt>
                <c:pt idx="1">
                  <c:v>Curriculum materials</c:v>
                </c:pt>
                <c:pt idx="2">
                  <c:v>Course goals and objectives</c:v>
                </c:pt>
                <c:pt idx="3">
                  <c:v>Sequence in which topics are covered</c:v>
                </c:pt>
                <c:pt idx="4">
                  <c:v>Amount of time to spend on each topic</c:v>
                </c:pt>
                <c:pt idx="5">
                  <c:v>Criteria for grading student performance</c:v>
                </c:pt>
                <c:pt idx="6">
                  <c:v>Teaching techniques</c:v>
                </c:pt>
                <c:pt idx="7">
                  <c:v>Amount of homework</c:v>
                </c:pt>
              </c:strCache>
            </c:strRef>
          </c:cat>
          <c:val>
            <c:numRef>
              <c:f>Sheet1!$B$2:$B$9</c:f>
              <c:numCache>
                <c:formatCode>General</c:formatCode>
                <c:ptCount val="8"/>
                <c:pt idx="0">
                  <c:v>26</c:v>
                </c:pt>
                <c:pt idx="1">
                  <c:v>27</c:v>
                </c:pt>
                <c:pt idx="2">
                  <c:v>30</c:v>
                </c:pt>
                <c:pt idx="3">
                  <c:v>45</c:v>
                </c:pt>
                <c:pt idx="4">
                  <c:v>49</c:v>
                </c:pt>
                <c:pt idx="5">
                  <c:v>53</c:v>
                </c:pt>
                <c:pt idx="6">
                  <c:v>71</c:v>
                </c:pt>
                <c:pt idx="7">
                  <c:v>75</c:v>
                </c:pt>
              </c:numCache>
            </c:numRef>
          </c:val>
        </c:ser>
        <c:dLbls>
          <c:showLegendKey val="0"/>
          <c:showVal val="0"/>
          <c:showCatName val="0"/>
          <c:showSerName val="0"/>
          <c:showPercent val="0"/>
          <c:showBubbleSize val="0"/>
        </c:dLbls>
        <c:gapWidth val="150"/>
        <c:axId val="135855104"/>
        <c:axId val="135860992"/>
      </c:barChart>
      <c:catAx>
        <c:axId val="135855104"/>
        <c:scaling>
          <c:orientation val="minMax"/>
        </c:scaling>
        <c:delete val="0"/>
        <c:axPos val="l"/>
        <c:majorTickMark val="out"/>
        <c:minorTickMark val="none"/>
        <c:tickLblPos val="nextTo"/>
        <c:txPr>
          <a:bodyPr/>
          <a:lstStyle/>
          <a:p>
            <a:pPr>
              <a:defRPr sz="1800"/>
            </a:pPr>
            <a:endParaRPr lang="en-US"/>
          </a:p>
        </c:txPr>
        <c:crossAx val="135860992"/>
        <c:crosses val="autoZero"/>
        <c:auto val="1"/>
        <c:lblAlgn val="ctr"/>
        <c:lblOffset val="100"/>
        <c:noMultiLvlLbl val="0"/>
      </c:catAx>
      <c:valAx>
        <c:axId val="135860992"/>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5855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Sheet1!$A$2:$A$7</c:f>
              <c:strCache>
                <c:ptCount val="6"/>
                <c:pt idx="0">
                  <c:v>Discuss how terms have mathematical meanings that are different from their everyday meanings</c:v>
                </c:pt>
                <c:pt idx="1">
                  <c:v>Pose questions to clarify, challenge, or improve others' reasoning</c:v>
                </c:pt>
                <c:pt idx="2">
                  <c:v>Figure out what a challenging problem is asking</c:v>
                </c:pt>
                <c:pt idx="3">
                  <c:v>Develop a model to solve a problem</c:v>
                </c:pt>
                <c:pt idx="4">
                  <c:v>Determine appropriate units for expressing quantities</c:v>
                </c:pt>
                <c:pt idx="5">
                  <c:v>Work on challenging problems</c:v>
                </c:pt>
              </c:strCache>
            </c:strRef>
          </c:cat>
          <c:val>
            <c:numRef>
              <c:f>Sheet1!$B$2:$B$7</c:f>
              <c:numCache>
                <c:formatCode>General</c:formatCode>
                <c:ptCount val="6"/>
                <c:pt idx="0">
                  <c:v>61</c:v>
                </c:pt>
                <c:pt idx="1">
                  <c:v>63</c:v>
                </c:pt>
                <c:pt idx="2">
                  <c:v>63</c:v>
                </c:pt>
                <c:pt idx="3">
                  <c:v>64</c:v>
                </c:pt>
                <c:pt idx="4">
                  <c:v>67</c:v>
                </c:pt>
                <c:pt idx="5">
                  <c:v>71</c:v>
                </c:pt>
              </c:numCache>
            </c:numRef>
          </c:val>
        </c:ser>
        <c:dLbls>
          <c:showLegendKey val="0"/>
          <c:showVal val="0"/>
          <c:showCatName val="0"/>
          <c:showSerName val="0"/>
          <c:showPercent val="0"/>
          <c:showBubbleSize val="0"/>
        </c:dLbls>
        <c:gapWidth val="150"/>
        <c:axId val="299029248"/>
        <c:axId val="299030784"/>
      </c:barChart>
      <c:catAx>
        <c:axId val="299029248"/>
        <c:scaling>
          <c:orientation val="minMax"/>
        </c:scaling>
        <c:delete val="0"/>
        <c:axPos val="l"/>
        <c:numFmt formatCode="General" sourceLinked="1"/>
        <c:majorTickMark val="out"/>
        <c:minorTickMark val="none"/>
        <c:tickLblPos val="nextTo"/>
        <c:txPr>
          <a:bodyPr/>
          <a:lstStyle/>
          <a:p>
            <a:pPr>
              <a:defRPr sz="1600"/>
            </a:pPr>
            <a:endParaRPr lang="en-US"/>
          </a:p>
        </c:txPr>
        <c:crossAx val="299030784"/>
        <c:crosses val="autoZero"/>
        <c:auto val="1"/>
        <c:lblAlgn val="ctr"/>
        <c:lblOffset val="100"/>
        <c:noMultiLvlLbl val="0"/>
      </c:catAx>
      <c:valAx>
        <c:axId val="299030784"/>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9029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Weekly</c:v>
                </c:pt>
              </c:strCache>
            </c:strRef>
          </c:tx>
          <c:invertIfNegative val="0"/>
          <c:dLbls>
            <c:txPr>
              <a:bodyPr/>
              <a:lstStyle/>
              <a:p>
                <a:pPr>
                  <a:defRPr>
                    <a:solidFill>
                      <a:schemeClr val="tx1"/>
                    </a:solidFill>
                  </a:defRPr>
                </a:pPr>
                <a:endParaRPr lang="en-US"/>
              </a:p>
            </c:txPr>
            <c:showLegendKey val="0"/>
            <c:showVal val="1"/>
            <c:showCatName val="0"/>
            <c:showSerName val="0"/>
            <c:showPercent val="0"/>
            <c:showBubbleSize val="0"/>
            <c:showLeaderLines val="0"/>
          </c:dLbls>
          <c:cat>
            <c:strRef>
              <c:f>Sheet1!$A$2:$A$6</c:f>
              <c:strCache>
                <c:ptCount val="5"/>
                <c:pt idx="0">
                  <c:v>Analyze others' reasoning</c:v>
                </c:pt>
                <c:pt idx="1">
                  <c:v>Compare and contrast strengths and limitations of different solution strategies</c:v>
                </c:pt>
                <c:pt idx="2">
                  <c:v>Determine appropriate tools for solving a problem</c:v>
                </c:pt>
                <c:pt idx="3">
                  <c:v>Work on generating a rule or formula </c:v>
                </c:pt>
                <c:pt idx="4">
                  <c:v>Reflect on solution strategies and revise as needed</c:v>
                </c:pt>
              </c:strCache>
            </c:strRef>
          </c:cat>
          <c:val>
            <c:numRef>
              <c:f>Sheet1!$B$2:$B$6</c:f>
              <c:numCache>
                <c:formatCode>General</c:formatCode>
                <c:ptCount val="5"/>
                <c:pt idx="0">
                  <c:v>53</c:v>
                </c:pt>
                <c:pt idx="1">
                  <c:v>54</c:v>
                </c:pt>
                <c:pt idx="2">
                  <c:v>59</c:v>
                </c:pt>
                <c:pt idx="3">
                  <c:v>61</c:v>
                </c:pt>
                <c:pt idx="4">
                  <c:v>61</c:v>
                </c:pt>
              </c:numCache>
            </c:numRef>
          </c:val>
        </c:ser>
        <c:dLbls>
          <c:showLegendKey val="0"/>
          <c:showVal val="0"/>
          <c:showCatName val="0"/>
          <c:showSerName val="0"/>
          <c:showPercent val="0"/>
          <c:showBubbleSize val="0"/>
        </c:dLbls>
        <c:gapWidth val="150"/>
        <c:axId val="299199488"/>
        <c:axId val="299201280"/>
      </c:barChart>
      <c:catAx>
        <c:axId val="299199488"/>
        <c:scaling>
          <c:orientation val="minMax"/>
        </c:scaling>
        <c:delete val="0"/>
        <c:axPos val="l"/>
        <c:numFmt formatCode="General" sourceLinked="1"/>
        <c:majorTickMark val="out"/>
        <c:minorTickMark val="none"/>
        <c:tickLblPos val="nextTo"/>
        <c:txPr>
          <a:bodyPr/>
          <a:lstStyle/>
          <a:p>
            <a:pPr>
              <a:defRPr sz="1600"/>
            </a:pPr>
            <a:endParaRPr lang="en-US"/>
          </a:p>
        </c:txPr>
        <c:crossAx val="299201280"/>
        <c:crosses val="autoZero"/>
        <c:auto val="1"/>
        <c:lblAlgn val="ctr"/>
        <c:lblOffset val="100"/>
        <c:noMultiLvlLbl val="0"/>
      </c:catAx>
      <c:valAx>
        <c:axId val="299201280"/>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919948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c:v>
                </c:pt>
              </c:strCache>
            </c:strRef>
          </c:tx>
          <c:invertIfNegative val="0"/>
          <c:dLbls>
            <c:showLegendKey val="0"/>
            <c:showVal val="1"/>
            <c:showCatName val="0"/>
            <c:showSerName val="0"/>
            <c:showPercent val="0"/>
            <c:showBubbleSize val="0"/>
            <c:showLeaderLines val="0"/>
          </c:dLbls>
          <c:cat>
            <c:strRef>
              <c:f>Sheet1!$A$2:$A$4</c:f>
              <c:strCache>
                <c:ptCount val="3"/>
                <c:pt idx="0">
                  <c:v>Elementary </c:v>
                </c:pt>
                <c:pt idx="1">
                  <c:v>Middle </c:v>
                </c:pt>
                <c:pt idx="2">
                  <c:v>High </c:v>
                </c:pt>
              </c:strCache>
            </c:strRef>
          </c:cat>
          <c:val>
            <c:numRef>
              <c:f>Sheet1!$B$2:$B$4</c:f>
              <c:numCache>
                <c:formatCode>General</c:formatCode>
                <c:ptCount val="3"/>
                <c:pt idx="0">
                  <c:v>74</c:v>
                </c:pt>
                <c:pt idx="1">
                  <c:v>73</c:v>
                </c:pt>
                <c:pt idx="2">
                  <c:v>71</c:v>
                </c:pt>
              </c:numCache>
            </c:numRef>
          </c:val>
        </c:ser>
        <c:dLbls>
          <c:showLegendKey val="0"/>
          <c:showVal val="0"/>
          <c:showCatName val="0"/>
          <c:showSerName val="0"/>
          <c:showPercent val="0"/>
          <c:showBubbleSize val="0"/>
        </c:dLbls>
        <c:gapWidth val="150"/>
        <c:axId val="299519360"/>
        <c:axId val="299521152"/>
      </c:barChart>
      <c:catAx>
        <c:axId val="299519360"/>
        <c:scaling>
          <c:orientation val="minMax"/>
        </c:scaling>
        <c:delete val="0"/>
        <c:axPos val="b"/>
        <c:majorTickMark val="out"/>
        <c:minorTickMark val="none"/>
        <c:tickLblPos val="nextTo"/>
        <c:crossAx val="299521152"/>
        <c:crosses val="autoZero"/>
        <c:auto val="1"/>
        <c:lblAlgn val="ctr"/>
        <c:lblOffset val="100"/>
        <c:noMultiLvlLbl val="0"/>
      </c:catAx>
      <c:valAx>
        <c:axId val="299521152"/>
        <c:scaling>
          <c:orientation val="minMax"/>
          <c:max val="100"/>
          <c:min val="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29951936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Average/‌Mixed Achievers</c:v>
                </c:pt>
                <c:pt idx="2">
                  <c:v>Mostly Low Achievers</c:v>
                </c:pt>
              </c:strCache>
            </c:strRef>
          </c:cat>
          <c:val>
            <c:numRef>
              <c:f>Sheet1!$B$2:$B$4</c:f>
              <c:numCache>
                <c:formatCode>General</c:formatCode>
                <c:ptCount val="3"/>
                <c:pt idx="0">
                  <c:v>75</c:v>
                </c:pt>
                <c:pt idx="1">
                  <c:v>73</c:v>
                </c:pt>
                <c:pt idx="2">
                  <c:v>72</c:v>
                </c:pt>
              </c:numCache>
            </c:numRef>
          </c:val>
        </c:ser>
        <c:dLbls>
          <c:showLegendKey val="0"/>
          <c:showVal val="0"/>
          <c:showCatName val="0"/>
          <c:showSerName val="0"/>
          <c:showPercent val="0"/>
          <c:showBubbleSize val="0"/>
        </c:dLbls>
        <c:gapWidth val="150"/>
        <c:axId val="298516480"/>
        <c:axId val="298518400"/>
      </c:barChart>
      <c:catAx>
        <c:axId val="298516480"/>
        <c:scaling>
          <c:orientation val="minMax"/>
        </c:scaling>
        <c:delete val="0"/>
        <c:axPos val="b"/>
        <c:title>
          <c:tx>
            <c:rich>
              <a:bodyPr/>
              <a:lstStyle/>
              <a:p>
                <a:pPr>
                  <a:defRPr/>
                </a:pPr>
                <a:r>
                  <a:rPr lang="en-US" dirty="0" smtClean="0"/>
                  <a:t>Prior</a:t>
                </a:r>
                <a:r>
                  <a:rPr lang="en-US" baseline="0" dirty="0" smtClean="0"/>
                  <a:t> Achievement Level of Class</a:t>
                </a:r>
                <a:endParaRPr lang="en-US" dirty="0"/>
              </a:p>
            </c:rich>
          </c:tx>
          <c:layout>
            <c:manualLayout>
              <c:xMode val="edge"/>
              <c:yMode val="edge"/>
              <c:x val="0.36400823192555476"/>
              <c:y val="0.92823264548827944"/>
            </c:manualLayout>
          </c:layout>
          <c:overlay val="0"/>
        </c:title>
        <c:majorTickMark val="out"/>
        <c:minorTickMark val="none"/>
        <c:tickLblPos val="nextTo"/>
        <c:crossAx val="298518400"/>
        <c:crosses val="autoZero"/>
        <c:auto val="1"/>
        <c:lblAlgn val="ctr"/>
        <c:lblOffset val="100"/>
        <c:noMultiLvlLbl val="0"/>
      </c:catAx>
      <c:valAx>
        <c:axId val="298518400"/>
        <c:scaling>
          <c:orientation val="minMax"/>
          <c:max val="100"/>
          <c:min val="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298516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73</c:v>
                </c:pt>
                <c:pt idx="1">
                  <c:v>72</c:v>
                </c:pt>
                <c:pt idx="2">
                  <c:v>73</c:v>
                </c:pt>
                <c:pt idx="3">
                  <c:v>74</c:v>
                </c:pt>
              </c:numCache>
            </c:numRef>
          </c:val>
        </c:ser>
        <c:dLbls>
          <c:showLegendKey val="0"/>
          <c:showVal val="0"/>
          <c:showCatName val="0"/>
          <c:showSerName val="0"/>
          <c:showPercent val="0"/>
          <c:showBubbleSize val="0"/>
        </c:dLbls>
        <c:gapWidth val="150"/>
        <c:axId val="298576512"/>
        <c:axId val="299963136"/>
      </c:barChart>
      <c:catAx>
        <c:axId val="298576512"/>
        <c:scaling>
          <c:orientation val="minMax"/>
        </c:scaling>
        <c:delete val="0"/>
        <c:axPos val="b"/>
        <c:title>
          <c:tx>
            <c:rich>
              <a:bodyPr/>
              <a:lstStyle/>
              <a:p>
                <a:pPr>
                  <a:defRPr/>
                </a:pPr>
                <a:r>
                  <a:rPr lang="en-US" dirty="0" smtClean="0"/>
                  <a:t>Percent Historically Underrepresented Students in Class</a:t>
                </a:r>
                <a:endParaRPr lang="en-US" dirty="0"/>
              </a:p>
            </c:rich>
          </c:tx>
          <c:layout>
            <c:manualLayout>
              <c:xMode val="edge"/>
              <c:yMode val="edge"/>
              <c:x val="0.24033249715466981"/>
              <c:y val="0.92823264548827944"/>
            </c:manualLayout>
          </c:layout>
          <c:overlay val="0"/>
        </c:title>
        <c:majorTickMark val="out"/>
        <c:minorTickMark val="none"/>
        <c:tickLblPos val="nextTo"/>
        <c:crossAx val="299963136"/>
        <c:crosses val="autoZero"/>
        <c:auto val="1"/>
        <c:lblAlgn val="ctr"/>
        <c:lblOffset val="100"/>
        <c:noMultiLvlLbl val="0"/>
      </c:catAx>
      <c:valAx>
        <c:axId val="299963136"/>
        <c:scaling>
          <c:orientation val="minMax"/>
          <c:max val="100"/>
          <c:min val="0"/>
        </c:scaling>
        <c:delete val="0"/>
        <c:axPos val="l"/>
        <c:title>
          <c:tx>
            <c:rich>
              <a:bodyPr rot="-5400000" vert="horz"/>
              <a:lstStyle/>
              <a:p>
                <a:pPr>
                  <a:defRPr/>
                </a:pPr>
                <a:r>
                  <a:rPr lang="en-US"/>
                  <a:t>Class Mean Score</a:t>
                </a:r>
              </a:p>
            </c:rich>
          </c:tx>
          <c:layout>
            <c:manualLayout>
              <c:xMode val="edge"/>
              <c:yMode val="edge"/>
              <c:x val="1.1799410029498525E-2"/>
              <c:y val="0.22063331523214771"/>
            </c:manualLayout>
          </c:layout>
          <c:overlay val="0"/>
        </c:title>
        <c:numFmt formatCode="General" sourceLinked="1"/>
        <c:majorTickMark val="out"/>
        <c:minorTickMark val="none"/>
        <c:tickLblPos val="nextTo"/>
        <c:crossAx val="2985765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9563437597823"/>
          <c:y val="4.674701846479716E-2"/>
          <c:w val="0.8569557417708108"/>
          <c:h val="0.69026476953538707"/>
        </c:manualLayout>
      </c:layout>
      <c:barChart>
        <c:barDir val="col"/>
        <c:grouping val="clustered"/>
        <c:varyColors val="0"/>
        <c:ser>
          <c:idx val="0"/>
          <c:order val="0"/>
          <c:tx>
            <c:strRef>
              <c:f>Sheet1!$B$1</c:f>
              <c:strCache>
                <c:ptCount val="1"/>
                <c:pt idx="0">
                  <c:v>Never</c:v>
                </c:pt>
              </c:strCache>
            </c:strRef>
          </c:tx>
          <c:invertIfNegative val="0"/>
          <c:cat>
            <c:strRef>
              <c:f>Sheet1!$A$2:$A$4</c:f>
              <c:strCache>
                <c:ptCount val="3"/>
                <c:pt idx="0">
                  <c:v>Elementary</c:v>
                </c:pt>
                <c:pt idx="1">
                  <c:v>Middle</c:v>
                </c:pt>
                <c:pt idx="2">
                  <c:v>High</c:v>
                </c:pt>
              </c:strCache>
            </c:strRef>
          </c:cat>
          <c:val>
            <c:numRef>
              <c:f>Sheet1!$B$2:$B$4</c:f>
              <c:numCache>
                <c:formatCode>General</c:formatCode>
                <c:ptCount val="3"/>
                <c:pt idx="0">
                  <c:v>74</c:v>
                </c:pt>
                <c:pt idx="1">
                  <c:v>86</c:v>
                </c:pt>
                <c:pt idx="2">
                  <c:v>89</c:v>
                </c:pt>
              </c:numCache>
            </c:numRef>
          </c:val>
        </c:ser>
        <c:ser>
          <c:idx val="1"/>
          <c:order val="1"/>
          <c:tx>
            <c:strRef>
              <c:f>Sheet1!$C$1</c:f>
              <c:strCache>
                <c:ptCount val="1"/>
                <c:pt idx="0">
                  <c:v>Rarely</c:v>
                </c:pt>
              </c:strCache>
            </c:strRef>
          </c:tx>
          <c:invertIfNegative val="0"/>
          <c:cat>
            <c:strRef>
              <c:f>Sheet1!$A$2:$A$4</c:f>
              <c:strCache>
                <c:ptCount val="3"/>
                <c:pt idx="0">
                  <c:v>Elementary</c:v>
                </c:pt>
                <c:pt idx="1">
                  <c:v>Middle</c:v>
                </c:pt>
                <c:pt idx="2">
                  <c:v>High</c:v>
                </c:pt>
              </c:strCache>
            </c:strRef>
          </c:cat>
          <c:val>
            <c:numRef>
              <c:f>Sheet1!$C$2:$C$4</c:f>
              <c:numCache>
                <c:formatCode>General</c:formatCode>
                <c:ptCount val="3"/>
                <c:pt idx="0">
                  <c:v>15</c:v>
                </c:pt>
                <c:pt idx="1">
                  <c:v>11</c:v>
                </c:pt>
                <c:pt idx="2">
                  <c:v>9</c:v>
                </c:pt>
              </c:numCache>
            </c:numRef>
          </c:val>
        </c:ser>
        <c:ser>
          <c:idx val="2"/>
          <c:order val="2"/>
          <c:tx>
            <c:strRef>
              <c:f>Sheet1!$D$1</c:f>
              <c:strCache>
                <c:ptCount val="1"/>
                <c:pt idx="0">
                  <c:v>Sometimes</c:v>
                </c:pt>
              </c:strCache>
            </c:strRef>
          </c:tx>
          <c:invertIfNegative val="0"/>
          <c:cat>
            <c:strRef>
              <c:f>Sheet1!$A$2:$A$4</c:f>
              <c:strCache>
                <c:ptCount val="3"/>
                <c:pt idx="0">
                  <c:v>Elementary</c:v>
                </c:pt>
                <c:pt idx="1">
                  <c:v>Middle</c:v>
                </c:pt>
                <c:pt idx="2">
                  <c:v>High</c:v>
                </c:pt>
              </c:strCache>
            </c:strRef>
          </c:cat>
          <c:val>
            <c:numRef>
              <c:f>Sheet1!$D$2:$D$4</c:f>
              <c:numCache>
                <c:formatCode>General</c:formatCode>
                <c:ptCount val="3"/>
                <c:pt idx="0">
                  <c:v>7</c:v>
                </c:pt>
                <c:pt idx="1">
                  <c:v>3</c:v>
                </c:pt>
                <c:pt idx="2">
                  <c:v>2</c:v>
                </c:pt>
              </c:numCache>
            </c:numRef>
          </c:val>
        </c:ser>
        <c:ser>
          <c:idx val="3"/>
          <c:order val="3"/>
          <c:tx>
            <c:strRef>
              <c:f>Sheet1!$E$1</c:f>
              <c:strCache>
                <c:ptCount val="1"/>
                <c:pt idx="0">
                  <c:v>Often</c:v>
                </c:pt>
              </c:strCache>
            </c:strRef>
          </c:tx>
          <c:invertIfNegative val="0"/>
          <c:cat>
            <c:strRef>
              <c:f>Sheet1!$A$2:$A$4</c:f>
              <c:strCache>
                <c:ptCount val="3"/>
                <c:pt idx="0">
                  <c:v>Elementary</c:v>
                </c:pt>
                <c:pt idx="1">
                  <c:v>Middle</c:v>
                </c:pt>
                <c:pt idx="2">
                  <c:v>High</c:v>
                </c:pt>
              </c:strCache>
            </c:strRef>
          </c:cat>
          <c:val>
            <c:numRef>
              <c:f>Sheet1!$E$2:$E$4</c:f>
              <c:numCache>
                <c:formatCode>General</c:formatCode>
                <c:ptCount val="3"/>
                <c:pt idx="0">
                  <c:v>3</c:v>
                </c:pt>
                <c:pt idx="1">
                  <c:v>0</c:v>
                </c:pt>
                <c:pt idx="2">
                  <c:v>1</c:v>
                </c:pt>
              </c:numCache>
            </c:numRef>
          </c:val>
        </c:ser>
        <c:ser>
          <c:idx val="4"/>
          <c:order val="4"/>
          <c:tx>
            <c:strRef>
              <c:f>Sheet1!$F$1</c:f>
              <c:strCache>
                <c:ptCount val="1"/>
                <c:pt idx="0">
                  <c:v>All or almost all mathematics lessons</c:v>
                </c:pt>
              </c:strCache>
            </c:strRef>
          </c:tx>
          <c:invertIfNegative val="0"/>
          <c:cat>
            <c:strRef>
              <c:f>Sheet1!$A$2:$A$4</c:f>
              <c:strCache>
                <c:ptCount val="3"/>
                <c:pt idx="0">
                  <c:v>Elementary</c:v>
                </c:pt>
                <c:pt idx="1">
                  <c:v>Middle</c:v>
                </c:pt>
                <c:pt idx="2">
                  <c:v>High</c:v>
                </c:pt>
              </c:strCache>
            </c:strRef>
          </c:cat>
          <c:val>
            <c:numRef>
              <c:f>Sheet1!$F$2:$F$4</c:f>
              <c:numCache>
                <c:formatCode>General</c:formatCode>
                <c:ptCount val="3"/>
                <c:pt idx="0">
                  <c:v>0</c:v>
                </c:pt>
                <c:pt idx="1">
                  <c:v>0</c:v>
                </c:pt>
                <c:pt idx="2">
                  <c:v>0</c:v>
                </c:pt>
              </c:numCache>
            </c:numRef>
          </c:val>
        </c:ser>
        <c:dLbls>
          <c:dLblPos val="outEnd"/>
          <c:showLegendKey val="0"/>
          <c:showVal val="1"/>
          <c:showCatName val="0"/>
          <c:showSerName val="0"/>
          <c:showPercent val="0"/>
          <c:showBubbleSize val="0"/>
        </c:dLbls>
        <c:gapWidth val="150"/>
        <c:axId val="300111744"/>
        <c:axId val="300113280"/>
      </c:barChart>
      <c:catAx>
        <c:axId val="300111744"/>
        <c:scaling>
          <c:orientation val="minMax"/>
        </c:scaling>
        <c:delete val="0"/>
        <c:axPos val="b"/>
        <c:majorTickMark val="out"/>
        <c:minorTickMark val="none"/>
        <c:tickLblPos val="nextTo"/>
        <c:txPr>
          <a:bodyPr/>
          <a:lstStyle/>
          <a:p>
            <a:pPr>
              <a:defRPr sz="1600"/>
            </a:pPr>
            <a:endParaRPr lang="en-US"/>
          </a:p>
        </c:txPr>
        <c:crossAx val="300113280"/>
        <c:crosses val="autoZero"/>
        <c:auto val="1"/>
        <c:lblAlgn val="ctr"/>
        <c:lblOffset val="100"/>
        <c:noMultiLvlLbl val="0"/>
      </c:catAx>
      <c:valAx>
        <c:axId val="300113280"/>
        <c:scaling>
          <c:orientation val="minMax"/>
          <c:max val="100"/>
          <c:min val="0"/>
        </c:scaling>
        <c:delete val="0"/>
        <c:axPos val="l"/>
        <c:title>
          <c:tx>
            <c:rich>
              <a:bodyPr rot="-5400000" vert="horz"/>
              <a:lstStyle/>
              <a:p>
                <a:pPr>
                  <a:defRPr/>
                </a:pPr>
                <a:r>
                  <a:rPr lang="en-US" dirty="0" smtClean="0"/>
                  <a:t>Percent</a:t>
                </a:r>
                <a:r>
                  <a:rPr lang="en-US" baseline="0" dirty="0" smtClean="0"/>
                  <a:t> of Classes</a:t>
                </a:r>
                <a:endParaRPr lang="en-US" dirty="0"/>
              </a:p>
            </c:rich>
          </c:tx>
          <c:layout/>
          <c:overlay val="0"/>
        </c:title>
        <c:numFmt formatCode="General" sourceLinked="1"/>
        <c:majorTickMark val="out"/>
        <c:minorTickMark val="none"/>
        <c:tickLblPos val="nextTo"/>
        <c:crossAx val="300111744"/>
        <c:crosses val="autoZero"/>
        <c:crossBetween val="between"/>
        <c:majorUnit val="20"/>
      </c:valAx>
    </c:plotArea>
    <c:legend>
      <c:legendPos val="b"/>
      <c:layout>
        <c:manualLayout>
          <c:xMode val="edge"/>
          <c:yMode val="edge"/>
          <c:x val="6.376146788990826E-2"/>
          <c:y val="0.86036492149007693"/>
          <c:w val="0.9"/>
          <c:h val="8.1155546346180413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Sheet1!$A$2:$A$11</c:f>
              <c:strCache>
                <c:ptCount val="10"/>
                <c:pt idx="0">
                  <c:v>Practicing for standardized tests</c:v>
                </c:pt>
                <c:pt idx="1">
                  <c:v>Students reading about mathematics</c:v>
                </c:pt>
                <c:pt idx="2">
                  <c:v>Test or quiz</c:v>
                </c:pt>
                <c:pt idx="3">
                  <c:v>Students writing about mathematics</c:v>
                </c:pt>
                <c:pt idx="4">
                  <c:v>Students doing hands-on activities</c:v>
                </c:pt>
                <c:pt idx="5">
                  <c:v>Students completing worksheets</c:v>
                </c:pt>
                <c:pt idx="6">
                  <c:v>Teacher conducting a demonstration</c:v>
                </c:pt>
                <c:pt idx="7">
                  <c:v>Whole class discussion</c:v>
                </c:pt>
                <c:pt idx="8">
                  <c:v>Students working in small groups</c:v>
                </c:pt>
                <c:pt idx="9">
                  <c:v>Teacher explaining an idea to the whole class</c:v>
                </c:pt>
              </c:strCache>
            </c:strRef>
          </c:cat>
          <c:val>
            <c:numRef>
              <c:f>Sheet1!$B$2:$B$11</c:f>
              <c:numCache>
                <c:formatCode>General</c:formatCode>
                <c:ptCount val="10"/>
                <c:pt idx="0">
                  <c:v>13</c:v>
                </c:pt>
                <c:pt idx="1">
                  <c:v>17</c:v>
                </c:pt>
                <c:pt idx="2">
                  <c:v>18</c:v>
                </c:pt>
                <c:pt idx="3">
                  <c:v>27</c:v>
                </c:pt>
                <c:pt idx="4">
                  <c:v>65</c:v>
                </c:pt>
                <c:pt idx="5">
                  <c:v>77</c:v>
                </c:pt>
                <c:pt idx="6">
                  <c:v>78</c:v>
                </c:pt>
                <c:pt idx="7">
                  <c:v>87</c:v>
                </c:pt>
                <c:pt idx="8">
                  <c:v>87</c:v>
                </c:pt>
                <c:pt idx="9">
                  <c:v>89</c:v>
                </c:pt>
              </c:numCache>
            </c:numRef>
          </c:val>
        </c:ser>
        <c:dLbls>
          <c:showLegendKey val="0"/>
          <c:showVal val="0"/>
          <c:showCatName val="0"/>
          <c:showSerName val="0"/>
          <c:showPercent val="0"/>
          <c:showBubbleSize val="0"/>
        </c:dLbls>
        <c:gapWidth val="150"/>
        <c:axId val="299617280"/>
        <c:axId val="299627264"/>
      </c:barChart>
      <c:catAx>
        <c:axId val="299617280"/>
        <c:scaling>
          <c:orientation val="minMax"/>
        </c:scaling>
        <c:delete val="0"/>
        <c:axPos val="l"/>
        <c:majorTickMark val="out"/>
        <c:minorTickMark val="none"/>
        <c:tickLblPos val="nextTo"/>
        <c:txPr>
          <a:bodyPr/>
          <a:lstStyle/>
          <a:p>
            <a:pPr>
              <a:defRPr sz="1800"/>
            </a:pPr>
            <a:endParaRPr lang="en-US"/>
          </a:p>
        </c:txPr>
        <c:crossAx val="299627264"/>
        <c:crosses val="autoZero"/>
        <c:auto val="1"/>
        <c:lblAlgn val="ctr"/>
        <c:lblOffset val="100"/>
        <c:noMultiLvlLbl val="0"/>
      </c:catAx>
      <c:valAx>
        <c:axId val="299627264"/>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299617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01815493587319"/>
          <c:y val="3.0054644808743168E-2"/>
          <c:w val="0.50533885775195131"/>
          <c:h val="0.77629318876124087"/>
        </c:manualLayout>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Sheet1!$A$2:$A$10</c:f>
              <c:strCache>
                <c:ptCount val="9"/>
                <c:pt idx="0">
                  <c:v>Test or quiz</c:v>
                </c:pt>
                <c:pt idx="1">
                  <c:v>Students reading about mathematics</c:v>
                </c:pt>
                <c:pt idx="2">
                  <c:v>Practicing for standardized tests</c:v>
                </c:pt>
                <c:pt idx="3">
                  <c:v>Students doing hands-on activities</c:v>
                </c:pt>
                <c:pt idx="4">
                  <c:v>Teacher conducting a demonstration</c:v>
                </c:pt>
                <c:pt idx="5">
                  <c:v>Students completing worksheets</c:v>
                </c:pt>
                <c:pt idx="6">
                  <c:v>Whole class discussion</c:v>
                </c:pt>
                <c:pt idx="7">
                  <c:v>Students working in small groups</c:v>
                </c:pt>
                <c:pt idx="8">
                  <c:v>Teacher explaining an idea to whole class</c:v>
                </c:pt>
              </c:strCache>
            </c:strRef>
          </c:cat>
          <c:val>
            <c:numRef>
              <c:f>Sheet1!$B$2:$B$10</c:f>
              <c:numCache>
                <c:formatCode>General</c:formatCode>
                <c:ptCount val="9"/>
                <c:pt idx="0">
                  <c:v>15</c:v>
                </c:pt>
                <c:pt idx="1">
                  <c:v>15</c:v>
                </c:pt>
                <c:pt idx="2">
                  <c:v>17</c:v>
                </c:pt>
                <c:pt idx="3">
                  <c:v>24</c:v>
                </c:pt>
                <c:pt idx="4">
                  <c:v>65</c:v>
                </c:pt>
                <c:pt idx="5">
                  <c:v>76</c:v>
                </c:pt>
                <c:pt idx="6">
                  <c:v>78</c:v>
                </c:pt>
                <c:pt idx="7">
                  <c:v>83</c:v>
                </c:pt>
                <c:pt idx="8">
                  <c:v>88</c:v>
                </c:pt>
              </c:numCache>
            </c:numRef>
          </c:val>
        </c:ser>
        <c:dLbls>
          <c:showLegendKey val="0"/>
          <c:showVal val="0"/>
          <c:showCatName val="0"/>
          <c:showSerName val="0"/>
          <c:showPercent val="0"/>
          <c:showBubbleSize val="0"/>
        </c:dLbls>
        <c:gapWidth val="150"/>
        <c:axId val="313457664"/>
        <c:axId val="310444800"/>
      </c:barChart>
      <c:catAx>
        <c:axId val="313457664"/>
        <c:scaling>
          <c:orientation val="minMax"/>
        </c:scaling>
        <c:delete val="0"/>
        <c:axPos val="l"/>
        <c:majorTickMark val="out"/>
        <c:minorTickMark val="none"/>
        <c:tickLblPos val="nextTo"/>
        <c:txPr>
          <a:bodyPr/>
          <a:lstStyle/>
          <a:p>
            <a:pPr>
              <a:defRPr sz="1800"/>
            </a:pPr>
            <a:endParaRPr lang="en-US"/>
          </a:p>
        </c:txPr>
        <c:crossAx val="310444800"/>
        <c:crosses val="autoZero"/>
        <c:auto val="1"/>
        <c:lblAlgn val="ctr"/>
        <c:lblOffset val="100"/>
        <c:noMultiLvlLbl val="0"/>
      </c:catAx>
      <c:valAx>
        <c:axId val="310444800"/>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313457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Sheet1!$A$2:$A$10</c:f>
              <c:strCache>
                <c:ptCount val="9"/>
                <c:pt idx="0">
                  <c:v>Students reading about mathematics</c:v>
                </c:pt>
                <c:pt idx="1">
                  <c:v>Practicing for standardized tests</c:v>
                </c:pt>
                <c:pt idx="2">
                  <c:v>Students doing hands-on activities</c:v>
                </c:pt>
                <c:pt idx="3">
                  <c:v>Test or quiz</c:v>
                </c:pt>
                <c:pt idx="4">
                  <c:v>Teacher conducting a demonstration</c:v>
                </c:pt>
                <c:pt idx="5">
                  <c:v>Whole class discussion</c:v>
                </c:pt>
                <c:pt idx="6">
                  <c:v>Students working in small groups</c:v>
                </c:pt>
                <c:pt idx="7">
                  <c:v>Students completing ‌worksheets</c:v>
                </c:pt>
                <c:pt idx="8">
                  <c:v>Teacher explaining ac idea to whole class</c:v>
                </c:pt>
              </c:strCache>
            </c:strRef>
          </c:cat>
          <c:val>
            <c:numRef>
              <c:f>Sheet1!$B$2:$B$10</c:f>
              <c:numCache>
                <c:formatCode>General</c:formatCode>
                <c:ptCount val="9"/>
                <c:pt idx="0">
                  <c:v>15</c:v>
                </c:pt>
                <c:pt idx="1">
                  <c:v>15</c:v>
                </c:pt>
                <c:pt idx="2">
                  <c:v>17</c:v>
                </c:pt>
                <c:pt idx="3">
                  <c:v>19</c:v>
                </c:pt>
                <c:pt idx="4">
                  <c:v>64</c:v>
                </c:pt>
                <c:pt idx="5">
                  <c:v>70</c:v>
                </c:pt>
                <c:pt idx="6">
                  <c:v>78</c:v>
                </c:pt>
                <c:pt idx="7">
                  <c:v>78</c:v>
                </c:pt>
                <c:pt idx="8">
                  <c:v>91</c:v>
                </c:pt>
              </c:numCache>
            </c:numRef>
          </c:val>
        </c:ser>
        <c:dLbls>
          <c:showLegendKey val="0"/>
          <c:showVal val="0"/>
          <c:showCatName val="0"/>
          <c:showSerName val="0"/>
          <c:showPercent val="0"/>
          <c:showBubbleSize val="0"/>
        </c:dLbls>
        <c:gapWidth val="150"/>
        <c:axId val="310512640"/>
        <c:axId val="310514432"/>
      </c:barChart>
      <c:catAx>
        <c:axId val="310512640"/>
        <c:scaling>
          <c:orientation val="minMax"/>
        </c:scaling>
        <c:delete val="0"/>
        <c:axPos val="l"/>
        <c:majorTickMark val="out"/>
        <c:minorTickMark val="none"/>
        <c:tickLblPos val="nextTo"/>
        <c:txPr>
          <a:bodyPr/>
          <a:lstStyle/>
          <a:p>
            <a:pPr>
              <a:defRPr sz="1800"/>
            </a:pPr>
            <a:endParaRPr lang="en-US"/>
          </a:p>
        </c:txPr>
        <c:crossAx val="310514432"/>
        <c:crosses val="autoZero"/>
        <c:auto val="1"/>
        <c:lblAlgn val="ctr"/>
        <c:lblOffset val="100"/>
        <c:noMultiLvlLbl val="0"/>
      </c:catAx>
      <c:valAx>
        <c:axId val="310514432"/>
        <c:scaling>
          <c:orientation val="minMax"/>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3105126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Whole class activities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35</c:v>
                </c:pt>
                <c:pt idx="1">
                  <c:v>39</c:v>
                </c:pt>
                <c:pt idx="2">
                  <c:v>42</c:v>
                </c:pt>
              </c:numCache>
            </c:numRef>
          </c:val>
        </c:ser>
        <c:ser>
          <c:idx val="1"/>
          <c:order val="1"/>
          <c:tx>
            <c:strRef>
              <c:f>Sheet1!$C$1</c:f>
              <c:strCache>
                <c:ptCount val="1"/>
                <c:pt idx="0">
                  <c:v>Small group work</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33</c:v>
                </c:pt>
                <c:pt idx="1">
                  <c:v>28</c:v>
                </c:pt>
                <c:pt idx="2">
                  <c:v>26</c:v>
                </c:pt>
              </c:numCache>
            </c:numRef>
          </c:val>
        </c:ser>
        <c:ser>
          <c:idx val="2"/>
          <c:order val="2"/>
          <c:tx>
            <c:strRef>
              <c:f>Sheet1!$D$1</c:f>
              <c:strCache>
                <c:ptCount val="1"/>
                <c:pt idx="0">
                  <c:v>Students work individually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24</c:v>
                </c:pt>
                <c:pt idx="1">
                  <c:v>22</c:v>
                </c:pt>
                <c:pt idx="2">
                  <c:v>22</c:v>
                </c:pt>
              </c:numCache>
            </c:numRef>
          </c:val>
        </c:ser>
        <c:ser>
          <c:idx val="3"/>
          <c:order val="3"/>
          <c:tx>
            <c:strRef>
              <c:f>Sheet1!$E$1</c:f>
              <c:strCache>
                <c:ptCount val="1"/>
                <c:pt idx="0">
                  <c:v>Non-instructional activities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8</c:v>
                </c:pt>
                <c:pt idx="1">
                  <c:v>11</c:v>
                </c:pt>
                <c:pt idx="2">
                  <c:v>10</c:v>
                </c:pt>
              </c:numCache>
            </c:numRef>
          </c:val>
        </c:ser>
        <c:dLbls>
          <c:showLegendKey val="0"/>
          <c:showVal val="0"/>
          <c:showCatName val="0"/>
          <c:showSerName val="0"/>
          <c:showPercent val="0"/>
          <c:showBubbleSize val="0"/>
        </c:dLbls>
        <c:gapWidth val="150"/>
        <c:axId val="310604928"/>
        <c:axId val="310606464"/>
      </c:barChart>
      <c:catAx>
        <c:axId val="310604928"/>
        <c:scaling>
          <c:orientation val="minMax"/>
        </c:scaling>
        <c:delete val="0"/>
        <c:axPos val="b"/>
        <c:numFmt formatCode="General" sourceLinked="1"/>
        <c:majorTickMark val="out"/>
        <c:minorTickMark val="none"/>
        <c:tickLblPos val="nextTo"/>
        <c:crossAx val="310606464"/>
        <c:crosses val="autoZero"/>
        <c:auto val="1"/>
        <c:lblAlgn val="ctr"/>
        <c:lblOffset val="100"/>
        <c:noMultiLvlLbl val="0"/>
      </c:catAx>
      <c:valAx>
        <c:axId val="310606464"/>
        <c:scaling>
          <c:orientation val="minMax"/>
        </c:scaling>
        <c:delete val="0"/>
        <c:axPos val="l"/>
        <c:title>
          <c:tx>
            <c:rich>
              <a:bodyPr rot="-5400000" vert="horz"/>
              <a:lstStyle/>
              <a:p>
                <a:pPr>
                  <a:defRPr/>
                </a:pPr>
                <a:r>
                  <a:rPr lang="en-US"/>
                  <a:t>Average Percent of Class Time</a:t>
                </a:r>
              </a:p>
            </c:rich>
          </c:tx>
          <c:layout/>
          <c:overlay val="0"/>
        </c:title>
        <c:numFmt formatCode="General" sourceLinked="1"/>
        <c:majorTickMark val="out"/>
        <c:minorTickMark val="none"/>
        <c:tickLblPos val="nextTo"/>
        <c:crossAx val="3106049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Curriculum Control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39</c:v>
                </c:pt>
                <c:pt idx="1">
                  <c:v>50</c:v>
                </c:pt>
                <c:pt idx="2">
                  <c:v>60</c:v>
                </c:pt>
              </c:numCache>
            </c:numRef>
          </c:val>
        </c:ser>
        <c:ser>
          <c:idx val="1"/>
          <c:order val="1"/>
          <c:tx>
            <c:strRef>
              <c:f>Sheet1!$C$1</c:f>
              <c:strCache>
                <c:ptCount val="1"/>
                <c:pt idx="0">
                  <c:v>Pedagogy Control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78</c:v>
                </c:pt>
                <c:pt idx="1">
                  <c:v>86</c:v>
                </c:pt>
                <c:pt idx="2">
                  <c:v>87</c:v>
                </c:pt>
              </c:numCache>
            </c:numRef>
          </c:val>
        </c:ser>
        <c:dLbls>
          <c:showLegendKey val="0"/>
          <c:showVal val="0"/>
          <c:showCatName val="0"/>
          <c:showSerName val="0"/>
          <c:showPercent val="0"/>
          <c:showBubbleSize val="0"/>
        </c:dLbls>
        <c:gapWidth val="150"/>
        <c:axId val="136161920"/>
        <c:axId val="136167808"/>
      </c:barChart>
      <c:catAx>
        <c:axId val="136161920"/>
        <c:scaling>
          <c:orientation val="minMax"/>
        </c:scaling>
        <c:delete val="0"/>
        <c:axPos val="b"/>
        <c:majorTickMark val="out"/>
        <c:minorTickMark val="none"/>
        <c:tickLblPos val="nextTo"/>
        <c:crossAx val="136167808"/>
        <c:crosses val="autoZero"/>
        <c:auto val="1"/>
        <c:lblAlgn val="ctr"/>
        <c:lblOffset val="100"/>
        <c:noMultiLvlLbl val="0"/>
      </c:catAx>
      <c:valAx>
        <c:axId val="136167808"/>
        <c:scaling>
          <c:orientation val="minMax"/>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3616192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8582677165355"/>
          <c:y val="4.934407504617478E-2"/>
          <c:w val="0.87803230188331727"/>
          <c:h val="0.67302517740837953"/>
        </c:manualLayout>
      </c:layout>
      <c:barChart>
        <c:barDir val="col"/>
        <c:grouping val="clustered"/>
        <c:varyColors val="0"/>
        <c:ser>
          <c:idx val="0"/>
          <c:order val="0"/>
          <c:tx>
            <c:strRef>
              <c:f>Sheet1!$A$2</c:f>
              <c:strCache>
                <c:ptCount val="1"/>
                <c:pt idx="0">
                  <c:v>None</c:v>
                </c:pt>
              </c:strCache>
            </c:strRef>
          </c:tx>
          <c:spPr>
            <a:solidFill>
              <a:schemeClr val="accent1"/>
            </a:solidFill>
          </c:spPr>
          <c:invertIfNegative val="0"/>
          <c:dLbls>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Sheet1!$B$2:$D$2</c:f>
              <c:numCache>
                <c:formatCode>General</c:formatCode>
                <c:ptCount val="3"/>
                <c:pt idx="0">
                  <c:v>9</c:v>
                </c:pt>
                <c:pt idx="1">
                  <c:v>5</c:v>
                </c:pt>
                <c:pt idx="2">
                  <c:v>4</c:v>
                </c:pt>
              </c:numCache>
            </c:numRef>
          </c:val>
        </c:ser>
        <c:ser>
          <c:idx val="1"/>
          <c:order val="1"/>
          <c:tx>
            <c:strRef>
              <c:f>Sheet1!$A$3</c:f>
              <c:strCache>
                <c:ptCount val="1"/>
                <c:pt idx="0">
                  <c:v>1‒15 minutes</c:v>
                </c:pt>
              </c:strCache>
            </c:strRef>
          </c:tx>
          <c:spPr>
            <a:solidFill>
              <a:schemeClr val="accent2"/>
            </a:solidFill>
          </c:spPr>
          <c:invertIfNegative val="0"/>
          <c:dLbls>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Sheet1!$B$3:$D$3</c:f>
              <c:numCache>
                <c:formatCode>General</c:formatCode>
                <c:ptCount val="3"/>
                <c:pt idx="0">
                  <c:v>17</c:v>
                </c:pt>
                <c:pt idx="1">
                  <c:v>7</c:v>
                </c:pt>
                <c:pt idx="2">
                  <c:v>4</c:v>
                </c:pt>
              </c:numCache>
            </c:numRef>
          </c:val>
        </c:ser>
        <c:ser>
          <c:idx val="2"/>
          <c:order val="2"/>
          <c:tx>
            <c:strRef>
              <c:f>Sheet1!$A$4</c:f>
              <c:strCache>
                <c:ptCount val="1"/>
                <c:pt idx="0">
                  <c:v>16‒30 minutes</c:v>
                </c:pt>
              </c:strCache>
            </c:strRef>
          </c:tx>
          <c:spPr>
            <a:solidFill>
              <a:schemeClr val="accent3"/>
            </a:solidFill>
          </c:spPr>
          <c:invertIfNegative val="0"/>
          <c:dLbls>
            <c:dLblPos val="outEnd"/>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Sheet1!$B$4:$D$4</c:f>
              <c:numCache>
                <c:formatCode>General</c:formatCode>
                <c:ptCount val="3"/>
                <c:pt idx="0">
                  <c:v>25</c:v>
                </c:pt>
                <c:pt idx="1">
                  <c:v>16</c:v>
                </c:pt>
                <c:pt idx="2">
                  <c:v>12</c:v>
                </c:pt>
              </c:numCache>
            </c:numRef>
          </c:val>
        </c:ser>
        <c:ser>
          <c:idx val="3"/>
          <c:order val="3"/>
          <c:tx>
            <c:strRef>
              <c:f>Sheet1!$A$5</c:f>
              <c:strCache>
                <c:ptCount val="1"/>
                <c:pt idx="0">
                  <c:v>31–60 minutes</c:v>
                </c:pt>
              </c:strCache>
            </c:strRef>
          </c:tx>
          <c:spPr>
            <a:solidFill>
              <a:schemeClr val="accent4"/>
            </a:solidFill>
          </c:spPr>
          <c:invertIfNegative val="0"/>
          <c:dLbls>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Sheet1!$B$5:$D$5</c:f>
              <c:numCache>
                <c:formatCode>General</c:formatCode>
                <c:ptCount val="3"/>
                <c:pt idx="0">
                  <c:v>31</c:v>
                </c:pt>
                <c:pt idx="1">
                  <c:v>34</c:v>
                </c:pt>
                <c:pt idx="2">
                  <c:v>29</c:v>
                </c:pt>
              </c:numCache>
            </c:numRef>
          </c:val>
        </c:ser>
        <c:ser>
          <c:idx val="4"/>
          <c:order val="4"/>
          <c:tx>
            <c:strRef>
              <c:f>Sheet1!$A$6</c:f>
              <c:strCache>
                <c:ptCount val="1"/>
                <c:pt idx="0">
                  <c:v>61–90 minutes</c:v>
                </c:pt>
              </c:strCache>
            </c:strRef>
          </c:tx>
          <c:spPr>
            <a:solidFill>
              <a:schemeClr val="accent5"/>
            </a:solidFill>
          </c:spPr>
          <c:invertIfNegative val="0"/>
          <c:dLbls>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Sheet1!$B$6:$D$6</c:f>
              <c:numCache>
                <c:formatCode>General</c:formatCode>
                <c:ptCount val="3"/>
                <c:pt idx="0">
                  <c:v>11</c:v>
                </c:pt>
                <c:pt idx="1">
                  <c:v>21</c:v>
                </c:pt>
                <c:pt idx="2">
                  <c:v>26</c:v>
                </c:pt>
              </c:numCache>
            </c:numRef>
          </c:val>
        </c:ser>
        <c:ser>
          <c:idx val="5"/>
          <c:order val="5"/>
          <c:tx>
            <c:strRef>
              <c:f>Sheet1!$A$7</c:f>
              <c:strCache>
                <c:ptCount val="1"/>
                <c:pt idx="0">
                  <c:v>91–120 minutes </c:v>
                </c:pt>
              </c:strCache>
            </c:strRef>
          </c:tx>
          <c:spPr>
            <a:solidFill>
              <a:schemeClr val="bg1">
                <a:lumMod val="75000"/>
              </a:schemeClr>
            </a:solidFill>
          </c:spPr>
          <c:invertIfNegative val="0"/>
          <c:dLbls>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Sheet1!$B$7:$D$7</c:f>
              <c:numCache>
                <c:formatCode>General</c:formatCode>
                <c:ptCount val="3"/>
                <c:pt idx="0">
                  <c:v>6</c:v>
                </c:pt>
                <c:pt idx="1">
                  <c:v>13</c:v>
                </c:pt>
                <c:pt idx="2">
                  <c:v>14</c:v>
                </c:pt>
              </c:numCache>
            </c:numRef>
          </c:val>
        </c:ser>
        <c:ser>
          <c:idx val="6"/>
          <c:order val="6"/>
          <c:tx>
            <c:strRef>
              <c:f>Sheet1!$A$8</c:f>
              <c:strCache>
                <c:ptCount val="1"/>
                <c:pt idx="0">
                  <c:v>More than 2 hours</c:v>
                </c:pt>
              </c:strCache>
            </c:strRef>
          </c:tx>
          <c:spPr>
            <a:solidFill>
              <a:schemeClr val="bg1">
                <a:lumMod val="85000"/>
              </a:schemeClr>
            </a:solidFill>
          </c:spPr>
          <c:invertIfNegative val="0"/>
          <c:dLbls>
            <c:showLegendKey val="0"/>
            <c:showVal val="1"/>
            <c:showCatName val="0"/>
            <c:showSerName val="0"/>
            <c:showPercent val="0"/>
            <c:showBubbleSize val="0"/>
            <c:showLeaderLines val="0"/>
          </c:dLbls>
          <c:cat>
            <c:strRef>
              <c:f>Sheet1!$B$1:$D$1</c:f>
              <c:strCache>
                <c:ptCount val="3"/>
                <c:pt idx="0">
                  <c:v>Elementary</c:v>
                </c:pt>
                <c:pt idx="1">
                  <c:v>Middle</c:v>
                </c:pt>
                <c:pt idx="2">
                  <c:v>High</c:v>
                </c:pt>
              </c:strCache>
            </c:strRef>
          </c:cat>
          <c:val>
            <c:numRef>
              <c:f>Sheet1!$B$8:$D$8</c:f>
              <c:numCache>
                <c:formatCode>General</c:formatCode>
                <c:ptCount val="3"/>
                <c:pt idx="0">
                  <c:v>1</c:v>
                </c:pt>
                <c:pt idx="1">
                  <c:v>4</c:v>
                </c:pt>
                <c:pt idx="2">
                  <c:v>12</c:v>
                </c:pt>
              </c:numCache>
            </c:numRef>
          </c:val>
        </c:ser>
        <c:dLbls>
          <c:showLegendKey val="0"/>
          <c:showVal val="0"/>
          <c:showCatName val="0"/>
          <c:showSerName val="0"/>
          <c:showPercent val="0"/>
          <c:showBubbleSize val="0"/>
        </c:dLbls>
        <c:gapWidth val="150"/>
        <c:axId val="310842496"/>
        <c:axId val="310844032"/>
      </c:barChart>
      <c:catAx>
        <c:axId val="310842496"/>
        <c:scaling>
          <c:orientation val="minMax"/>
        </c:scaling>
        <c:delete val="0"/>
        <c:axPos val="b"/>
        <c:majorTickMark val="out"/>
        <c:minorTickMark val="none"/>
        <c:tickLblPos val="nextTo"/>
        <c:txPr>
          <a:bodyPr/>
          <a:lstStyle/>
          <a:p>
            <a:pPr>
              <a:defRPr sz="1600"/>
            </a:pPr>
            <a:endParaRPr lang="en-US"/>
          </a:p>
        </c:txPr>
        <c:crossAx val="310844032"/>
        <c:crosses val="autoZero"/>
        <c:auto val="1"/>
        <c:lblAlgn val="ctr"/>
        <c:lblOffset val="100"/>
        <c:noMultiLvlLbl val="0"/>
      </c:catAx>
      <c:valAx>
        <c:axId val="310844032"/>
        <c:scaling>
          <c:orientation val="minMax"/>
          <c:min val="0"/>
        </c:scaling>
        <c:delete val="0"/>
        <c:axPos val="l"/>
        <c:title>
          <c:tx>
            <c:rich>
              <a:bodyPr rot="-5400000" vert="horz"/>
              <a:lstStyle/>
              <a:p>
                <a:pPr>
                  <a:defRPr/>
                </a:pPr>
                <a:r>
                  <a:rPr lang="en-US" dirty="0" smtClean="0"/>
                  <a:t>Percent</a:t>
                </a:r>
                <a:r>
                  <a:rPr lang="en-US" baseline="0" dirty="0" smtClean="0"/>
                  <a:t> of Classes</a:t>
                </a:r>
                <a:endParaRPr lang="en-US" dirty="0"/>
              </a:p>
            </c:rich>
          </c:tx>
          <c:layout>
            <c:manualLayout>
              <c:xMode val="edge"/>
              <c:yMode val="edge"/>
              <c:x val="8.771929824561403E-3"/>
              <c:y val="0.17326407115777195"/>
            </c:manualLayout>
          </c:layout>
          <c:overlay val="0"/>
        </c:title>
        <c:numFmt formatCode="General" sourceLinked="1"/>
        <c:majorTickMark val="out"/>
        <c:minorTickMark val="none"/>
        <c:tickLblPos val="nextTo"/>
        <c:crossAx val="310842496"/>
        <c:crosses val="autoZero"/>
        <c:crossBetween val="between"/>
        <c:majorUnit val="20"/>
      </c:valAx>
    </c:plotArea>
    <c:legend>
      <c:legendPos val="b"/>
      <c:layout>
        <c:manualLayout>
          <c:xMode val="edge"/>
          <c:yMode val="edge"/>
          <c:x val="7.7855712114933001E-2"/>
          <c:y val="0.83405681928647812"/>
          <c:w val="0.91738799097481227"/>
          <c:h val="0.1412518226888305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Never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9</c:v>
                </c:pt>
                <c:pt idx="1">
                  <c:v>2</c:v>
                </c:pt>
                <c:pt idx="2">
                  <c:v>20</c:v>
                </c:pt>
              </c:numCache>
            </c:numRef>
          </c:val>
        </c:ser>
        <c:ser>
          <c:idx val="1"/>
          <c:order val="1"/>
          <c:tx>
            <c:strRef>
              <c:f>Sheet1!$C$1</c:f>
              <c:strCache>
                <c:ptCount val="1"/>
                <c:pt idx="0">
                  <c:v>Once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9</c:v>
                </c:pt>
                <c:pt idx="1">
                  <c:v>12</c:v>
                </c:pt>
                <c:pt idx="2">
                  <c:v>25</c:v>
                </c:pt>
              </c:numCache>
            </c:numRef>
          </c:val>
        </c:ser>
        <c:ser>
          <c:idx val="2"/>
          <c:order val="2"/>
          <c:tx>
            <c:strRef>
              <c:f>Sheet1!$D$1</c:f>
              <c:strCache>
                <c:ptCount val="1"/>
                <c:pt idx="0">
                  <c:v>Twice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9</c:v>
                </c:pt>
                <c:pt idx="1">
                  <c:v>11</c:v>
                </c:pt>
                <c:pt idx="2">
                  <c:v>22</c:v>
                </c:pt>
              </c:numCache>
            </c:numRef>
          </c:val>
        </c:ser>
        <c:ser>
          <c:idx val="3"/>
          <c:order val="3"/>
          <c:tx>
            <c:strRef>
              <c:f>Sheet1!$E$1</c:f>
              <c:strCache>
                <c:ptCount val="1"/>
                <c:pt idx="0">
                  <c:v>3–4 times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48</c:v>
                </c:pt>
                <c:pt idx="1">
                  <c:v>43</c:v>
                </c:pt>
                <c:pt idx="2">
                  <c:v>24</c:v>
                </c:pt>
              </c:numCache>
            </c:numRef>
          </c:val>
        </c:ser>
        <c:ser>
          <c:idx val="4"/>
          <c:order val="4"/>
          <c:tx>
            <c:strRef>
              <c:f>Sheet1!$F$1</c:f>
              <c:strCache>
                <c:ptCount val="1"/>
                <c:pt idx="0">
                  <c:v>≥5 times a year</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25</c:v>
                </c:pt>
                <c:pt idx="1">
                  <c:v>33</c:v>
                </c:pt>
                <c:pt idx="2">
                  <c:v>10</c:v>
                </c:pt>
              </c:numCache>
            </c:numRef>
          </c:val>
        </c:ser>
        <c:dLbls>
          <c:showLegendKey val="0"/>
          <c:showVal val="0"/>
          <c:showCatName val="0"/>
          <c:showSerName val="0"/>
          <c:showPercent val="0"/>
          <c:showBubbleSize val="0"/>
        </c:dLbls>
        <c:gapWidth val="150"/>
        <c:axId val="311321344"/>
        <c:axId val="311322880"/>
      </c:barChart>
      <c:catAx>
        <c:axId val="311321344"/>
        <c:scaling>
          <c:orientation val="minMax"/>
        </c:scaling>
        <c:delete val="0"/>
        <c:axPos val="b"/>
        <c:numFmt formatCode="General" sourceLinked="1"/>
        <c:majorTickMark val="out"/>
        <c:minorTickMark val="none"/>
        <c:tickLblPos val="nextTo"/>
        <c:crossAx val="311322880"/>
        <c:crosses val="autoZero"/>
        <c:auto val="1"/>
        <c:lblAlgn val="ctr"/>
        <c:lblOffset val="100"/>
        <c:noMultiLvlLbl val="0"/>
      </c:catAx>
      <c:valAx>
        <c:axId val="311322880"/>
        <c:scaling>
          <c:orientation val="minMax"/>
        </c:scaling>
        <c:delete val="0"/>
        <c:axPos val="l"/>
        <c:title>
          <c:tx>
            <c:rich>
              <a:bodyPr rot="-5400000" vert="horz"/>
              <a:lstStyle/>
              <a:p>
                <a:pPr>
                  <a:defRPr/>
                </a:pPr>
                <a:r>
                  <a:rPr lang="en-US"/>
                  <a:t>Percent of Classes</a:t>
                </a:r>
              </a:p>
            </c:rich>
          </c:tx>
          <c:layout/>
          <c:overlay val="0"/>
        </c:title>
        <c:numFmt formatCode="General" sourceLinked="1"/>
        <c:majorTickMark val="out"/>
        <c:minorTickMark val="none"/>
        <c:tickLblPos val="nextTo"/>
        <c:crossAx val="311321344"/>
        <c:crosses val="autoZero"/>
        <c:crossBetween val="between"/>
        <c:majorUnit val="20"/>
      </c:valAx>
    </c:plotArea>
    <c:legend>
      <c:legendPos val="b"/>
      <c:layout>
        <c:manualLayout>
          <c:xMode val="edge"/>
          <c:yMode val="edge"/>
          <c:x val="7.7536231884057977E-2"/>
          <c:y val="0.9038838794344255"/>
          <c:w val="0.9"/>
          <c:h val="7.461074422148844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Sheet1!$A$2:$A$4</c:f>
              <c:strCache>
                <c:ptCount val="3"/>
                <c:pt idx="0">
                  <c:v>Mostly Low Achievers</c:v>
                </c:pt>
                <c:pt idx="1">
                  <c:v>Average/Mixed Achievers</c:v>
                </c:pt>
                <c:pt idx="2">
                  <c:v>Mostly High Achievers</c:v>
                </c:pt>
              </c:strCache>
            </c:strRef>
          </c:cat>
          <c:val>
            <c:numRef>
              <c:f>Sheet1!$B$2:$B$4</c:f>
              <c:numCache>
                <c:formatCode>General</c:formatCode>
                <c:ptCount val="3"/>
                <c:pt idx="0">
                  <c:v>78</c:v>
                </c:pt>
                <c:pt idx="1">
                  <c:v>78</c:v>
                </c:pt>
                <c:pt idx="2">
                  <c:v>66</c:v>
                </c:pt>
              </c:numCache>
            </c:numRef>
          </c:val>
        </c:ser>
        <c:dLbls>
          <c:showLegendKey val="0"/>
          <c:showVal val="0"/>
          <c:showCatName val="0"/>
          <c:showSerName val="0"/>
          <c:showPercent val="0"/>
          <c:showBubbleSize val="0"/>
        </c:dLbls>
        <c:gapWidth val="150"/>
        <c:axId val="311033216"/>
        <c:axId val="311121408"/>
      </c:barChart>
      <c:catAx>
        <c:axId val="311033216"/>
        <c:scaling>
          <c:orientation val="minMax"/>
        </c:scaling>
        <c:delete val="0"/>
        <c:axPos val="b"/>
        <c:title>
          <c:tx>
            <c:rich>
              <a:bodyPr/>
              <a:lstStyle/>
              <a:p>
                <a:pPr>
                  <a:defRPr/>
                </a:pPr>
                <a:r>
                  <a:rPr lang="en-US" dirty="0" smtClean="0"/>
                  <a:t>Prior Achievement Level of Class</a:t>
                </a:r>
                <a:endParaRPr lang="en-US" dirty="0"/>
              </a:p>
            </c:rich>
          </c:tx>
          <c:layout/>
          <c:overlay val="0"/>
        </c:title>
        <c:majorTickMark val="out"/>
        <c:minorTickMark val="none"/>
        <c:tickLblPos val="nextTo"/>
        <c:crossAx val="311121408"/>
        <c:crosses val="autoZero"/>
        <c:auto val="1"/>
        <c:lblAlgn val="ctr"/>
        <c:lblOffset val="100"/>
        <c:noMultiLvlLbl val="0"/>
      </c:catAx>
      <c:valAx>
        <c:axId val="311121408"/>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311033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70</c:v>
                </c:pt>
                <c:pt idx="1">
                  <c:v>73</c:v>
                </c:pt>
                <c:pt idx="2">
                  <c:v>78</c:v>
                </c:pt>
                <c:pt idx="3">
                  <c:v>81</c:v>
                </c:pt>
              </c:numCache>
            </c:numRef>
          </c:val>
        </c:ser>
        <c:dLbls>
          <c:showLegendKey val="0"/>
          <c:showVal val="0"/>
          <c:showCatName val="0"/>
          <c:showSerName val="0"/>
          <c:showPercent val="0"/>
          <c:showBubbleSize val="0"/>
        </c:dLbls>
        <c:gapWidth val="150"/>
        <c:axId val="311160832"/>
        <c:axId val="311162752"/>
      </c:barChart>
      <c:catAx>
        <c:axId val="31116083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baseline="0" dirty="0" smtClean="0"/>
                  <a:t>Percent </a:t>
                </a:r>
                <a:r>
                  <a:rPr lang="en-US" sz="1800" b="1" i="0" baseline="0" dirty="0" smtClean="0">
                    <a:effectLst/>
                  </a:rPr>
                  <a:t>Historically Underrepresented Students in Class</a:t>
                </a:r>
                <a:endParaRPr lang="en-US" dirty="0" smtClean="0">
                  <a:effectLst/>
                </a:endParaRPr>
              </a:p>
            </c:rich>
          </c:tx>
          <c:layout/>
          <c:overlay val="0"/>
        </c:title>
        <c:majorTickMark val="out"/>
        <c:minorTickMark val="none"/>
        <c:tickLblPos val="nextTo"/>
        <c:crossAx val="311162752"/>
        <c:crosses val="autoZero"/>
        <c:auto val="1"/>
        <c:lblAlgn val="ctr"/>
        <c:lblOffset val="100"/>
        <c:noMultiLvlLbl val="0"/>
      </c:catAx>
      <c:valAx>
        <c:axId val="311162752"/>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3111608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68</c:v>
                </c:pt>
                <c:pt idx="1">
                  <c:v>77</c:v>
                </c:pt>
                <c:pt idx="2">
                  <c:v>83</c:v>
                </c:pt>
                <c:pt idx="3">
                  <c:v>77</c:v>
                </c:pt>
              </c:numCache>
            </c:numRef>
          </c:val>
        </c:ser>
        <c:dLbls>
          <c:showLegendKey val="0"/>
          <c:showVal val="0"/>
          <c:showCatName val="0"/>
          <c:showSerName val="0"/>
          <c:showPercent val="0"/>
          <c:showBubbleSize val="0"/>
        </c:dLbls>
        <c:gapWidth val="150"/>
        <c:axId val="171919232"/>
        <c:axId val="171970560"/>
      </c:barChart>
      <c:catAx>
        <c:axId val="171919232"/>
        <c:scaling>
          <c:orientation val="minMax"/>
        </c:scaling>
        <c:delete val="0"/>
        <c:axPos val="b"/>
        <c:title>
          <c:tx>
            <c:rich>
              <a:bodyPr/>
              <a:lstStyle/>
              <a:p>
                <a:pPr>
                  <a:defRPr/>
                </a:pPr>
                <a:r>
                  <a:rPr lang="en-US" baseline="0" dirty="0" smtClean="0"/>
                  <a:t>Percent of </a:t>
                </a:r>
                <a:r>
                  <a:rPr lang="en-US" dirty="0" smtClean="0"/>
                  <a:t>Students Eligible</a:t>
                </a:r>
                <a:r>
                  <a:rPr lang="en-US" baseline="0" dirty="0" smtClean="0"/>
                  <a:t> for Free-Reduced Lunch</a:t>
                </a:r>
                <a:endParaRPr lang="en-US" dirty="0"/>
              </a:p>
            </c:rich>
          </c:tx>
          <c:layout/>
          <c:overlay val="0"/>
        </c:title>
        <c:majorTickMark val="out"/>
        <c:minorTickMark val="none"/>
        <c:tickLblPos val="nextTo"/>
        <c:crossAx val="171970560"/>
        <c:crosses val="autoZero"/>
        <c:auto val="1"/>
        <c:lblAlgn val="ctr"/>
        <c:lblOffset val="100"/>
        <c:noMultiLvlLbl val="0"/>
      </c:catAx>
      <c:valAx>
        <c:axId val="171970560"/>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719192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Sheet1!$A$2:$A$5</c:f>
              <c:strCache>
                <c:ptCount val="4"/>
                <c:pt idx="0">
                  <c:v>Largest Schools</c:v>
                </c:pt>
                <c:pt idx="1">
                  <c:v>Third Group</c:v>
                </c:pt>
                <c:pt idx="2">
                  <c:v>Second Group</c:v>
                </c:pt>
                <c:pt idx="3">
                  <c:v>Smallest Schools</c:v>
                </c:pt>
              </c:strCache>
            </c:strRef>
          </c:cat>
          <c:val>
            <c:numRef>
              <c:f>Sheet1!$B$2:$B$5</c:f>
              <c:numCache>
                <c:formatCode>General</c:formatCode>
                <c:ptCount val="4"/>
                <c:pt idx="0">
                  <c:v>77</c:v>
                </c:pt>
                <c:pt idx="1">
                  <c:v>79</c:v>
                </c:pt>
                <c:pt idx="2">
                  <c:v>73</c:v>
                </c:pt>
                <c:pt idx="3">
                  <c:v>69</c:v>
                </c:pt>
              </c:numCache>
            </c:numRef>
          </c:val>
        </c:ser>
        <c:dLbls>
          <c:showLegendKey val="0"/>
          <c:showVal val="0"/>
          <c:showCatName val="0"/>
          <c:showSerName val="0"/>
          <c:showPercent val="0"/>
          <c:showBubbleSize val="0"/>
        </c:dLbls>
        <c:gapWidth val="150"/>
        <c:axId val="267593984"/>
        <c:axId val="298894464"/>
      </c:barChart>
      <c:catAx>
        <c:axId val="267593984"/>
        <c:scaling>
          <c:orientation val="minMax"/>
        </c:scaling>
        <c:delete val="0"/>
        <c:axPos val="b"/>
        <c:title>
          <c:tx>
            <c:rich>
              <a:bodyPr/>
              <a:lstStyle/>
              <a:p>
                <a:pPr>
                  <a:defRPr/>
                </a:pPr>
                <a:r>
                  <a:rPr lang="en-US" dirty="0" smtClean="0"/>
                  <a:t>School</a:t>
                </a:r>
                <a:r>
                  <a:rPr lang="en-US" baseline="0" dirty="0" smtClean="0"/>
                  <a:t> Size</a:t>
                </a:r>
              </a:p>
            </c:rich>
          </c:tx>
          <c:layout/>
          <c:overlay val="0"/>
        </c:title>
        <c:majorTickMark val="out"/>
        <c:minorTickMark val="none"/>
        <c:tickLblPos val="nextTo"/>
        <c:crossAx val="298894464"/>
        <c:crosses val="autoZero"/>
        <c:auto val="1"/>
        <c:lblAlgn val="ctr"/>
        <c:lblOffset val="100"/>
        <c:noMultiLvlLbl val="0"/>
      </c:catAx>
      <c:valAx>
        <c:axId val="298894464"/>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67593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Sheet1!$B$2:$B$3</c:f>
              <c:numCache>
                <c:formatCode>General</c:formatCode>
                <c:ptCount val="2"/>
                <c:pt idx="0">
                  <c:v>59</c:v>
                </c:pt>
                <c:pt idx="1">
                  <c:v>88</c:v>
                </c:pt>
              </c:numCache>
            </c:numRef>
          </c:val>
        </c:ser>
        <c:ser>
          <c:idx val="1"/>
          <c:order val="1"/>
          <c:tx>
            <c:strRef>
              <c:f>Sheet1!$C$1</c:f>
              <c:strCache>
                <c:ptCount val="1"/>
                <c:pt idx="0">
                  <c:v>Average/‌Mixed Achievers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Sheet1!$C$2:$C$3</c:f>
              <c:numCache>
                <c:formatCode>General</c:formatCode>
                <c:ptCount val="2"/>
                <c:pt idx="0">
                  <c:v>45</c:v>
                </c:pt>
                <c:pt idx="1">
                  <c:v>81</c:v>
                </c:pt>
              </c:numCache>
            </c:numRef>
          </c:val>
        </c:ser>
        <c:ser>
          <c:idx val="2"/>
          <c:order val="2"/>
          <c:tx>
            <c:strRef>
              <c:f>Sheet1!$D$1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Sheet1!$D$2:$D$3</c:f>
              <c:numCache>
                <c:formatCode>General</c:formatCode>
                <c:ptCount val="2"/>
                <c:pt idx="0">
                  <c:v>45</c:v>
                </c:pt>
                <c:pt idx="1">
                  <c:v>81</c:v>
                </c:pt>
              </c:numCache>
            </c:numRef>
          </c:val>
        </c:ser>
        <c:dLbls>
          <c:showLegendKey val="0"/>
          <c:showVal val="0"/>
          <c:showCatName val="0"/>
          <c:showSerName val="0"/>
          <c:showPercent val="0"/>
          <c:showBubbleSize val="0"/>
        </c:dLbls>
        <c:gapWidth val="150"/>
        <c:axId val="136288512"/>
        <c:axId val="136302592"/>
      </c:barChart>
      <c:catAx>
        <c:axId val="136288512"/>
        <c:scaling>
          <c:orientation val="minMax"/>
        </c:scaling>
        <c:delete val="0"/>
        <c:axPos val="b"/>
        <c:majorTickMark val="out"/>
        <c:minorTickMark val="none"/>
        <c:tickLblPos val="nextTo"/>
        <c:crossAx val="136302592"/>
        <c:crosses val="autoZero"/>
        <c:auto val="1"/>
        <c:lblAlgn val="ctr"/>
        <c:lblOffset val="100"/>
        <c:noMultiLvlLbl val="0"/>
      </c:catAx>
      <c:valAx>
        <c:axId val="136302592"/>
        <c:scaling>
          <c:orientation val="minMax"/>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3628851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977519114458"/>
          <c:y val="4.934407504617478E-2"/>
          <c:w val="0.79111788200388"/>
          <c:h val="0.69185428210362598"/>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Sheet1!$B$2:$B$3</c:f>
              <c:numCache>
                <c:formatCode>General</c:formatCode>
                <c:ptCount val="2"/>
                <c:pt idx="0">
                  <c:v>56</c:v>
                </c:pt>
                <c:pt idx="1">
                  <c:v>85</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Sheet1!$C$2:$C$3</c:f>
              <c:numCache>
                <c:formatCode>General</c:formatCode>
                <c:ptCount val="2"/>
                <c:pt idx="0">
                  <c:v>50</c:v>
                </c:pt>
                <c:pt idx="1">
                  <c:v>83</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Sheet1!$D$2:$D$3</c:f>
              <c:numCache>
                <c:formatCode>General</c:formatCode>
                <c:ptCount val="2"/>
                <c:pt idx="0">
                  <c:v>41</c:v>
                </c:pt>
                <c:pt idx="1">
                  <c:v>81</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Sheet1!$E$2:$E$3</c:f>
              <c:numCache>
                <c:formatCode>General</c:formatCode>
                <c:ptCount val="2"/>
                <c:pt idx="0">
                  <c:v>42</c:v>
                </c:pt>
                <c:pt idx="1">
                  <c:v>79</c:v>
                </c:pt>
              </c:numCache>
            </c:numRef>
          </c:val>
        </c:ser>
        <c:dLbls>
          <c:showLegendKey val="0"/>
          <c:showVal val="0"/>
          <c:showCatName val="0"/>
          <c:showSerName val="0"/>
          <c:showPercent val="0"/>
          <c:showBubbleSize val="0"/>
        </c:dLbls>
        <c:gapWidth val="150"/>
        <c:axId val="136225152"/>
        <c:axId val="136226688"/>
      </c:barChart>
      <c:catAx>
        <c:axId val="136225152"/>
        <c:scaling>
          <c:orientation val="minMax"/>
        </c:scaling>
        <c:delete val="0"/>
        <c:axPos val="b"/>
        <c:majorTickMark val="out"/>
        <c:minorTickMark val="none"/>
        <c:tickLblPos val="nextTo"/>
        <c:crossAx val="136226688"/>
        <c:crosses val="autoZero"/>
        <c:auto val="1"/>
        <c:lblAlgn val="ctr"/>
        <c:lblOffset val="100"/>
        <c:noMultiLvlLbl val="0"/>
      </c:catAx>
      <c:valAx>
        <c:axId val="136226688"/>
        <c:scaling>
          <c:orientation val="minMax"/>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3622515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977519114458"/>
          <c:y val="4.934407504617478E-2"/>
          <c:w val="0.81720483852561909"/>
          <c:h val="0.69185428210362598"/>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Sheet1!$B$2:$B$3</c:f>
              <c:numCache>
                <c:formatCode>General</c:formatCode>
                <c:ptCount val="2"/>
                <c:pt idx="0">
                  <c:v>51</c:v>
                </c:pt>
                <c:pt idx="1">
                  <c:v>82</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Sheet1!$C$2:$C$3</c:f>
              <c:numCache>
                <c:formatCode>General</c:formatCode>
                <c:ptCount val="2"/>
                <c:pt idx="0">
                  <c:v>49</c:v>
                </c:pt>
                <c:pt idx="1">
                  <c:v>84</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Sheet1!$D$2:$D$3</c:f>
              <c:numCache>
                <c:formatCode>General</c:formatCode>
                <c:ptCount val="2"/>
                <c:pt idx="0">
                  <c:v>47</c:v>
                </c:pt>
                <c:pt idx="1">
                  <c:v>82</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Sheet1!$E$2:$E$3</c:f>
              <c:numCache>
                <c:formatCode>General</c:formatCode>
                <c:ptCount val="2"/>
                <c:pt idx="0">
                  <c:v>43</c:v>
                </c:pt>
                <c:pt idx="1">
                  <c:v>80</c:v>
                </c:pt>
              </c:numCache>
            </c:numRef>
          </c:val>
        </c:ser>
        <c:dLbls>
          <c:showLegendKey val="0"/>
          <c:showVal val="0"/>
          <c:showCatName val="0"/>
          <c:showSerName val="0"/>
          <c:showPercent val="0"/>
          <c:showBubbleSize val="0"/>
        </c:dLbls>
        <c:gapWidth val="150"/>
        <c:axId val="136372224"/>
        <c:axId val="136373760"/>
      </c:barChart>
      <c:catAx>
        <c:axId val="136372224"/>
        <c:scaling>
          <c:orientation val="minMax"/>
        </c:scaling>
        <c:delete val="0"/>
        <c:axPos val="b"/>
        <c:majorTickMark val="out"/>
        <c:minorTickMark val="none"/>
        <c:tickLblPos val="nextTo"/>
        <c:crossAx val="136373760"/>
        <c:crosses val="autoZero"/>
        <c:auto val="1"/>
        <c:lblAlgn val="ctr"/>
        <c:lblOffset val="100"/>
        <c:noMultiLvlLbl val="0"/>
      </c:catAx>
      <c:valAx>
        <c:axId val="136373760"/>
        <c:scaling>
          <c:orientation val="minMax"/>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36372224"/>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977519114458"/>
          <c:y val="4.934407504617478E-2"/>
          <c:w val="0.83459614287344519"/>
          <c:h val="0.71037280062214447"/>
        </c:manualLayout>
      </c:layout>
      <c:barChart>
        <c:barDir val="col"/>
        <c:grouping val="clustered"/>
        <c:varyColors val="0"/>
        <c:ser>
          <c:idx val="0"/>
          <c:order val="0"/>
          <c:tx>
            <c:strRef>
              <c:f>Sheet1!$B$1</c:f>
              <c:strCache>
                <c:ptCount val="1"/>
                <c:pt idx="0">
                  <c:v>Largest Schools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Sheet1!$B$2:$B$3</c:f>
              <c:numCache>
                <c:formatCode>General</c:formatCode>
                <c:ptCount val="2"/>
                <c:pt idx="0">
                  <c:v>43</c:v>
                </c:pt>
                <c:pt idx="1">
                  <c:v>82</c:v>
                </c:pt>
              </c:numCache>
            </c:numRef>
          </c:val>
        </c:ser>
        <c:ser>
          <c:idx val="1"/>
          <c:order val="1"/>
          <c:tx>
            <c:strRef>
              <c:f>Sheet1!$C$1</c:f>
              <c:strCache>
                <c:ptCount val="1"/>
                <c:pt idx="0">
                  <c:v>Third Group</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Sheet1!$C$2:$C$3</c:f>
              <c:numCache>
                <c:formatCode>General</c:formatCode>
                <c:ptCount val="2"/>
                <c:pt idx="0">
                  <c:v>46</c:v>
                </c:pt>
                <c:pt idx="1">
                  <c:v>81</c:v>
                </c:pt>
              </c:numCache>
            </c:numRef>
          </c:val>
        </c:ser>
        <c:ser>
          <c:idx val="2"/>
          <c:order val="2"/>
          <c:tx>
            <c:strRef>
              <c:f>Sheet1!$D$1</c:f>
              <c:strCache>
                <c:ptCount val="1"/>
                <c:pt idx="0">
                  <c:v>Second Group</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Sheet1!$D$2:$D$3</c:f>
              <c:numCache>
                <c:formatCode>General</c:formatCode>
                <c:ptCount val="2"/>
                <c:pt idx="0">
                  <c:v>53</c:v>
                </c:pt>
                <c:pt idx="1">
                  <c:v>83</c:v>
                </c:pt>
              </c:numCache>
            </c:numRef>
          </c:val>
        </c:ser>
        <c:ser>
          <c:idx val="3"/>
          <c:order val="3"/>
          <c:tx>
            <c:strRef>
              <c:f>Sheet1!$E$1</c:f>
              <c:strCache>
                <c:ptCount val="1"/>
                <c:pt idx="0">
                  <c:v>Smallest Schools</c:v>
                </c:pt>
              </c:strCache>
            </c:strRef>
          </c:tx>
          <c:invertIfNegative val="0"/>
          <c:dLbls>
            <c:showLegendKey val="0"/>
            <c:showVal val="1"/>
            <c:showCatName val="0"/>
            <c:showSerName val="0"/>
            <c:showPercent val="0"/>
            <c:showBubbleSize val="0"/>
            <c:showLeaderLines val="0"/>
          </c:dLbls>
          <c:cat>
            <c:strRef>
              <c:f>Sheet1!$A$2:$A$3</c:f>
              <c:strCache>
                <c:ptCount val="2"/>
                <c:pt idx="0">
                  <c:v>Curriculum Control</c:v>
                </c:pt>
                <c:pt idx="1">
                  <c:v>Pedagogy Control</c:v>
                </c:pt>
              </c:strCache>
            </c:strRef>
          </c:cat>
          <c:val>
            <c:numRef>
              <c:f>Sheet1!$E$2:$E$3</c:f>
              <c:numCache>
                <c:formatCode>General</c:formatCode>
                <c:ptCount val="2"/>
                <c:pt idx="0">
                  <c:v>61</c:v>
                </c:pt>
                <c:pt idx="1">
                  <c:v>84</c:v>
                </c:pt>
              </c:numCache>
            </c:numRef>
          </c:val>
        </c:ser>
        <c:dLbls>
          <c:showLegendKey val="0"/>
          <c:showVal val="0"/>
          <c:showCatName val="0"/>
          <c:showSerName val="0"/>
          <c:showPercent val="0"/>
          <c:showBubbleSize val="0"/>
        </c:dLbls>
        <c:gapWidth val="150"/>
        <c:axId val="136428928"/>
        <c:axId val="136447104"/>
      </c:barChart>
      <c:catAx>
        <c:axId val="136428928"/>
        <c:scaling>
          <c:orientation val="minMax"/>
        </c:scaling>
        <c:delete val="0"/>
        <c:axPos val="b"/>
        <c:majorTickMark val="out"/>
        <c:minorTickMark val="none"/>
        <c:tickLblPos val="nextTo"/>
        <c:crossAx val="136447104"/>
        <c:crosses val="autoZero"/>
        <c:auto val="1"/>
        <c:lblAlgn val="ctr"/>
        <c:lblOffset val="100"/>
        <c:noMultiLvlLbl val="0"/>
      </c:catAx>
      <c:valAx>
        <c:axId val="136447104"/>
        <c:scaling>
          <c:orientation val="minMax"/>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136428928"/>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Percent of Classes</c:v>
                </c:pt>
              </c:strCache>
            </c:strRef>
          </c:tx>
          <c:invertIfNegative val="0"/>
          <c:dLbls>
            <c:showLegendKey val="0"/>
            <c:showVal val="1"/>
            <c:showCatName val="0"/>
            <c:showSerName val="0"/>
            <c:showPercent val="0"/>
            <c:showBubbleSize val="0"/>
            <c:showLeaderLines val="0"/>
          </c:dLbls>
          <c:cat>
            <c:strRef>
              <c:f>Sheet1!$A$2:$A$6</c:f>
              <c:strCache>
                <c:ptCount val="5"/>
                <c:pt idx="0">
                  <c:v>Develop confidence to pursue mathematics careers</c:v>
                </c:pt>
                <c:pt idx="1">
                  <c:v>Increasing interest in mathematics</c:v>
                </c:pt>
                <c:pt idx="2">
                  <c:v>Learning mathematical procedures/algorithms</c:v>
                </c:pt>
                <c:pt idx="3">
                  <c:v>Learning how to do mathematics</c:v>
                </c:pt>
                <c:pt idx="4">
                  <c:v>Understanding mathematical ideas</c:v>
                </c:pt>
              </c:strCache>
            </c:strRef>
          </c:cat>
          <c:val>
            <c:numRef>
              <c:f>Sheet1!$B$2:$B$6</c:f>
              <c:numCache>
                <c:formatCode>General</c:formatCode>
                <c:ptCount val="5"/>
                <c:pt idx="0">
                  <c:v>37</c:v>
                </c:pt>
                <c:pt idx="1">
                  <c:v>41</c:v>
                </c:pt>
                <c:pt idx="2">
                  <c:v>52</c:v>
                </c:pt>
                <c:pt idx="3">
                  <c:v>62</c:v>
                </c:pt>
                <c:pt idx="4">
                  <c:v>67</c:v>
                </c:pt>
              </c:numCache>
            </c:numRef>
          </c:val>
        </c:ser>
        <c:dLbls>
          <c:showLegendKey val="0"/>
          <c:showVal val="0"/>
          <c:showCatName val="0"/>
          <c:showSerName val="0"/>
          <c:showPercent val="0"/>
          <c:showBubbleSize val="0"/>
        </c:dLbls>
        <c:gapWidth val="150"/>
        <c:axId val="135324032"/>
        <c:axId val="135325568"/>
      </c:barChart>
      <c:catAx>
        <c:axId val="135324032"/>
        <c:scaling>
          <c:orientation val="minMax"/>
        </c:scaling>
        <c:delete val="0"/>
        <c:axPos val="l"/>
        <c:majorTickMark val="out"/>
        <c:minorTickMark val="none"/>
        <c:tickLblPos val="nextTo"/>
        <c:txPr>
          <a:bodyPr/>
          <a:lstStyle/>
          <a:p>
            <a:pPr>
              <a:defRPr sz="1800"/>
            </a:pPr>
            <a:endParaRPr lang="en-US"/>
          </a:p>
        </c:txPr>
        <c:crossAx val="135325568"/>
        <c:crosses val="autoZero"/>
        <c:auto val="1"/>
        <c:lblAlgn val="ctr"/>
        <c:lblOffset val="100"/>
        <c:noMultiLvlLbl val="0"/>
      </c:catAx>
      <c:valAx>
        <c:axId val="135325568"/>
        <c:scaling>
          <c:orientation val="minMax"/>
          <c:max val="100"/>
        </c:scaling>
        <c:delete val="0"/>
        <c:axPos val="b"/>
        <c:title>
          <c:tx>
            <c:rich>
              <a:bodyPr rot="0" vert="horz"/>
              <a:lstStyle/>
              <a:p>
                <a:pPr>
                  <a:defRPr/>
                </a:pPr>
                <a:r>
                  <a:rPr lang="en-US"/>
                  <a:t>Percent of Classes</a:t>
                </a:r>
              </a:p>
            </c:rich>
          </c:tx>
          <c:layout/>
          <c:overlay val="0"/>
        </c:title>
        <c:numFmt formatCode="General" sourceLinked="1"/>
        <c:majorTickMark val="out"/>
        <c:minorTickMark val="none"/>
        <c:tickLblPos val="nextTo"/>
        <c:crossAx val="1353240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BD1D68-C690-4A26-9376-244A087A2082}"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1534AA-150C-4018-9582-1759A2139D35}" type="slidenum">
              <a:rPr lang="en-US" smtClean="0"/>
              <a:t>‹#›</a:t>
            </a:fld>
            <a:endParaRPr lang="en-US"/>
          </a:p>
        </p:txBody>
      </p:sp>
    </p:spTree>
    <p:extLst>
      <p:ext uri="{BB962C8B-B14F-4D97-AF65-F5344CB8AC3E}">
        <p14:creationId xmlns:p14="http://schemas.microsoft.com/office/powerpoint/2010/main" val="129794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8A4DB-74D9-4B43-9EFB-8340370A0D69}" type="slidenum">
              <a:rPr lang="en-US" smtClean="0"/>
              <a:t>2</a:t>
            </a:fld>
            <a:endParaRPr lang="en-US"/>
          </a:p>
        </p:txBody>
      </p:sp>
    </p:spTree>
    <p:extLst>
      <p:ext uri="{BB962C8B-B14F-4D97-AF65-F5344CB8AC3E}">
        <p14:creationId xmlns:p14="http://schemas.microsoft.com/office/powerpoint/2010/main" val="1586553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534AA-150C-4018-9582-1759A2139D35}" type="slidenum">
              <a:rPr lang="en-US" smtClean="0"/>
              <a:t>13</a:t>
            </a:fld>
            <a:endParaRPr lang="en-US"/>
          </a:p>
        </p:txBody>
      </p:sp>
    </p:spTree>
    <p:extLst>
      <p:ext uri="{BB962C8B-B14F-4D97-AF65-F5344CB8AC3E}">
        <p14:creationId xmlns:p14="http://schemas.microsoft.com/office/powerpoint/2010/main" val="769792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B8A4DB-74D9-4B43-9EFB-8340370A0D69}" type="slidenum">
              <a:rPr lang="en-US" smtClean="0"/>
              <a:t>14</a:t>
            </a:fld>
            <a:endParaRPr lang="en-US"/>
          </a:p>
        </p:txBody>
      </p:sp>
    </p:spTree>
    <p:extLst>
      <p:ext uri="{BB962C8B-B14F-4D97-AF65-F5344CB8AC3E}">
        <p14:creationId xmlns:p14="http://schemas.microsoft.com/office/powerpoint/2010/main" val="210986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solidFill>
                  <a:schemeClr val="tx1"/>
                </a:solidFill>
              </a:rPr>
              <a:t>Table 5.15,</a:t>
            </a:r>
            <a:r>
              <a:rPr lang="en-US" baseline="0" dirty="0" smtClean="0">
                <a:solidFill>
                  <a:schemeClr val="tx1"/>
                </a:solidFill>
              </a:rPr>
              <a:t> </a:t>
            </a:r>
            <a:r>
              <a:rPr lang="en-US" dirty="0" smtClean="0">
                <a:solidFill>
                  <a:schemeClr val="tx1"/>
                </a:solidFill>
              </a:rPr>
              <a:t>p.</a:t>
            </a:r>
            <a:r>
              <a:rPr lang="en-US" baseline="0" dirty="0" smtClean="0">
                <a:solidFill>
                  <a:schemeClr val="tx1"/>
                </a:solidFill>
              </a:rPr>
              <a:t> 110 in Technical Report</a:t>
            </a:r>
          </a:p>
          <a:p>
            <a:endParaRPr lang="en-US" b="1" dirty="0" smtClean="0"/>
          </a:p>
          <a:p>
            <a:pPr defTabSz="910221">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Q33.</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[1] None, [2] Minimal emphasis, [3] Moderate emphasis, [4] Heavy emphasis)</a:t>
            </a:r>
          </a:p>
          <a:p>
            <a:pPr marL="685800" lvl="1" indent="-228600">
              <a:buFont typeface="+mj-lt"/>
              <a:buAutoNum type="alphaLcPeriod"/>
            </a:pPr>
            <a:r>
              <a:rPr lang="en-US" sz="1200" kern="1200" dirty="0" smtClean="0">
                <a:solidFill>
                  <a:schemeClr val="tx1"/>
                </a:solidFill>
                <a:effectLst/>
                <a:latin typeface="+mn-lt"/>
                <a:ea typeface="+mn-ea"/>
                <a:cs typeface="+mn-cs"/>
              </a:rPr>
              <a:t>Learning mathematics vocabulary</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Learning mathematical procedures and/or algorithms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Learning to perform computations with speed and accuracy</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Understanding mathematical ideas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Learning how to do mathematics (for example: consider how to approach a problem, explain and justify solutions, create and use mathematical models)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Learning about real-life applications of mathematics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Increasing students’ interest in mathematics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Developing students’ confidence that they can successfully pursue careers in mathematics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Learning test-taking skills/strategies</a:t>
            </a:r>
            <a:endParaRPr lang="en-US" sz="2000"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In mathematics, about 7 out of 10 elementary, middle, and high school mathematics classes focus heavily on having students understand mathematical ideas (see Table 5.15).  Other objectives heavily emphasized by over half of classes across grade levels are learning how to do mathematics and learning mathematical procedures and/‌or algorithms.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data also reveal two notable differences in emphasis by grade range.  One is that 41 percent of elementary mathematics classes focus heavily on increasing students’ interest in mathematics, compared to 34 percent and 26 percent of middle and high school classes, respectively.  The other is that learning to perform computations with speed and accuracy is more likely to be heavily emphasized in elementary classes than in middle and high school classes (33, 20, and 21 percent, respectively).”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19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“heavy emphasis” on a 4-point response scale with the options of “none,” “minimal emphasis,” “moderate emphasis,” and “heavy emphasis.”</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solidFill>
                  <a:schemeClr val="tx1"/>
                </a:solidFill>
              </a:rPr>
              <a:t>Table 5.16,</a:t>
            </a:r>
            <a:r>
              <a:rPr lang="en-US" baseline="0" dirty="0" smtClean="0">
                <a:solidFill>
                  <a:schemeClr val="tx1"/>
                </a:solidFill>
              </a:rPr>
              <a:t> </a:t>
            </a:r>
            <a:r>
              <a:rPr lang="en-US" dirty="0" smtClean="0">
                <a:solidFill>
                  <a:schemeClr val="tx1"/>
                </a:solidFill>
              </a:rPr>
              <a:t>p.</a:t>
            </a:r>
            <a:r>
              <a:rPr lang="en-US" baseline="0" dirty="0" smtClean="0">
                <a:solidFill>
                  <a:schemeClr val="tx1"/>
                </a:solidFill>
              </a:rPr>
              <a:t> 111 in Technical Report</a:t>
            </a:r>
          </a:p>
          <a:p>
            <a:endParaRPr lang="en-US" b="1" dirty="0" smtClean="0"/>
          </a:p>
          <a:p>
            <a:pPr defTabSz="910221">
              <a:defRPr/>
            </a:pPr>
            <a:r>
              <a:rPr lang="en-US" b="1" dirty="0" smtClean="0"/>
              <a:t>This slide shows data from composites.</a:t>
            </a:r>
            <a:endParaRPr lang="en-US" b="1" baseline="0"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b="1" dirty="0" smtClean="0"/>
          </a:p>
          <a:p>
            <a:r>
              <a:rPr lang="en-US" b="1" dirty="0" smtClean="0"/>
              <a:t>Reform Oriented Instructional Objectives</a:t>
            </a:r>
          </a:p>
          <a:p>
            <a:pPr marL="457200" lvl="1" indent="0">
              <a:buFont typeface="+mj-lt"/>
              <a:buNone/>
            </a:pPr>
            <a:r>
              <a:rPr lang="en-US" sz="1200" kern="1200" dirty="0" smtClean="0">
                <a:solidFill>
                  <a:schemeClr val="tx1"/>
                </a:solidFill>
                <a:effectLst/>
                <a:latin typeface="+mn-lt"/>
                <a:ea typeface="+mn-ea"/>
                <a:cs typeface="+mn-cs"/>
              </a:rPr>
              <a:t>Q33d. Understanding mathematical ideas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Q33e. Learning how to do mathematics (for example: consider how to approach a problem, explain and justify solutions, create and 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mathematical models)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Q33f. Learning about real-life applications of mathematics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Q33g. Increasing students’ interest in mathematics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Q33h. Developing students’ confidence that they can successfully pursue careers in mathematics </a:t>
            </a:r>
            <a:endParaRPr lang="en-US" sz="2000" kern="1200" dirty="0" smtClean="0">
              <a:solidFill>
                <a:schemeClr val="tx1"/>
              </a:solidFill>
              <a:effectLst/>
              <a:latin typeface="+mn-lt"/>
              <a:ea typeface="+mn-ea"/>
              <a:cs typeface="+mn-cs"/>
            </a:endParaRPr>
          </a:p>
          <a:p>
            <a:endParaRPr lang="en-US" b="1" dirty="0" smtClean="0"/>
          </a:p>
          <a:p>
            <a:endParaRPr lang="en-US" b="1" dirty="0" smtClean="0"/>
          </a:p>
          <a:p>
            <a:r>
              <a:rPr lang="en-US" dirty="0" smtClean="0"/>
              <a:t>Mathematics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Q33.</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[1] None, [2] Minimal emphasis, [3] Moderate emphasis, [4] Heavy emphasis)</a:t>
            </a: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mathematics vocabulary</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mathematical procedures and/or algorithms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to perform computations with speed and accuracy</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Understanding mathematical ideas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how to do mathematics (for example: consider how to approach a problem, explain and justify solutions, create and use mathematical models)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about real-life applications of mathematics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Increasing students’ interest in mathematics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Developing students’ confidence that they can successfully pursue careers in mathematics </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test-taking skills/strategies</a:t>
            </a:r>
            <a:endParaRPr lang="en-US" sz="2000" strike="noStrike"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Table 5.16 presents mean scores on the reform-oriented instructional objectives in mathematics composite by grade range.  Mathematics classes are, on average, likely to emphasize reform-oriented instructional objectives at all grade levels—more so than science classes do.”</a:t>
            </a:r>
          </a:p>
        </p:txBody>
      </p:sp>
      <p:sp>
        <p:nvSpPr>
          <p:cNvPr id="4" name="Slide Number Placeholder 3"/>
          <p:cNvSpPr>
            <a:spLocks noGrp="1"/>
          </p:cNvSpPr>
          <p:nvPr>
            <p:ph type="sldNum" sz="quarter" idx="10"/>
          </p:nvPr>
        </p:nvSpPr>
        <p:spPr/>
        <p:txBody>
          <a:bodyPr/>
          <a:lstStyle/>
          <a:p>
            <a:fld id="{861534AA-150C-4018-9582-1759A2139D35}" type="slidenum">
              <a:rPr lang="en-US" smtClean="0"/>
              <a:t>22</a:t>
            </a:fld>
            <a:endParaRPr lang="en-US"/>
          </a:p>
        </p:txBody>
      </p:sp>
    </p:spTree>
    <p:extLst>
      <p:ext uri="{BB962C8B-B14F-4D97-AF65-F5344CB8AC3E}">
        <p14:creationId xmlns:p14="http://schemas.microsoft.com/office/powerpoint/2010/main" val="277254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solidFill>
                  <a:schemeClr val="tx1"/>
                </a:solidFill>
              </a:rPr>
              <a:t>Table 5.17,</a:t>
            </a:r>
            <a:r>
              <a:rPr lang="en-US" baseline="0" dirty="0" smtClean="0">
                <a:solidFill>
                  <a:schemeClr val="tx1"/>
                </a:solidFill>
              </a:rPr>
              <a:t> </a:t>
            </a:r>
            <a:r>
              <a:rPr lang="en-US" dirty="0" smtClean="0">
                <a:solidFill>
                  <a:schemeClr val="tx1"/>
                </a:solidFill>
              </a:rPr>
              <a:t>p.</a:t>
            </a:r>
            <a:r>
              <a:rPr lang="en-US" baseline="0" dirty="0" smtClean="0">
                <a:solidFill>
                  <a:schemeClr val="tx1"/>
                </a:solidFill>
              </a:rPr>
              <a:t> 111 in Technical Report</a:t>
            </a:r>
          </a:p>
          <a:p>
            <a:endParaRPr lang="en-US" b="1" dirty="0" smtClean="0"/>
          </a:p>
          <a:p>
            <a:pPr defTabSz="910221">
              <a:defRPr/>
            </a:pPr>
            <a:r>
              <a:rPr lang="en-US" b="1" dirty="0" smtClean="0"/>
              <a:t>This slide shows data from composites.</a:t>
            </a:r>
            <a:endParaRPr lang="en-US" b="1" baseline="0" dirty="0" smtClean="0"/>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b="1" dirty="0" smtClean="0"/>
          </a:p>
          <a:p>
            <a:r>
              <a:rPr lang="en-US" b="1" dirty="0" smtClean="0"/>
              <a:t>Reform Oriented Instructional Objectives</a:t>
            </a:r>
          </a:p>
          <a:p>
            <a:pPr marL="457200" lvl="1" indent="0">
              <a:buFont typeface="+mj-lt"/>
              <a:buNone/>
            </a:pPr>
            <a:r>
              <a:rPr lang="en-US" sz="1200" kern="1200" dirty="0" smtClean="0">
                <a:solidFill>
                  <a:schemeClr val="tx1"/>
                </a:solidFill>
                <a:effectLst/>
                <a:latin typeface="+mn-lt"/>
                <a:ea typeface="+mn-ea"/>
                <a:cs typeface="+mn-cs"/>
              </a:rPr>
              <a:t>Q33d. Understanding mathematical ideas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Q33e. Learning how to do mathematics (for example: consider how to approach a problem, explain and justify solutions, create and 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mathematical models)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Q33f. Learning about real-life applications of mathematics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Q33g. Increasing students’ interest in mathematics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Q33h. Developing students’ confidence that they can successfully pursue careers in mathematics </a:t>
            </a:r>
            <a:endParaRPr lang="en-US" sz="2000" kern="1200" dirty="0" smtClean="0">
              <a:solidFill>
                <a:schemeClr val="tx1"/>
              </a:solidFill>
              <a:effectLst/>
              <a:latin typeface="+mn-lt"/>
              <a:ea typeface="+mn-ea"/>
              <a:cs typeface="+mn-cs"/>
            </a:endParaRPr>
          </a:p>
          <a:p>
            <a:endParaRPr lang="en-US" b="1" dirty="0" smtClean="0"/>
          </a:p>
          <a:p>
            <a:endParaRPr lang="en-US" b="1" dirty="0" smtClean="0"/>
          </a:p>
          <a:p>
            <a:r>
              <a:rPr lang="en-US" dirty="0" smtClean="0"/>
              <a:t>Mathematics Teacher</a:t>
            </a:r>
            <a:r>
              <a:rPr lang="en-US" baseline="0" dirty="0" smtClean="0"/>
              <a:t> Questionnaire</a:t>
            </a:r>
            <a:endParaRPr lang="en-US" dirty="0" smtClean="0"/>
          </a:p>
          <a:p>
            <a:pPr marL="0" marR="0" lvl="0" indent="0" algn="l" defTabSz="910221" rtl="0" eaLnBrk="1" fontAlgn="auto" latinLnBrk="0" hangingPunct="1">
              <a:lnSpc>
                <a:spcPct val="100000"/>
              </a:lnSpc>
              <a:spcBef>
                <a:spcPts val="0"/>
              </a:spcBef>
              <a:spcAft>
                <a:spcPts val="0"/>
              </a:spcAft>
              <a:buClrTx/>
              <a:buSzTx/>
              <a:buFontTx/>
              <a:buNone/>
              <a:tabLst/>
              <a:defRPr/>
            </a:pPr>
            <a:r>
              <a:rPr lang="en-US" dirty="0" smtClean="0"/>
              <a:t>Q33.</a:t>
            </a:r>
            <a:r>
              <a:rPr lang="en-US" baseline="0" dirty="0" smtClean="0"/>
              <a:t> </a:t>
            </a:r>
            <a:r>
              <a:rPr lang="en-US" sz="1200" kern="1200" dirty="0" smtClean="0">
                <a:solidFill>
                  <a:schemeClr val="tx1"/>
                </a:solidFill>
                <a:effectLst/>
                <a:latin typeface="+mn-lt"/>
                <a:ea typeface="+mn-ea"/>
                <a:cs typeface="+mn-cs"/>
              </a:rPr>
              <a:t>Think about your plans for this class for the entire course/year.  By the end of the course/year, how much emphasis will each of the following student objectives receive? [Select one on each row.]</a:t>
            </a:r>
            <a:r>
              <a:rPr lang="en-US" sz="1200" kern="1200" baseline="0" dirty="0" smtClean="0">
                <a:solidFill>
                  <a:schemeClr val="tx1"/>
                </a:solidFill>
                <a:effectLst/>
                <a:latin typeface="+mn-lt"/>
                <a:ea typeface="+mn-ea"/>
                <a:cs typeface="+mn-cs"/>
              </a:rPr>
              <a:t> </a:t>
            </a:r>
            <a:r>
              <a:rPr lang="en-US" dirty="0" smtClean="0"/>
              <a:t>(Response Options: [1] None, [2] Minimal emphasis, [3] Moderate emphasis, [4] Heavy emphasis)</a:t>
            </a: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mathematics vocabulary</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mathematical procedures and/or algorithms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to perform computations with speed and accuracy</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Understanding mathematical ideas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how to do mathematics (for example: consider how to approach a problem, explain and justify solutions, create and use mathematical models)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about real-life applications of mathematics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Increasing students’ interest in mathematics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Developing students’ confidence that they can successfully pursue careers in mathematics </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Learning test-taking skills/strategies</a:t>
            </a:r>
            <a:endParaRPr lang="en-US" sz="2000" strike="noStrike" kern="1200" dirty="0" smtClean="0">
              <a:solidFill>
                <a:schemeClr val="tx1"/>
              </a:solidFill>
              <a:effectLst/>
              <a:latin typeface="+mn-lt"/>
              <a:ea typeface="+mn-ea"/>
              <a:cs typeface="+mn-cs"/>
            </a:endParaRP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low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average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high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 mixture of levels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Similar to science, there are differences in composite scores by the prior achievement level of the class in mathematics.  Reform-oriented instructional objectives are more heavily emphasized in mathematics classes with mostly high-prior-achieving students than in classes with mostly average/‌mixed or low-prior-achieving students (see Table 5.17).”</a:t>
            </a:r>
          </a:p>
        </p:txBody>
      </p:sp>
      <p:sp>
        <p:nvSpPr>
          <p:cNvPr id="4" name="Slide Number Placeholder 3"/>
          <p:cNvSpPr>
            <a:spLocks noGrp="1"/>
          </p:cNvSpPr>
          <p:nvPr>
            <p:ph type="sldNum" sz="quarter" idx="10"/>
          </p:nvPr>
        </p:nvSpPr>
        <p:spPr/>
        <p:txBody>
          <a:bodyPr/>
          <a:lstStyle/>
          <a:p>
            <a:fld id="{861534AA-150C-4018-9582-1759A2139D35}" type="slidenum">
              <a:rPr lang="en-US" smtClean="0"/>
              <a:t>24</a:t>
            </a:fld>
            <a:endParaRPr lang="en-US"/>
          </a:p>
        </p:txBody>
      </p:sp>
    </p:spTree>
    <p:extLst>
      <p:ext uri="{BB962C8B-B14F-4D97-AF65-F5344CB8AC3E}">
        <p14:creationId xmlns:p14="http://schemas.microsoft.com/office/powerpoint/2010/main" val="3265765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Table 5.3,</a:t>
            </a:r>
            <a:r>
              <a:rPr lang="en-US" baseline="0" dirty="0" smtClean="0"/>
              <a:t> </a:t>
            </a:r>
            <a:r>
              <a:rPr lang="en-US" dirty="0" smtClean="0"/>
              <a:t>p.</a:t>
            </a:r>
            <a:r>
              <a:rPr lang="en-US" baseline="0" dirty="0" smtClean="0"/>
              <a:t> 103 in Technical Report</a:t>
            </a:r>
          </a:p>
          <a:p>
            <a:endParaRPr lang="en-US" b="1" dirty="0" smtClean="0"/>
          </a:p>
          <a:p>
            <a:pPr defTabSz="910221">
              <a:defRPr/>
            </a:pPr>
            <a:r>
              <a:rPr lang="en-US" b="1" dirty="0" smtClean="0"/>
              <a:t>This slide shows data from an individual</a:t>
            </a:r>
            <a:r>
              <a:rPr lang="en-US" b="1" baseline="0" dirty="0" smtClean="0"/>
              <a:t> item. </a:t>
            </a:r>
          </a:p>
          <a:p>
            <a:endParaRPr lang="en-US" b="1" dirty="0" smtClean="0"/>
          </a:p>
          <a:p>
            <a:r>
              <a:rPr lang="en-US" dirty="0" smtClean="0"/>
              <a:t>Mathematics Teacher</a:t>
            </a:r>
            <a:r>
              <a:rPr lang="en-US" baseline="0" dirty="0" smtClean="0"/>
              <a:t> Questionnaire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Q32.</a:t>
            </a:r>
            <a:r>
              <a:rPr lang="en-US" baseline="0" dirty="0" smtClean="0"/>
              <a:t> </a:t>
            </a:r>
            <a:r>
              <a:rPr lang="en-US" sz="1200" kern="1200" dirty="0" smtClean="0">
                <a:solidFill>
                  <a:schemeClr val="tx1"/>
                </a:solidFill>
                <a:effectLst/>
                <a:latin typeface="+mn-lt"/>
                <a:ea typeface="+mn-ea"/>
                <a:cs typeface="+mn-cs"/>
              </a:rPr>
              <a:t>How much control do you have over each of the following for mathematics instruction in this class? [Select one on each row.]</a:t>
            </a:r>
            <a:r>
              <a:rPr lang="en-US" dirty="0" smtClean="0"/>
              <a:t>(Response Options: [1] No control, [2] 2 of 5, [3] Moderate control, [4] 4 of 5, [5] Strong control</a:t>
            </a:r>
            <a:r>
              <a:rPr lang="en-US" baseline="0" dirty="0" smtClean="0"/>
              <a:t>)</a:t>
            </a:r>
            <a:endParaRPr lang="en-US" dirty="0" smtClean="0"/>
          </a:p>
          <a:p>
            <a:pPr marL="685800" lvl="1" indent="-228600">
              <a:buFont typeface="+mj-lt"/>
              <a:buAutoNum type="alphaLcPeriod"/>
            </a:pPr>
            <a:r>
              <a:rPr lang="en-US" sz="1200" kern="1200" dirty="0" smtClean="0">
                <a:solidFill>
                  <a:schemeClr val="tx1"/>
                </a:solidFill>
                <a:effectLst/>
                <a:latin typeface="+mn-lt"/>
                <a:ea typeface="+mn-ea"/>
                <a:cs typeface="+mn-cs"/>
              </a:rPr>
              <a:t>Determining course goals and objectives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curriculum materials (for example: textbooks)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content, topics, and skills to be taught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the sequence in which topics are covered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Determining the amount of instructional time to spend on each topic</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teaching techniques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Determining the amount of homework to be assigned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Choosing criteria for grading student performance</a:t>
            </a:r>
            <a:endParaRPr lang="en-US" sz="2000" kern="1200" dirty="0" smtClean="0">
              <a:solidFill>
                <a:schemeClr val="tx1"/>
              </a:solidFill>
              <a:effectLst/>
              <a:latin typeface="+mn-lt"/>
              <a:ea typeface="+mn-ea"/>
              <a:cs typeface="+mn-cs"/>
            </a:endParaRPr>
          </a:p>
          <a:p>
            <a:endParaRPr lang="en-US" baseline="0" dirty="0" smtClean="0"/>
          </a:p>
          <a:p>
            <a:pPr defTabSz="910221">
              <a:defRPr/>
            </a:pPr>
            <a:r>
              <a:rPr lang="en-US" dirty="0" smtClean="0"/>
              <a:t>The numbers in parentheses</a:t>
            </a:r>
            <a:r>
              <a:rPr lang="en-US" baseline="0" dirty="0" smtClean="0"/>
              <a:t> are standard errors.</a:t>
            </a:r>
            <a:endParaRPr lang="en-US" dirty="0" smtClean="0"/>
          </a:p>
          <a:p>
            <a:endParaRPr lang="en-US" baseline="0" dirty="0" smtClean="0"/>
          </a:p>
          <a:p>
            <a:pPr defTabSz="910221">
              <a:defRPr/>
            </a:pPr>
            <a:r>
              <a:rPr lang="en-US" b="1" dirty="0" smtClean="0"/>
              <a:t>Findings Highlighted in Technical Report</a:t>
            </a:r>
            <a:endParaRPr lang="en-US" baseline="0" dirty="0" smtClean="0"/>
          </a:p>
          <a:p>
            <a:r>
              <a:rPr lang="en-US" baseline="0" dirty="0" smtClean="0"/>
              <a:t>“</a:t>
            </a:r>
            <a:r>
              <a:rPr lang="en-US" sz="1200" kern="1200" dirty="0" smtClean="0">
                <a:solidFill>
                  <a:schemeClr val="tx1"/>
                </a:solidFill>
                <a:effectLst/>
                <a:latin typeface="+mn-lt"/>
                <a:ea typeface="+mn-ea"/>
                <a:cs typeface="+mn-cs"/>
              </a:rPr>
              <a:t>A similar pattern appears in mathematics classes (see Tables 5.3 and 5.4).  In a majority of mathematics classes, teachers report having strong control over determining the amount of homework to assign (61–75 percent) and selecting teaching techniques (52–71 percent).  In relatively few mathematics classes do teachers feel strong control over determining course goals and objectives (16–30 percent); selecting curriculum materials (11–27 percent); and selecting content, topics, and skills to be taught (11–26 percent).  In general, teachers of secondary mathematics classes perceive greater control over curriculum and instruction decisions than teachers of elementary mathematics.  Further, in a sizeable proportion of classes at each grade band, teachers report having no control over curriculum decisions.”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26</a:t>
            </a:fld>
            <a:endParaRPr lang="en-US"/>
          </a:p>
        </p:txBody>
      </p:sp>
    </p:spTree>
    <p:extLst>
      <p:ext uri="{BB962C8B-B14F-4D97-AF65-F5344CB8AC3E}">
        <p14:creationId xmlns:p14="http://schemas.microsoft.com/office/powerpoint/2010/main" val="317213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5.30, p. 120 in Technical Report</a:t>
            </a:r>
          </a:p>
          <a:p>
            <a:endParaRPr lang="en-US" dirty="0" smtClean="0"/>
          </a:p>
          <a:p>
            <a:r>
              <a:rPr lang="en-US" b="1" dirty="0" smtClean="0"/>
              <a:t>This slide shows data from an individual item. </a:t>
            </a:r>
          </a:p>
          <a:p>
            <a:endParaRPr lang="en-US" dirty="0" smtClean="0"/>
          </a:p>
          <a:p>
            <a:r>
              <a:rPr lang="en-US" dirty="0" smtClean="0"/>
              <a:t>Mathematics</a:t>
            </a:r>
            <a:r>
              <a:rPr lang="en-US" baseline="0" dirty="0" smtClean="0"/>
              <a:t> </a:t>
            </a:r>
            <a:r>
              <a:rPr lang="en-US" dirty="0" smtClean="0"/>
              <a:t>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Q34. </a:t>
            </a:r>
            <a:r>
              <a:rPr lang="en-US" sz="1200" b="0" kern="1200" dirty="0" smtClean="0">
                <a:solidFill>
                  <a:schemeClr val="tx1"/>
                </a:solidFill>
                <a:effectLst/>
                <a:latin typeface="+mn-lt"/>
                <a:ea typeface="+mn-ea"/>
                <a:cs typeface="+mn-cs"/>
              </a:rPr>
              <a:t>How often do you do each of the following in your mathematics instruction in this class? [Select one on each row.]</a:t>
            </a:r>
            <a:r>
              <a:rPr lang="en-US" sz="1200" b="0" kern="1200" baseline="0" dirty="0" smtClean="0">
                <a:solidFill>
                  <a:schemeClr val="tx1"/>
                </a:solidFill>
                <a:effectLst/>
                <a:latin typeface="+mn-lt"/>
                <a:ea typeface="+mn-ea"/>
                <a:cs typeface="+mn-cs"/>
              </a:rPr>
              <a:t> </a:t>
            </a:r>
            <a:r>
              <a:rPr lang="en-US" b="0" dirty="0" smtClean="0"/>
              <a:t>(Response Options: [1] Never, [2] Rarely (for example: A few times a year), [3] Sometimes (for example: Once or twice a month), [4] Often (for example: Once or twice a week), [5] All or almost all mathematics lessons)</a:t>
            </a:r>
          </a:p>
          <a:p>
            <a:pPr marL="685800" lvl="1" indent="-228600">
              <a:buFont typeface="+mj-lt"/>
              <a:buAutoNum type="alphaLcPeriod"/>
            </a:pPr>
            <a:r>
              <a:rPr lang="en-US" sz="1200" kern="1200" dirty="0" smtClean="0">
                <a:solidFill>
                  <a:schemeClr val="tx1"/>
                </a:solidFill>
                <a:effectLst/>
                <a:latin typeface="+mn-lt"/>
                <a:ea typeface="+mn-ea"/>
                <a:cs typeface="+mn-cs"/>
              </a:rPr>
              <a:t>Explain mathematical ideas to the whole class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Engage the whole class in discussions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Have students work in small groups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Provide manipulatives for students to use in problem-solving/investigations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Use flipped instruction (have students watch lectures/demonstrations outside of class to prepare for in-class activities)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Have students read from a textbook or other material in class, either aloud or to themselves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Have students write their reflections (for example: in their journals, on exit tickets) in class or for homework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Focus on literacy skills (for example: informational reading or writing strategies)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Have students practice for standardized tests </a:t>
            </a:r>
            <a:endParaRPr lang="en-US" sz="2000"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percentage of mathematics classes including these same activities at least once a week is displayed in Table 5.30.  Not unexpectedly, nearly all classes at each grade level include the teacher explaining mathematical ideas and leading whole class discussions on a weekly basis.  Having students work in small groups is also a fairly common weekly occurrence across grade ranges, though its frequency decreases from 88 percent in elementary classes to 71 percent in high school classes.  Elementary classes are also much more likely than secondary classes to provide manipulatives for students to use, have students write their reflections, and focus on literacy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27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mathematics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mathematics lessons.”</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mathematics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mathematics lessons.”</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29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mathematics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mathematics lessons.”</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mathematics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mathematics lessons.”</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mathematics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mathematics lessons.”</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Includes classes for which the teacher selected “often (for example: once or twice a week)” or “all or almost all mathematics lessons”</a:t>
            </a:r>
            <a:r>
              <a:rPr lang="en-US" b="0" baseline="0" dirty="0" smtClean="0"/>
              <a:t> </a:t>
            </a:r>
            <a:r>
              <a:rPr lang="en-US" dirty="0" smtClean="0"/>
              <a:t>on a 5-point response scale with the options of “never,” “rarely (for example: a few times a year),” “sometimes (for example: once or twice a month),” “often (for example: once or twice a week),” and “all or almost all mathematics lessons.”</a:t>
            </a:r>
          </a:p>
          <a:p>
            <a:pPr defTabSz="897301">
              <a:defRPr/>
            </a:pPr>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33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5.32, p. 122 in Technical Report</a:t>
            </a:r>
          </a:p>
          <a:p>
            <a:endParaRPr lang="en-US" dirty="0" smtClean="0"/>
          </a:p>
          <a:p>
            <a:r>
              <a:rPr lang="en-US" b="1" dirty="0" smtClean="0"/>
              <a:t>This slide shows data from an individual item. </a:t>
            </a:r>
          </a:p>
          <a:p>
            <a:endParaRPr lang="en-US" dirty="0" smtClean="0"/>
          </a:p>
          <a:p>
            <a:r>
              <a:rPr lang="en-US" dirty="0" smtClean="0"/>
              <a:t>Mathematics</a:t>
            </a:r>
            <a:r>
              <a:rPr lang="en-US" baseline="0" dirty="0" smtClean="0"/>
              <a:t> </a:t>
            </a:r>
            <a:r>
              <a:rPr lang="en-US" dirty="0" smtClean="0"/>
              <a:t>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Q35. </a:t>
            </a:r>
            <a:r>
              <a:rPr lang="en-US" sz="1200" b="0" kern="1200" dirty="0" smtClean="0">
                <a:solidFill>
                  <a:schemeClr val="tx1"/>
                </a:solidFill>
                <a:effectLst/>
                <a:latin typeface="+mn-lt"/>
                <a:ea typeface="+mn-ea"/>
                <a:cs typeface="+mn-cs"/>
              </a:rPr>
              <a:t>How often do you have students do each of the following during mathematics instruction in this class? [Select one on each row.]</a:t>
            </a:r>
            <a:r>
              <a:rPr lang="en-US" sz="1200" b="0" kern="1200" baseline="0" dirty="0" smtClean="0">
                <a:solidFill>
                  <a:schemeClr val="tx1"/>
                </a:solidFill>
                <a:effectLst/>
                <a:latin typeface="+mn-lt"/>
                <a:ea typeface="+mn-ea"/>
                <a:cs typeface="+mn-cs"/>
              </a:rPr>
              <a:t> </a:t>
            </a:r>
            <a:r>
              <a:rPr lang="en-US" b="0" dirty="0" smtClean="0"/>
              <a:t>(Response Options: [1] Never, [2] Rarely (for example: A few times a year), [3] Sometimes (for example: Once or twice a month), [4] Often (for example: Once or twice a week), [5] All or almost all mathematics lessons)</a:t>
            </a:r>
          </a:p>
          <a:p>
            <a:pPr marL="685800" lvl="1" indent="-228600">
              <a:buFont typeface="+mj-lt"/>
              <a:buAutoNum type="alphaLcPeriod"/>
            </a:pPr>
            <a:r>
              <a:rPr lang="en-US" sz="1200" kern="1200" dirty="0" smtClean="0">
                <a:solidFill>
                  <a:schemeClr val="tx1"/>
                </a:solidFill>
                <a:effectLst/>
                <a:latin typeface="+mn-lt"/>
                <a:ea typeface="+mn-ea"/>
                <a:cs typeface="+mn-cs"/>
              </a:rPr>
              <a:t>Work on challenging problems that require thinking beyond just applying rules, algorithms, or procedures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Figure out what a challenging problem is asking (by talking with their classmates and/or using manipulatives, pictures, diagrams, tables, or equations)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Reflect on their solution strategies as they work through a mathematics problem and revise as needed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Continue working through a mathematics problem when they reach points of difficulty, challenge, or error</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whether their answer makes sense (for example: the answer has reasonable magnitude or sign, uses appropriate units, fits the context of the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Represent aspects of a problem using mathematical symbols, pictures, diagrams, tables, or objects in order to solve it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Provide mathematical reasoning to explain, justify, or prove their thinking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Compare and contrast different solution strategies for a mathematics problem in terms of their strengths and limitations (for example: their efficiency, generalizability, interpretability by others)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Analyze the mathematical reasoning of others (for example: decide if their reasoning makes sense, identify correct ideas or flaws in their thinking)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Pose questions to clarify, challenge, or improve the mathematical reasoning of others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Identify relevant information and relationships that could be used to solve a mathematics problem (for example: quantities and relationships needed to develop an equation that illustrates a situation or determines an outcome)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 a mathematical model (meaning, a representation of relevant information and relationships such as an equation, tape diagram, algorithm, or function) to solve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what tools (for example: pencil and paper, manipulatives, ruler, protractor, calculator, spreadsheet) are appropriate for solving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what units are appropriate for expressing numerical answers, data, and/or measurements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Discuss how certain terms or phrases may have specific meanings in mathematics that are different from their meaning in everyday language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Identify patterns or characteristics of numbers, diagrams, or graphs that may be helpful in solving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Work on generating a rule or formula (for example: based on multiple problems, patterns, or repeated calculations)</a:t>
            </a:r>
            <a:endParaRPr lang="en-US" sz="2000"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Although students tend not to be engaged in these activities daily, they are relatively likely to engage with them at least once a week (see Table 5.32).  For example, in three-quarters or more of classes across the grade bands, students are asked to determine whether their answer makes sense; provide mathematics reasoning to explain, justify, or prove their thinking; develop representations of aspects of problems; and continue working through mathematics problems when they reach points of difficulty, challenge, or error.  In addition, given the emphasis in recent years on the importance of students critiquing different approaches to solving mathematics problems, it is somewhat surprising that only two-thirds or fewer classes have students analyze the mathematical thinking of others or compare and contrast different solution strategies on a weekly basis.”</a:t>
            </a:r>
          </a:p>
        </p:txBody>
      </p:sp>
      <p:sp>
        <p:nvSpPr>
          <p:cNvPr id="4" name="Slide Number Placeholder 3"/>
          <p:cNvSpPr>
            <a:spLocks noGrp="1"/>
          </p:cNvSpPr>
          <p:nvPr>
            <p:ph type="sldNum" sz="quarter" idx="10"/>
          </p:nvPr>
        </p:nvSpPr>
        <p:spPr/>
        <p:txBody>
          <a:bodyPr/>
          <a:lstStyle/>
          <a:p>
            <a:fld id="{861534AA-150C-4018-9582-1759A2139D35}" type="slidenum">
              <a:rPr lang="en-US" smtClean="0"/>
              <a:t>34</a:t>
            </a:fld>
            <a:endParaRPr lang="en-US"/>
          </a:p>
        </p:txBody>
      </p:sp>
    </p:spTree>
    <p:extLst>
      <p:ext uri="{BB962C8B-B14F-4D97-AF65-F5344CB8AC3E}">
        <p14:creationId xmlns:p14="http://schemas.microsoft.com/office/powerpoint/2010/main" val="1059406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5.33, p. 122 in Technical Report</a:t>
            </a:r>
          </a:p>
          <a:p>
            <a:endParaRPr lang="en-US" dirty="0" smtClean="0"/>
          </a:p>
          <a:p>
            <a:r>
              <a:rPr lang="en-US" b="1" dirty="0" smtClean="0"/>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dirty="0" smtClean="0"/>
              <a:t>Engaging Students in Practices</a:t>
            </a:r>
            <a:r>
              <a:rPr lang="en-US" b="1" baseline="0" dirty="0" smtClean="0"/>
              <a:t> of Mathematics</a:t>
            </a:r>
            <a:endParaRPr lang="en-US" b="1" dirty="0" smtClean="0"/>
          </a:p>
          <a:p>
            <a:pPr marL="457200" lvl="1" indent="0">
              <a:buFont typeface="+mj-lt"/>
              <a:buNone/>
            </a:pPr>
            <a:r>
              <a:rPr lang="en-US" sz="1200" kern="1200" dirty="0" smtClean="0">
                <a:solidFill>
                  <a:schemeClr val="tx1"/>
                </a:solidFill>
                <a:effectLst/>
                <a:latin typeface="+mn-lt"/>
                <a:ea typeface="+mn-ea"/>
                <a:cs typeface="+mn-cs"/>
              </a:rPr>
              <a:t>Q35a.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on challenging problems that require thinking beyond just applying rules, algorithms, or procedures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Figure out what a challenging problem is asking (by talking with their classmates and/or using manipulatives, pictures, diagrams, tables, or equations)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Reflect on their solution strategies as they work through a mathematics problem and revise as needed </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Continue working through a mathematics problem when they reach points of difficulty, challenge, or error</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 whether their answer makes sense (for example: the answer has reasonable magnitude or sign, uses appropriate units, fits the context of the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 aspects of a problem using mathematical symbols, pictures, diagrams, tables, or objects in order to solve it </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 mathematical reasoning to explain, justify, or prove their thinking</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 and contrast different solution strategies for a mathematics problem in terms of their strengths and limitations (for example: their efficiency, generalizability, interpretability by others)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Analyze the mathematical reasoning of others (for example: decide if their reasoning makes sense, identify correct ideas or flaws in their thinking)</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Q35j.</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Pose questions to clarify, challenge, or improve the mathematical reasoning of others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Identify relevant information and relationships that could be used to solve a mathematics problem (for example: quantities and relationships needed to develop an equation that illustrates a situation or determines an outcome)</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 a mathematical model (meaning, a representation of relevant information and relationships such as an equation, tape diagram, algorithm, or function) to solve a mathematics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 what tools (for example: pencil and paper, manipulatives, ruler, protractor, calculator, spreadsheet) are appropriate for solving a mathematics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 what units are appropriate for expressing numerical answers, data, and/or measurements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Discuss how certain terms or phrases may have specific meanings in mathematics that are different from their meaning in everyday language</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Identify patterns or characteristics of numbers, diagrams, or graphs that may be helpful in solving a mathematics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Q35q.</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on generating a rule or formula (for example: based on multiple problems, patterns, or repeated calculations)</a:t>
            </a:r>
            <a:endParaRPr lang="en-US" sz="2000" kern="1200" dirty="0" smtClean="0">
              <a:solidFill>
                <a:schemeClr val="tx1"/>
              </a:solidFill>
              <a:effectLst/>
              <a:latin typeface="+mn-lt"/>
              <a:ea typeface="+mn-ea"/>
              <a:cs typeface="+mn-cs"/>
            </a:endParaRPr>
          </a:p>
          <a:p>
            <a:endParaRPr lang="en-US" dirty="0" smtClean="0"/>
          </a:p>
          <a:p>
            <a:endParaRPr lang="en-US" dirty="0" smtClean="0"/>
          </a:p>
          <a:p>
            <a:r>
              <a:rPr lang="en-US" dirty="0" smtClean="0"/>
              <a:t>Mathematics</a:t>
            </a:r>
            <a:r>
              <a:rPr lang="en-US" baseline="0" dirty="0" smtClean="0"/>
              <a:t> </a:t>
            </a:r>
            <a:r>
              <a:rPr lang="en-US" dirty="0" smtClean="0"/>
              <a:t>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Q35. </a:t>
            </a:r>
            <a:r>
              <a:rPr lang="en-US" sz="1200" b="0" kern="1200" dirty="0" smtClean="0">
                <a:solidFill>
                  <a:schemeClr val="tx1"/>
                </a:solidFill>
                <a:effectLst/>
                <a:latin typeface="+mn-lt"/>
                <a:ea typeface="+mn-ea"/>
                <a:cs typeface="+mn-cs"/>
              </a:rPr>
              <a:t>How often do you have students do each of the following during mathematics instruction in this class? [Select one on each row.]</a:t>
            </a:r>
            <a:r>
              <a:rPr lang="en-US" sz="1200" b="0" kern="1200" baseline="0" dirty="0" smtClean="0">
                <a:solidFill>
                  <a:schemeClr val="tx1"/>
                </a:solidFill>
                <a:effectLst/>
                <a:latin typeface="+mn-lt"/>
                <a:ea typeface="+mn-ea"/>
                <a:cs typeface="+mn-cs"/>
              </a:rPr>
              <a:t> </a:t>
            </a:r>
            <a:r>
              <a:rPr lang="en-US" b="0" dirty="0" smtClean="0"/>
              <a:t>(Response Options: [1] Never, [2] Rarely (for example: A few times a year), [3] Sometimes (for example: Once or twice a month), [4] Often (for example: Once or twice a week), [5] All or almost all mathematics lessons)</a:t>
            </a:r>
          </a:p>
          <a:p>
            <a:pPr marL="685800" lvl="1" indent="-228600">
              <a:buFont typeface="+mj-lt"/>
              <a:buAutoNum type="alphaLcPeriod"/>
            </a:pPr>
            <a:r>
              <a:rPr lang="en-US" sz="1200" kern="1200" dirty="0" smtClean="0">
                <a:solidFill>
                  <a:schemeClr val="tx1"/>
                </a:solidFill>
                <a:effectLst/>
                <a:latin typeface="+mn-lt"/>
                <a:ea typeface="+mn-ea"/>
                <a:cs typeface="+mn-cs"/>
              </a:rPr>
              <a:t>Work on challenging problems that require thinking beyond just applying rules, algorithms, or procedures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Figure out what a challenging problem is asking (by talking with their classmates and/or using manipulatives, pictures, diagrams, tables, or equations)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Reflect on their solution strategies as they work through a mathematics problem and revise as needed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Continue working through a mathematics problem when they reach points of difficulty, challenge, or error</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whether their answer makes sense (for example: the answer has reasonable magnitude or sign, uses appropriate units, fits the context of the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Represent aspects of a problem using mathematical symbols, pictures, diagrams, tables, or objects in order to solve it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Provide mathematical reasoning to explain, justify, or prove their thinking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Compare and contrast different solution strategies for a mathematics problem in terms of their strengths and limitations (for example: their efficiency, generalizability, interpretability by others)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Analyze the mathematical reasoning of others (for example: decide if their reasoning makes sense, identify correct ideas or flaws in their thinking)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Pose questions to clarify, challenge, or improve the mathematical reasoning of others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Identify relevant information and relationships that could be used to solve a mathematics problem (for example: quantities and relationships needed to develop an equation that illustrates a situation or determines an outcome)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 a mathematical model (meaning, a representation of relevant information and relationships such as an equation, tape diagram, algorithm, or function) to solve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what tools (for example: pencil and paper, manipulatives, ruler, protractor, calculator, spreadsheet) are appropriate for solving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what units are appropriate for expressing numerical answers, data, and/or measurements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Discuss how certain terms or phrases may have specific meanings in mathematics that are different from their meaning in everyday language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Identify patterns or characteristics of numbers, diagrams, or graphs that may be helpful in solving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Work on generating a rule or formula (for example: based on multiple problems, patterns, or repeated calculations)</a:t>
            </a:r>
            <a:endParaRPr lang="en-US" sz="2000"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Although students tend not to be engaged in these activities daily, they are relatively likely to engage with them at least once a week (see Table 5.32).  For example, in three-quarters or more of classes across the grade bands, students are asked to determine whether their answer makes sense; provide mathematics reasoning to explain, justify, or prove their thinking; develop representations of aspects of problems; and continue working through mathematics problems when they reach points of difficulty, challenge, or error.  In addition, given the emphasis in recent years on the importance of students critiquing different approaches to solving mathematics problems, it is somewhat surprising that only two-thirds or fewer classes have students analyze the mathematical thinking of others or compare and contrast different solution strategies on a weekly basis.”</a:t>
            </a:r>
          </a:p>
          <a:p>
            <a:endParaRPr lang="en-US" dirty="0"/>
          </a:p>
        </p:txBody>
      </p:sp>
      <p:sp>
        <p:nvSpPr>
          <p:cNvPr id="4" name="Slide Number Placeholder 3"/>
          <p:cNvSpPr>
            <a:spLocks noGrp="1"/>
          </p:cNvSpPr>
          <p:nvPr>
            <p:ph type="sldNum" sz="quarter" idx="10"/>
          </p:nvPr>
        </p:nvSpPr>
        <p:spPr/>
        <p:txBody>
          <a:bodyPr/>
          <a:lstStyle/>
          <a:p>
            <a:fld id="{861534AA-150C-4018-9582-1759A2139D35}" type="slidenum">
              <a:rPr lang="en-US" smtClean="0"/>
              <a:t>44</a:t>
            </a:fld>
            <a:endParaRPr lang="en-US"/>
          </a:p>
        </p:txBody>
      </p:sp>
    </p:spTree>
    <p:extLst>
      <p:ext uri="{BB962C8B-B14F-4D97-AF65-F5344CB8AC3E}">
        <p14:creationId xmlns:p14="http://schemas.microsoft.com/office/powerpoint/2010/main" val="405893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“strong control” on a 5-point response scale with the options of “no control,” “2 of 5,” “moderate control,” “4 of 5,” and “strong control.”</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5.34, p. 123 in Technical Report</a:t>
            </a:r>
          </a:p>
          <a:p>
            <a:endParaRPr lang="en-US" dirty="0" smtClean="0"/>
          </a:p>
          <a:p>
            <a:r>
              <a:rPr lang="en-US" b="1" dirty="0" smtClean="0"/>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dirty="0" smtClean="0"/>
          </a:p>
          <a:p>
            <a:r>
              <a:rPr lang="en-US" b="1" dirty="0" smtClean="0"/>
              <a:t>Engaging Students in Practices</a:t>
            </a:r>
            <a:r>
              <a:rPr lang="en-US" b="1" baseline="0" dirty="0" smtClean="0"/>
              <a:t> of Mathematics</a:t>
            </a:r>
            <a:endParaRPr lang="en-US" b="1" dirty="0" smtClean="0"/>
          </a:p>
          <a:p>
            <a:pPr marL="457200" lvl="1" indent="0">
              <a:buFont typeface="+mj-lt"/>
              <a:buNone/>
            </a:pPr>
            <a:r>
              <a:rPr lang="en-US" sz="1200" kern="1200" dirty="0" smtClean="0">
                <a:solidFill>
                  <a:schemeClr val="tx1"/>
                </a:solidFill>
                <a:effectLst/>
                <a:latin typeface="+mn-lt"/>
                <a:ea typeface="+mn-ea"/>
                <a:cs typeface="+mn-cs"/>
              </a:rPr>
              <a:t>Q35a.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on challenging problems that require thinking beyond just applying rules, algorithms, or procedures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Figure out what a challenging problem is asking (by talking with their classmates and/or using manipulatives, pictures, diagrams, tables, or equations)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Reflect on their solution strategies as they work through a mathematics problem and revise as needed </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Continue working through a mathematics problem when they reach points of difficulty, challenge, or error</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 whether their answer makes sense (for example: the answer has reasonable magnitude or sign, uses appropriate units, fits the context of the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 aspects of a problem using mathematical symbols, pictures, diagrams, tables, or objects in order to solve it </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 mathematical reasoning to explain, justify, or prove their thinking</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Compare and contrast different solution strategies for a mathematics problem in terms of their strengths and limitations (for example: their efficiency, generalizability, interpretability by others)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Analyze the mathematical reasoning of others (for example: decide if their reasoning makes sense, identify correct ideas or flaws in their thinking)</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Q35j.</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Pose questions to clarify, challenge, or improve the mathematical reasoning of others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Identify relevant information and relationships that could be used to solve a mathematics problem (for example: quantities and relationships needed to develop an equation that illustrates a situation or determines an outcome)</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Develop a mathematical model (meaning, a representation of relevant information and relationships such as an equation, tape diagram, algorithm, or function) to solve a mathematics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Q35m.</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 what tools (for example: pencil and paper, manipulatives, ruler, protractor, calculator, spreadsheet) are appropriate for solving a mathematics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Determine what units are appropriate for expressing numerical answers, data, and/or measurements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Discuss how certain terms or phrases may have specific meanings in mathematics that are different from their meaning in everyday language</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Identify patterns or characteristics of numbers, diagrams, or graphs that may be helpful in solving a mathematics problem</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Q35q.</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on generating a rule or formula (for example: based on multiple problems, patterns, or repeated calculations)</a:t>
            </a:r>
            <a:endParaRPr lang="en-US" sz="2000" kern="1200" dirty="0" smtClean="0">
              <a:solidFill>
                <a:schemeClr val="tx1"/>
              </a:solidFill>
              <a:effectLst/>
              <a:latin typeface="+mn-lt"/>
              <a:ea typeface="+mn-ea"/>
              <a:cs typeface="+mn-cs"/>
            </a:endParaRPr>
          </a:p>
          <a:p>
            <a:endParaRPr lang="en-US" dirty="0" smtClean="0"/>
          </a:p>
          <a:p>
            <a:endParaRPr lang="en-US" dirty="0" smtClean="0"/>
          </a:p>
          <a:p>
            <a:r>
              <a:rPr lang="en-US" dirty="0" smtClean="0"/>
              <a:t>Mathematics</a:t>
            </a:r>
            <a:r>
              <a:rPr lang="en-US" baseline="0" dirty="0" smtClean="0"/>
              <a:t> </a:t>
            </a:r>
            <a:r>
              <a:rPr lang="en-US" dirty="0" smtClean="0"/>
              <a:t>Teacher Questionnaire</a:t>
            </a:r>
          </a:p>
          <a:p>
            <a:r>
              <a:rPr lang="en-US" dirty="0" smtClean="0"/>
              <a:t>Q30.</a:t>
            </a:r>
            <a:r>
              <a:rPr lang="en-US" baseline="0" dirty="0" smtClean="0"/>
              <a:t> </a:t>
            </a:r>
            <a:r>
              <a:rPr lang="en-US" sz="1200" kern="1200" dirty="0" smtClean="0">
                <a:solidFill>
                  <a:schemeClr val="tx1"/>
                </a:solidFill>
                <a:effectLst/>
                <a:latin typeface="+mn-lt"/>
                <a:ea typeface="+mn-ea"/>
                <a:cs typeface="+mn-cs"/>
              </a:rPr>
              <a:t>For the</a:t>
            </a:r>
            <a:r>
              <a:rPr lang="en-US" sz="1200" i="0" kern="120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800" lvl="1" indent="-228600">
              <a:buFont typeface="+mj-lt"/>
              <a:buAutoNum type="alphaLcPeriod"/>
            </a:pPr>
            <a:r>
              <a:rPr lang="en-US" sz="1200" kern="1200" dirty="0" smtClean="0">
                <a:solidFill>
                  <a:schemeClr val="tx1"/>
                </a:solidFill>
                <a:effectLst/>
                <a:latin typeface="+mn-lt"/>
                <a:ea typeface="+mn-ea"/>
                <a:cs typeface="+mn-cs"/>
              </a:rPr>
              <a:t>American Indian or Alaskan Native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Asian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Black or African American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Hispanic or Latino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Native Hawaiian or Other Pacific Islander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White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Two or more races _____</a:t>
            </a:r>
            <a:r>
              <a:rPr lang="en-US" sz="1200" kern="1200" baseline="0" dirty="0" smtClean="0">
                <a:solidFill>
                  <a:schemeClr val="tx1"/>
                </a:solidFill>
                <a:effectLst/>
                <a:latin typeface="+mn-lt"/>
                <a:ea typeface="+mn-ea"/>
                <a:cs typeface="+mn-cs"/>
              </a:rPr>
              <a:t>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Q31.</a:t>
            </a:r>
            <a:r>
              <a:rPr lang="en-US" sz="1200" kern="1200" dirty="0" smtClean="0">
                <a:solidFill>
                  <a:schemeClr val="tx1"/>
                </a:solidFill>
                <a:effectLst/>
                <a:latin typeface="+mn-lt"/>
                <a:ea typeface="+mn-ea"/>
                <a:cs typeface="+mn-cs"/>
              </a:rPr>
              <a:t> Which of the following best describes the prior mathematics achievement levels of the students in this class relative to other students in this school?</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low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average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high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 mixture of levels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Q35. </a:t>
            </a:r>
            <a:r>
              <a:rPr lang="en-US" sz="1200" b="0" kern="1200" dirty="0" smtClean="0">
                <a:solidFill>
                  <a:schemeClr val="tx1"/>
                </a:solidFill>
                <a:effectLst/>
                <a:latin typeface="+mn-lt"/>
                <a:ea typeface="+mn-ea"/>
                <a:cs typeface="+mn-cs"/>
              </a:rPr>
              <a:t>How often do you have students do each of the following during mathematics instruction in this class? [Select one on each row.]</a:t>
            </a:r>
            <a:r>
              <a:rPr lang="en-US" sz="1200" b="0" kern="1200" baseline="0" dirty="0" smtClean="0">
                <a:solidFill>
                  <a:schemeClr val="tx1"/>
                </a:solidFill>
                <a:effectLst/>
                <a:latin typeface="+mn-lt"/>
                <a:ea typeface="+mn-ea"/>
                <a:cs typeface="+mn-cs"/>
              </a:rPr>
              <a:t> </a:t>
            </a:r>
            <a:r>
              <a:rPr lang="en-US" b="0" dirty="0" smtClean="0"/>
              <a:t>(Response Options: [1] Never, [2] Rarely (for example: A few times a year), [3] Sometimes (for example: Once or twice a month), [4] Often (for example: Once or twice a week), [5] All or almost all mathematics lessons)</a:t>
            </a:r>
          </a:p>
          <a:p>
            <a:pPr marL="685800" lvl="1" indent="-228600">
              <a:buFont typeface="+mj-lt"/>
              <a:buAutoNum type="alphaLcPeriod"/>
            </a:pPr>
            <a:r>
              <a:rPr lang="en-US" sz="1200" kern="1200" dirty="0" smtClean="0">
                <a:solidFill>
                  <a:schemeClr val="tx1"/>
                </a:solidFill>
                <a:effectLst/>
                <a:latin typeface="+mn-lt"/>
                <a:ea typeface="+mn-ea"/>
                <a:cs typeface="+mn-cs"/>
              </a:rPr>
              <a:t>Work on challenging problems that require thinking beyond just applying rules, algorithms, or procedures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Figure out what a challenging problem is asking (by talking with their classmates and/or using manipulatives, pictures, diagrams, tables, or equations)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Reflect on their solution strategies as they work through a mathematics problem and revise as needed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Continue working through a mathematics problem when they reach points of difficulty, challenge, or error</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whether their answer makes sense (for example: the answer has reasonable magnitude or sign, uses appropriate units, fits the context of the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Represent aspects of a problem using mathematical symbols, pictures, diagrams, tables, or objects in order to solve it </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Provide mathematical reasoning to explain, justify, or prove their thinking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Compare and contrast different solution strategies for a mathematics problem in terms of their strengths and limitations (for example: their efficiency, generalizability, interpretability by others)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Analyze the mathematical reasoning of others (for example: decide if their reasoning makes sense, identify correct ideas or flaws in their thinking)</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Pose questions to clarify, challenge, or improve the mathematical reasoning of others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Identify relevant information and relationships that could be used to solve a mathematics problem (for example: quantities and relationships needed to develop an equation that illustrates a situation or determines an outcome)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Develop a mathematical model (meaning, a representation of relevant information and relationships such as an equation, tape diagram, algorithm, or function) to solve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what tools (for example: pencil and paper, manipulatives, ruler, protractor, calculator, spreadsheet) are appropriate for solving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Determine what units are appropriate for expressing numerical answers, data, and/or measurements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Discuss how certain terms or phrases may have specific meanings in mathematics that are different from their meaning in everyday language</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Identify patterns or characteristics of numbers, diagrams, or graphs that may be helpful in solving a mathematics problem</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Work on generating a rule or formula (for example: based on multiple problems, patterns, or repeated calculations)</a:t>
            </a:r>
            <a:endParaRPr lang="en-US" sz="20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Table 5.33 shows the means for the Engaging Students in the Practices of Mathematics composite by grade band, and Table 5.34 shows scores by the prior achievement level of students and percentage of students in the class from race/‌ethnicity groups historically underrepresented in STEM.  Overall, scores are similar across grade bands, though a little higher for elementary classes than high school classes.  Scores are also slightly higher for classes composed of mostly high prior achievers than for classes of mostly low prior achievers.”</a:t>
            </a:r>
            <a:endParaRPr lang="en-US" dirty="0" smtClean="0"/>
          </a:p>
          <a:p>
            <a:endParaRPr lang="en-US" dirty="0"/>
          </a:p>
        </p:txBody>
      </p:sp>
      <p:sp>
        <p:nvSpPr>
          <p:cNvPr id="4" name="Slide Number Placeholder 3"/>
          <p:cNvSpPr>
            <a:spLocks noGrp="1"/>
          </p:cNvSpPr>
          <p:nvPr>
            <p:ph type="sldNum" sz="quarter" idx="10"/>
          </p:nvPr>
        </p:nvSpPr>
        <p:spPr/>
        <p:txBody>
          <a:bodyPr/>
          <a:lstStyle/>
          <a:p>
            <a:fld id="{861534AA-150C-4018-9582-1759A2139D35}" type="slidenum">
              <a:rPr lang="en-US" smtClean="0"/>
              <a:t>46</a:t>
            </a:fld>
            <a:endParaRPr lang="en-US"/>
          </a:p>
        </p:txBody>
      </p:sp>
    </p:spTree>
    <p:extLst>
      <p:ext uri="{BB962C8B-B14F-4D97-AF65-F5344CB8AC3E}">
        <p14:creationId xmlns:p14="http://schemas.microsoft.com/office/powerpoint/2010/main" val="15226387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endParaRPr lang="en-US" dirty="0"/>
          </a:p>
        </p:txBody>
      </p:sp>
      <p:sp>
        <p:nvSpPr>
          <p:cNvPr id="4" name="Slide Number Placeholder 3"/>
          <p:cNvSpPr>
            <a:spLocks noGrp="1"/>
          </p:cNvSpPr>
          <p:nvPr>
            <p:ph type="sldNum" sz="quarter" idx="10"/>
          </p:nvPr>
        </p:nvSpPr>
        <p:spPr/>
        <p:txBody>
          <a:bodyPr/>
          <a:lstStyle/>
          <a:p>
            <a:fld id="{861534AA-150C-4018-9582-1759A2139D35}" type="slidenum">
              <a:rPr lang="en-US" smtClean="0"/>
              <a:t>48</a:t>
            </a:fld>
            <a:endParaRPr lang="en-US"/>
          </a:p>
        </p:txBody>
      </p:sp>
    </p:spTree>
    <p:extLst>
      <p:ext uri="{BB962C8B-B14F-4D97-AF65-F5344CB8AC3E}">
        <p14:creationId xmlns:p14="http://schemas.microsoft.com/office/powerpoint/2010/main" val="1649719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5.35, p. 123 in Technical Report</a:t>
            </a:r>
          </a:p>
          <a:p>
            <a:endParaRPr lang="en-US" dirty="0" smtClean="0"/>
          </a:p>
          <a:p>
            <a:r>
              <a:rPr lang="en-US" b="1" dirty="0" smtClean="0"/>
              <a:t>This slide shows data from an individual item. </a:t>
            </a:r>
          </a:p>
          <a:p>
            <a:endParaRPr lang="en-US" dirty="0" smtClean="0"/>
          </a:p>
          <a:p>
            <a:r>
              <a:rPr lang="en-US" dirty="0" smtClean="0"/>
              <a:t>Mathematics</a:t>
            </a:r>
            <a:r>
              <a:rPr lang="en-US" baseline="0" dirty="0" smtClean="0"/>
              <a:t> </a:t>
            </a:r>
            <a:r>
              <a:rPr lang="en-US" dirty="0" smtClean="0"/>
              <a:t>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Q36. </a:t>
            </a:r>
            <a:r>
              <a:rPr lang="en-US" sz="1200" kern="1200" dirty="0" smtClean="0">
                <a:solidFill>
                  <a:schemeClr val="tx1"/>
                </a:solidFill>
                <a:effectLst/>
                <a:latin typeface="+mn-lt"/>
                <a:ea typeface="+mn-ea"/>
                <a:cs typeface="+mn-cs"/>
              </a:rPr>
              <a:t>Thinking about your instruction in this class over the entire year, about how often do you have students use coding to develop or revise computer programs as part of your mathematics instruction (for example: use Scratch or Python as part of doing mathematics)?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Never</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Rarely (for example: A few times per year)</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Sometimes (for example: Once or twice a month)</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Often (for example: Once or twice a week)</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All or almost all mathematics lessons</a:t>
            </a:r>
            <a:endParaRPr lang="en-US" b="0" dirty="0" smtClean="0"/>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Similar to science, very few mathematics classes incorporate coding into instruction (see Table 5.35).  The practice is somewhat more common in the elementary grades than secondary grades, but even at the elementary level tends to be done only a few times a year if at all.”</a:t>
            </a:r>
          </a:p>
        </p:txBody>
      </p:sp>
      <p:sp>
        <p:nvSpPr>
          <p:cNvPr id="4" name="Slide Number Placeholder 3"/>
          <p:cNvSpPr>
            <a:spLocks noGrp="1"/>
          </p:cNvSpPr>
          <p:nvPr>
            <p:ph type="sldNum" sz="quarter" idx="10"/>
          </p:nvPr>
        </p:nvSpPr>
        <p:spPr/>
        <p:txBody>
          <a:bodyPr/>
          <a:lstStyle/>
          <a:p>
            <a:fld id="{861534AA-150C-4018-9582-1759A2139D35}" type="slidenum">
              <a:rPr lang="en-US" smtClean="0"/>
              <a:t>49</a:t>
            </a:fld>
            <a:endParaRPr lang="en-US"/>
          </a:p>
        </p:txBody>
      </p:sp>
    </p:spTree>
    <p:extLst>
      <p:ext uri="{BB962C8B-B14F-4D97-AF65-F5344CB8AC3E}">
        <p14:creationId xmlns:p14="http://schemas.microsoft.com/office/powerpoint/2010/main" val="3238966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5.36, p. 124 in Technical Report</a:t>
            </a:r>
          </a:p>
          <a:p>
            <a:endParaRPr lang="en-US" dirty="0" smtClean="0"/>
          </a:p>
          <a:p>
            <a:r>
              <a:rPr lang="en-US" b="1" dirty="0" smtClean="0"/>
              <a:t>This slide shows data from an individual item. </a:t>
            </a:r>
          </a:p>
          <a:p>
            <a:endParaRPr lang="en-US" dirty="0" smtClean="0"/>
          </a:p>
          <a:p>
            <a:r>
              <a:rPr lang="en-US" dirty="0" smtClean="0"/>
              <a:t>Mathematics</a:t>
            </a:r>
            <a:r>
              <a:rPr lang="en-US" baseline="0" dirty="0" smtClean="0"/>
              <a:t> </a:t>
            </a:r>
            <a:r>
              <a:rPr lang="en-US" dirty="0" smtClean="0"/>
              <a:t>Teacher Questionnaire</a:t>
            </a:r>
          </a:p>
          <a:p>
            <a:pPr marL="0" marR="0" lvl="0" indent="0" algn="l" defTabSz="897301" rtl="0" eaLnBrk="1" fontAlgn="auto" latinLnBrk="0" hangingPunct="1">
              <a:lnSpc>
                <a:spcPct val="100000"/>
              </a:lnSpc>
              <a:spcBef>
                <a:spcPts val="0"/>
              </a:spcBef>
              <a:spcAft>
                <a:spcPts val="0"/>
              </a:spcAft>
              <a:buClrTx/>
              <a:buSzTx/>
              <a:buFontTx/>
              <a:buNone/>
              <a:tabLst/>
              <a:defRPr/>
            </a:pPr>
            <a:r>
              <a:rPr lang="en-US" dirty="0" smtClean="0"/>
              <a:t>Q56.</a:t>
            </a:r>
            <a:r>
              <a:rPr lang="en-US" baseline="0" dirty="0" smtClean="0"/>
              <a:t> </a:t>
            </a:r>
            <a:r>
              <a:rPr lang="en-US" sz="1200" kern="1200" dirty="0" smtClean="0">
                <a:solidFill>
                  <a:schemeClr val="tx1"/>
                </a:solidFill>
                <a:effectLst/>
                <a:latin typeface="+mn-lt"/>
                <a:ea typeface="+mn-ea"/>
                <a:cs typeface="+mn-cs"/>
              </a:rPr>
              <a:t>Which of the following activities took place during that day’s mathematics lesson? [Select all that apply.] </a:t>
            </a:r>
            <a:endParaRPr lang="en-US" b="0" dirty="0" smtClean="0"/>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 explaining a mathematical idea to the whole class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Teacher conducting a demonstration while students watched</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Whole class discussion</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Students working in small groups </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Students completing textbook/worksheet problems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Students doing hands-on/manipulative activities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Students reading about mathematics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Students writing about mathematics (do not include students taking notes)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Practicing for standardized tests</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kern="1200" dirty="0" smtClean="0">
                <a:solidFill>
                  <a:schemeClr val="tx1"/>
                </a:solidFill>
                <a:effectLst/>
                <a:latin typeface="+mn-lt"/>
                <a:ea typeface="+mn-ea"/>
                <a:cs typeface="+mn-cs"/>
              </a:rPr>
              <a:t>Test or quiz</a:t>
            </a:r>
            <a:endParaRPr lang="en-US" sz="2000"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None of the above</a:t>
            </a:r>
            <a:endParaRPr lang="en-US" sz="2000" strike="sngStrike"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Table 5.36 presents the percentage of most recent lessons in K–12 mathematics classes that include various activities.  With only a few exceptions, the frequency of activities in each grade range is fairly similar.  For example, most elementary, middle, and high school lessons include the explanation of mathematical ideas (88–91 percent) and students working in small groups (78–87 percent).  Having students complete textbook/‌worksheet problems is also prevalent, occurring in roughly 3 out of 4 K–12 mathematics lessons.  Lessons vary across the grade ranges in the use of hands-on/‌manipulatives and whole class discussion.  At the elementary level, 65 percent of lessons include students doing hands-on/‌manipulative activities compared to only 24 and 17 percent of middle and high school mathematics lessons, respectively.  In addition, 87 percent of elementary lessons include whole class discussion compared to 78 and 70 percent of middle and high school mathematics lessons.”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54</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5.37, p. 124 in Technical Report</a:t>
            </a:r>
          </a:p>
          <a:p>
            <a:endParaRPr lang="en-US" dirty="0" smtClean="0"/>
          </a:p>
          <a:p>
            <a:r>
              <a:rPr lang="en-US" b="1" dirty="0" smtClean="0"/>
              <a:t>This slide shows data derived from: </a:t>
            </a:r>
          </a:p>
          <a:p>
            <a:endParaRPr lang="en-US" dirty="0" smtClean="0"/>
          </a:p>
          <a:p>
            <a:r>
              <a:rPr lang="en-US" dirty="0" smtClean="0"/>
              <a:t>Mathematics Teacher Questionnaire</a:t>
            </a:r>
          </a:p>
          <a:p>
            <a:r>
              <a:rPr lang="en-US" dirty="0" smtClean="0"/>
              <a:t>Q54.</a:t>
            </a:r>
            <a:r>
              <a:rPr lang="en-US" baseline="0" dirty="0" smtClean="0"/>
              <a:t> </a:t>
            </a:r>
            <a:r>
              <a:rPr lang="en-US" sz="1200" kern="1200" dirty="0" smtClean="0">
                <a:solidFill>
                  <a:schemeClr val="tx1"/>
                </a:solidFill>
                <a:effectLst/>
                <a:latin typeface="+mn-lt"/>
                <a:ea typeface="+mn-ea"/>
                <a:cs typeface="+mn-cs"/>
              </a:rPr>
              <a:t>How many minutes was that day’s mathematics lesson? Answer for the entire length of the class period, even if there were interruptions.</a:t>
            </a:r>
            <a:r>
              <a:rPr lang="en-US" sz="1200" kern="1200" baseline="0" dirty="0" smtClean="0">
                <a:solidFill>
                  <a:schemeClr val="tx1"/>
                </a:solidFill>
                <a:effectLst/>
                <a:latin typeface="+mn-lt"/>
                <a:ea typeface="+mn-ea"/>
                <a:cs typeface="+mn-cs"/>
              </a:rPr>
              <a:t> </a:t>
            </a:r>
            <a:r>
              <a:rPr lang="en-US" b="1" dirty="0" smtClean="0"/>
              <a:t>____</a:t>
            </a:r>
            <a:endParaRPr lang="en-US" dirty="0" smtClean="0"/>
          </a:p>
          <a:p>
            <a:pPr lvl="1"/>
            <a:endParaRPr lang="en-US" dirty="0" smtClean="0"/>
          </a:p>
          <a:p>
            <a:r>
              <a:rPr lang="en-US" dirty="0" smtClean="0"/>
              <a:t>Q55. </a:t>
            </a:r>
            <a:r>
              <a:rPr lang="en-US" sz="1200" kern="1200" dirty="0" smtClean="0">
                <a:solidFill>
                  <a:schemeClr val="tx1"/>
                </a:solidFill>
                <a:effectLst/>
                <a:latin typeface="+mn-lt"/>
                <a:ea typeface="+mn-ea"/>
                <a:cs typeface="+mn-cs"/>
              </a:rPr>
              <a:t>Of these minutes, how many were spent on the following</a:t>
            </a:r>
            <a:endParaRPr lang="en-US" dirty="0" smtClean="0"/>
          </a:p>
          <a:p>
            <a:pPr marL="685800" lvl="1" indent="-228600">
              <a:buFont typeface="+mj-lt"/>
              <a:buAutoNum type="alphaLcPeriod"/>
            </a:pPr>
            <a:r>
              <a:rPr lang="en-US" sz="1200" b="0" kern="1200" dirty="0" smtClean="0">
                <a:solidFill>
                  <a:schemeClr val="tx1"/>
                </a:solidFill>
                <a:effectLst/>
                <a:latin typeface="+mn-lt"/>
                <a:ea typeface="+mn-ea"/>
                <a:cs typeface="+mn-cs"/>
              </a:rPr>
              <a:t>Non-instructional activities (for example: attendance taking, interruptions) _____</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Whole class activities (for example: lectures, explanations, discussions) _____</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Small group work _____</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working individually (for example:  reading textbooks, completing worksheets, taking a test or quiz) _____</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proportion of time spent on various instructional arrangements in mathematics lessons is relatively similar across the grade levels (see Table 5.37), though there is some variation.  On average, more time is spent in whole class activities in high school mathematics classes than in elementary classes, ranging from 35–42 percent of class time.  In contrast, the time spent in small group work decreases with increasing grade range, from 33 percent of time in elementary classes to 26 percent of time in high school mathematics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8A4DB-74D9-4B43-9EFB-8340370A0D69}" type="slidenum">
              <a:rPr lang="en-US" smtClean="0"/>
              <a:t>57</a:t>
            </a:fld>
            <a:endParaRPr lang="en-US"/>
          </a:p>
        </p:txBody>
      </p:sp>
    </p:spTree>
    <p:extLst>
      <p:ext uri="{BB962C8B-B14F-4D97-AF65-F5344CB8AC3E}">
        <p14:creationId xmlns:p14="http://schemas.microsoft.com/office/powerpoint/2010/main" val="2563757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“strong control” on a 5-point response scale with the options of “no control,” “2 of 5,” “moderate control,” “4 of 5,” and “strong control.”</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5</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5.45, p. 129 in Technical Report</a:t>
            </a:r>
          </a:p>
          <a:p>
            <a:endParaRPr lang="en-US" dirty="0" smtClean="0"/>
          </a:p>
          <a:p>
            <a:r>
              <a:rPr lang="en-US" b="1" dirty="0" smtClean="0"/>
              <a:t>This slide shows data from an individual item. </a:t>
            </a:r>
          </a:p>
          <a:p>
            <a:endParaRPr lang="en-US" dirty="0" smtClean="0"/>
          </a:p>
          <a:p>
            <a:r>
              <a:rPr lang="en-US" dirty="0" smtClean="0"/>
              <a:t>Mathematics Teacher Questionnaire</a:t>
            </a:r>
          </a:p>
          <a:p>
            <a:pPr lvl="0"/>
            <a:r>
              <a:rPr lang="en-US" dirty="0" smtClean="0"/>
              <a:t>Q37. </a:t>
            </a:r>
            <a:r>
              <a:rPr lang="en-US" sz="1200" kern="1200" dirty="0" smtClean="0">
                <a:solidFill>
                  <a:schemeClr val="tx1"/>
                </a:solidFill>
                <a:effectLst/>
                <a:latin typeface="+mn-lt"/>
                <a:ea typeface="+mn-ea"/>
                <a:cs typeface="+mn-cs"/>
              </a:rPr>
              <a:t>In a typical week, how much time outside of this class are students expected to spend on mathematics assignments?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None </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1‒15 minutes per week</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16‒30 minutes per week</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31‒60 minutes per week</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61‒90 minutes per week</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91‒120 minutes per week</a:t>
            </a:r>
            <a:endParaRPr lang="en-US" sz="2000"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More than 2 hours per week</a:t>
            </a:r>
            <a:endParaRPr lang="en-US" sz="2000"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Teachers were asked about the amount of homework assigned per week in the randomly selected class.  Across the grade levels, students in mathematics classes are assigned more homework than students in science classes, particularly when looking at the percentage of classes assigned 31 minutes or more per week (see Table 5.45).  This pattern is particularly evident in elementary classes, where students in 31 percent of classes are given 31–60 minutes of mathematics homework a week; only 8 percent of elementary classes are assigned this much science homework.  Not surprisingly, the amount of time students are asked to spend on science and mathematics homework increases with grade range.  For example, over half of high school mathematics classes are assigned one or more hours of homework per week, compared to under one-fifth of elementary classes.  Homework expectations in high school computer science classes are similar to those in high school science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59</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5.46, p. 130 in Technical Report</a:t>
            </a:r>
          </a:p>
          <a:p>
            <a:endParaRPr lang="en-US" dirty="0" smtClean="0"/>
          </a:p>
          <a:p>
            <a:r>
              <a:rPr lang="en-US" b="1" dirty="0" smtClean="0"/>
              <a:t>This slide shows data from an individual item. </a:t>
            </a:r>
          </a:p>
          <a:p>
            <a:pPr defTabSz="910221"/>
            <a:endParaRPr lang="en-US" dirty="0" smtClean="0"/>
          </a:p>
          <a:p>
            <a:pPr defTabSz="910221">
              <a:defRPr/>
            </a:pPr>
            <a:r>
              <a:rPr lang="en-US" dirty="0" smtClean="0"/>
              <a:t>Mathematics Teacher Questionnaire</a:t>
            </a:r>
          </a:p>
          <a:p>
            <a:pPr lvl="0"/>
            <a:r>
              <a:rPr lang="en-US" dirty="0" smtClean="0"/>
              <a:t>Q38. </a:t>
            </a:r>
            <a:r>
              <a:rPr lang="en-US" sz="1200" kern="1200" dirty="0" smtClean="0">
                <a:solidFill>
                  <a:schemeClr val="tx1"/>
                </a:solidFill>
                <a:effectLst/>
                <a:latin typeface="+mn-lt"/>
                <a:ea typeface="+mn-ea"/>
                <a:cs typeface="+mn-cs"/>
              </a:rPr>
              <a:t>How often are students in this class required to take mathematics tests that you did not choose to administer, for example state assessments or district benchmarks? Do not include Advanced Placement or International Baccalaureate exams or students retaking a test because of failure. </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Never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Once a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Twice a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Three or four times a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Five or more times a year</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In science and mathematics, the survey asked how often students in the randomly selected class are required to take assessments the teachers did not develop, such as state or district benchmark assessments.  Given that mathematics tends to be included in the high stakes accountability systems of states at more grades than science, it is not surprising that the frequency of external testing is greater in mathematics classes than in science classes, particularly at the elementary and middle grades levels (see Table 5.46).  At the elementary level, 62 percent of classes never administer external science assessments; only 9 percent never administer external mathematics assessments.”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60</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61</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mathematics portion of Table 5.47, p. 131 in Technical Report</a:t>
            </a:r>
          </a:p>
          <a:p>
            <a:endParaRPr lang="en-US" dirty="0" smtClean="0"/>
          </a:p>
          <a:p>
            <a:r>
              <a:rPr lang="en-US" b="1" dirty="0" smtClean="0"/>
              <a:t>This slide shows data from an individual item. </a:t>
            </a:r>
          </a:p>
          <a:p>
            <a:pPr defTabSz="910221">
              <a:defRPr/>
            </a:pPr>
            <a:endParaRPr lang="en-US" dirty="0" smtClean="0"/>
          </a:p>
          <a:p>
            <a:pPr defTabSz="910221">
              <a:defRPr/>
            </a:pPr>
            <a:r>
              <a:rPr lang="en-US" dirty="0" smtClean="0"/>
              <a:t>Mathematics Teacher Questionnaire</a:t>
            </a:r>
          </a:p>
          <a:p>
            <a:pPr lvl="0"/>
            <a:r>
              <a:rPr lang="en-US" dirty="0" smtClean="0"/>
              <a:t>Q38. </a:t>
            </a:r>
            <a:r>
              <a:rPr lang="en-US" sz="1200" kern="1200" dirty="0" smtClean="0">
                <a:solidFill>
                  <a:schemeClr val="tx1"/>
                </a:solidFill>
                <a:effectLst/>
                <a:latin typeface="+mn-lt"/>
                <a:ea typeface="+mn-ea"/>
                <a:cs typeface="+mn-cs"/>
              </a:rPr>
              <a:t>How often are students in this class required to take mathematics tests that you did not choose to administer, for example state assessments or district benchmarks? Do not include Advanced Placement or International Baccalaureate exams or students retaking a test because of failure. </a:t>
            </a: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Never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Once a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Twice a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Three or four times a year</a:t>
            </a:r>
            <a:endParaRPr lang="en-US" sz="1200" b="1" kern="1200" dirty="0" smtClean="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b="0" kern="1200" dirty="0" smtClean="0">
                <a:solidFill>
                  <a:schemeClr val="tx1"/>
                </a:solidFill>
                <a:effectLst/>
                <a:latin typeface="+mn-lt"/>
                <a:ea typeface="+mn-ea"/>
                <a:cs typeface="+mn-cs"/>
              </a:rPr>
              <a:t>Five or more times a year</a:t>
            </a:r>
            <a:endParaRPr lang="en-US" sz="1200" b="1" kern="1200" dirty="0" smtClean="0">
              <a:solidFill>
                <a:schemeClr val="tx1"/>
              </a:solidFill>
              <a:effectLst/>
              <a:latin typeface="+mn-lt"/>
              <a:ea typeface="+mn-ea"/>
              <a:cs typeface="+mn-cs"/>
            </a:endParaRPr>
          </a:p>
          <a:p>
            <a:endParaRPr lang="en-US" dirty="0" smtClean="0"/>
          </a:p>
          <a:p>
            <a:r>
              <a:rPr lang="en-US" dirty="0" smtClean="0"/>
              <a:t>Q30. For the students in this class, indicate the number of males and females in each of the following categories of race/ethnicity. </a:t>
            </a:r>
          </a:p>
          <a:p>
            <a:pPr marL="672939" lvl="1" indent="-224312">
              <a:buFont typeface="+mj-lt"/>
              <a:buAutoNum type="alphaLcPeriod"/>
            </a:pPr>
            <a:r>
              <a:rPr lang="en-US" dirty="0" smtClean="0"/>
              <a:t>American Indian or Alaska Native _____</a:t>
            </a:r>
            <a:r>
              <a:rPr lang="en-US" baseline="0" dirty="0" smtClean="0"/>
              <a:t>     _____</a:t>
            </a:r>
            <a:endParaRPr lang="en-US" dirty="0" smtClean="0"/>
          </a:p>
          <a:p>
            <a:pPr marL="672939" lvl="1" indent="-224312" defTabSz="897252">
              <a:buFont typeface="+mj-lt"/>
              <a:buAutoNum type="alphaLcPeriod"/>
              <a:defRPr/>
            </a:pPr>
            <a:r>
              <a:rPr lang="en-US" dirty="0" smtClean="0"/>
              <a:t>Asian _____</a:t>
            </a:r>
            <a:r>
              <a:rPr lang="en-US" baseline="0" dirty="0" smtClean="0"/>
              <a:t>     _____</a:t>
            </a:r>
            <a:endParaRPr lang="en-US" dirty="0" smtClean="0"/>
          </a:p>
          <a:p>
            <a:pPr marL="672939" lvl="1" indent="-224312" defTabSz="897252">
              <a:buFont typeface="+mj-lt"/>
              <a:buAutoNum type="alphaLcPeriod"/>
              <a:defRPr/>
            </a:pPr>
            <a:r>
              <a:rPr lang="en-US" dirty="0" smtClean="0"/>
              <a:t>Black or African American _____</a:t>
            </a:r>
            <a:r>
              <a:rPr lang="en-US" baseline="0" dirty="0" smtClean="0"/>
              <a:t>     _____</a:t>
            </a:r>
            <a:endParaRPr lang="en-US" dirty="0" smtClean="0"/>
          </a:p>
          <a:p>
            <a:pPr marL="672939" lvl="1" indent="-224312" defTabSz="897252">
              <a:buFont typeface="+mj-lt"/>
              <a:buAutoNum type="alphaLcPeriod"/>
              <a:defRPr/>
            </a:pPr>
            <a:r>
              <a:rPr lang="en-US" dirty="0" smtClean="0"/>
              <a:t>Hispanic/Latino _____</a:t>
            </a:r>
            <a:r>
              <a:rPr lang="en-US" baseline="0" dirty="0" smtClean="0"/>
              <a:t>     _____</a:t>
            </a:r>
            <a:endParaRPr lang="en-US" dirty="0" smtClean="0"/>
          </a:p>
          <a:p>
            <a:pPr marL="672939" lvl="1" indent="-224312" defTabSz="897252">
              <a:buFont typeface="+mj-lt"/>
              <a:buAutoNum type="alphaLcPeriod"/>
              <a:defRPr/>
            </a:pPr>
            <a:r>
              <a:rPr lang="en-US" dirty="0" smtClean="0"/>
              <a:t>Native Hawaiian or Other Pacific Islander _____</a:t>
            </a:r>
            <a:r>
              <a:rPr lang="en-US" baseline="0" dirty="0" smtClean="0"/>
              <a:t>     _____</a:t>
            </a:r>
            <a:endParaRPr lang="en-US" dirty="0" smtClean="0"/>
          </a:p>
          <a:p>
            <a:pPr marL="672939" lvl="1" indent="-224312" defTabSz="897252">
              <a:buFont typeface="+mj-lt"/>
              <a:buAutoNum type="alphaLcPeriod"/>
              <a:defRPr/>
            </a:pPr>
            <a:r>
              <a:rPr lang="en-US" dirty="0" smtClean="0"/>
              <a:t>White _____</a:t>
            </a:r>
            <a:r>
              <a:rPr lang="en-US" baseline="0" dirty="0" smtClean="0"/>
              <a:t>     _____</a:t>
            </a:r>
            <a:endParaRPr lang="en-US" dirty="0" smtClean="0"/>
          </a:p>
          <a:p>
            <a:pPr marL="672939" lvl="1" indent="-224312" defTabSz="897252">
              <a:buFont typeface="+mj-lt"/>
              <a:buAutoNum type="alphaLcPeriod"/>
              <a:defRPr/>
            </a:pPr>
            <a:r>
              <a:rPr lang="en-US" dirty="0" smtClean="0"/>
              <a:t>Two or more races _____</a:t>
            </a:r>
            <a:r>
              <a:rPr lang="en-US" baseline="0" dirty="0" smtClean="0"/>
              <a:t>     _____</a:t>
            </a:r>
            <a:endParaRPr lang="en-US" dirty="0" smtClean="0"/>
          </a:p>
          <a:p>
            <a:endParaRPr lang="en-US" dirty="0" smtClean="0"/>
          </a:p>
          <a:p>
            <a:pPr lvl="0"/>
            <a:r>
              <a:rPr lang="en-US" dirty="0" smtClean="0"/>
              <a:t>Q31. </a:t>
            </a:r>
            <a:r>
              <a:rPr lang="en-US" sz="1200" kern="1200" dirty="0" smtClean="0">
                <a:solidFill>
                  <a:schemeClr val="tx1"/>
                </a:solidFill>
                <a:effectLst/>
                <a:latin typeface="+mn-lt"/>
                <a:ea typeface="+mn-ea"/>
                <a:cs typeface="+mn-cs"/>
              </a:rPr>
              <a:t>Which of the following best describes the prior mathematics achievement levels of the students in this class relative to other students in this school?</a:t>
            </a:r>
          </a:p>
          <a:p>
            <a:pPr marL="628615" lvl="1" indent="-171441">
              <a:buFont typeface="Courier New" panose="02070309020205020404" pitchFamily="49" charset="0"/>
              <a:buChar char="o"/>
            </a:pPr>
            <a:r>
              <a:rPr lang="en-US" dirty="0" smtClean="0"/>
              <a:t>Mostly low achievers </a:t>
            </a:r>
          </a:p>
          <a:p>
            <a:pPr marL="628615" lvl="1" indent="-171441">
              <a:buFont typeface="Courier New" panose="02070309020205020404" pitchFamily="49" charset="0"/>
              <a:buChar char="o"/>
            </a:pPr>
            <a:r>
              <a:rPr lang="en-US" dirty="0" smtClean="0"/>
              <a:t>Mostly average achievers </a:t>
            </a:r>
          </a:p>
          <a:p>
            <a:pPr marL="628615" lvl="1" indent="-171441">
              <a:buFont typeface="Courier New" panose="02070309020205020404" pitchFamily="49" charset="0"/>
              <a:buChar char="o"/>
            </a:pPr>
            <a:r>
              <a:rPr lang="en-US" dirty="0" smtClean="0"/>
              <a:t>Mostly high achievers </a:t>
            </a:r>
          </a:p>
          <a:p>
            <a:pPr marL="628615" lvl="1" indent="-171441">
              <a:buFont typeface="Courier New" panose="02070309020205020404" pitchFamily="49" charset="0"/>
              <a:buChar char="o"/>
            </a:pPr>
            <a:r>
              <a:rPr lang="en-US" dirty="0" smtClean="0"/>
              <a:t>A mixture of levels </a:t>
            </a:r>
          </a:p>
          <a:p>
            <a:endParaRPr lang="en-US" dirty="0" smtClean="0"/>
          </a:p>
          <a:p>
            <a:r>
              <a:rPr lang="en-US" dirty="0" smtClean="0"/>
              <a:t>The numbers in parentheses are standard errors.</a:t>
            </a:r>
          </a:p>
          <a:p>
            <a:endParaRPr lang="en-US"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The prior achievement level of the class, percentage of students in the class from race/‌ethnicity groups historically underrepresented in STEM, percentage of students in the school eligible for free/‌reduced-price lunch, and school size are all related to the frequency with which classes are required to take external assessments.  As can be seen in Table 5.47, classes with mostly low-achieving students are more likely than classes with mostly high prior achievers to take external mathematics assessments two or more times per year.  Similarly, in both science and mathematics, the greater the percentage of students from race/‌ethnicity groups historically underrepresented in STEM in the class and the greater the percentage of students eligible for free/‌reduced-price lunch in the school, the more likely students are to be tested this frequently.”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62</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63</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 Underrepresented Students includes American Indian or Alaskan Native, Black or African American, Hispanic or Latino, or Native Hawaiian or Other Pacific Islander</a:t>
            </a:r>
            <a:r>
              <a:rPr lang="en-US" baseline="0" dirty="0" smtClean="0"/>
              <a:t> students.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2142300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classes for which the teacher selected “strong control” on a 5-point response scale with the options of “no control,” “2 of 5,” “moderate control,” “4 of 5,” and “strong control.”</a:t>
            </a:r>
          </a:p>
          <a:p>
            <a:endParaRPr lang="en-US" dirty="0" smtClean="0"/>
          </a:p>
          <a:p>
            <a:pPr defTabSz="897301">
              <a:defRPr/>
            </a:pPr>
            <a:r>
              <a:rPr lang="en-US" dirty="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B472F11F-6199-4934-A1DC-A9FDDA9F712C}" type="slidenum">
              <a:rPr lang="en-US" smtClean="0"/>
              <a:t>6</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The mathematics portion of Table 5.7, p. 105 in Technical Report</a:t>
            </a:r>
          </a:p>
          <a:p>
            <a:pPr defTabSz="910221">
              <a:defRPr/>
            </a:pPr>
            <a:endParaRPr lang="en-US" dirty="0" smtClean="0"/>
          </a:p>
          <a:p>
            <a:pPr defTabSz="910221">
              <a:defRPr/>
            </a:pPr>
            <a:r>
              <a:rPr lang="en-US" b="1" dirty="0" smtClean="0"/>
              <a:t>This slide shows data from Composites.</a:t>
            </a:r>
          </a:p>
          <a:p>
            <a:pPr defTabSz="910221">
              <a:defRPr/>
            </a:pPr>
            <a:endParaRPr lang="en-US" b="1" dirty="0" smtClean="0"/>
          </a:p>
          <a:p>
            <a:pPr defTabSz="910221">
              <a:defRPr/>
            </a:pPr>
            <a:r>
              <a:rPr lang="en-US" dirty="0" smtClean="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measured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dirty="0" smtClean="0"/>
          </a:p>
          <a:p>
            <a:r>
              <a:rPr lang="en-US" b="1" i="1" dirty="0" smtClean="0"/>
              <a:t>Curriculum Control Composite Items</a:t>
            </a:r>
          </a:p>
          <a:p>
            <a:pPr marL="457200" lvl="1" indent="0">
              <a:buFont typeface="+mj-lt"/>
              <a:buNone/>
            </a:pPr>
            <a:r>
              <a:rPr lang="en-US" sz="1200" kern="1200" dirty="0" smtClean="0">
                <a:solidFill>
                  <a:schemeClr val="tx1"/>
                </a:solidFill>
                <a:effectLst/>
                <a:latin typeface="+mn-lt"/>
                <a:ea typeface="+mn-ea"/>
                <a:cs typeface="+mn-cs"/>
              </a:rPr>
              <a:t>Q32a.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Determining course goals and objectives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curriculum materials (for example: textbooks)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content, topics, and skills to be taught</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the sequence in which topics are covered</a:t>
            </a:r>
            <a:endParaRPr lang="en-US" sz="2000" kern="1200" dirty="0" smtClean="0">
              <a:solidFill>
                <a:schemeClr val="tx1"/>
              </a:solidFill>
              <a:effectLst/>
              <a:latin typeface="+mn-lt"/>
              <a:ea typeface="+mn-ea"/>
              <a:cs typeface="+mn-cs"/>
            </a:endParaRPr>
          </a:p>
          <a:p>
            <a:endParaRPr lang="en-US" b="1" i="1" dirty="0" smtClean="0"/>
          </a:p>
          <a:p>
            <a:r>
              <a:rPr lang="en-US" b="1" i="1" dirty="0" smtClean="0"/>
              <a:t>Pedagogical Control Composite Items</a:t>
            </a:r>
          </a:p>
          <a:p>
            <a:pPr marL="457200" lvl="1" indent="0">
              <a:buFont typeface="+mj-lt"/>
              <a:buNone/>
            </a:pPr>
            <a:r>
              <a:rPr lang="en-US" sz="1200" kern="1200" dirty="0" smtClean="0">
                <a:solidFill>
                  <a:schemeClr val="tx1"/>
                </a:solidFill>
                <a:effectLst/>
                <a:latin typeface="+mn-lt"/>
                <a:ea typeface="+mn-ea"/>
                <a:cs typeface="+mn-cs"/>
              </a:rPr>
              <a:t>Q32e.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teaching techniques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Determining the amount of homework to be assigned</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Choosing criteria for grading student performance</a:t>
            </a:r>
            <a:endParaRPr lang="en-US" sz="2000" kern="1200" dirty="0" smtClean="0">
              <a:solidFill>
                <a:schemeClr val="tx1"/>
              </a:solidFill>
              <a:effectLst/>
              <a:latin typeface="+mn-lt"/>
              <a:ea typeface="+mn-ea"/>
              <a:cs typeface="+mn-cs"/>
            </a:endParaRPr>
          </a:p>
          <a:p>
            <a:endParaRPr lang="en-US" dirty="0" smtClean="0"/>
          </a:p>
          <a:p>
            <a:r>
              <a:rPr lang="en-US" dirty="0" smtClean="0"/>
              <a:t>Mathematics Teacher</a:t>
            </a:r>
            <a:r>
              <a:rPr lang="en-US" baseline="0" dirty="0" smtClean="0"/>
              <a:t> Questionnaire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Q32.</a:t>
            </a:r>
            <a:r>
              <a:rPr lang="en-US" baseline="0" dirty="0" smtClean="0"/>
              <a:t> </a:t>
            </a:r>
            <a:r>
              <a:rPr lang="en-US" sz="1200" kern="1200" dirty="0" smtClean="0">
                <a:solidFill>
                  <a:schemeClr val="tx1"/>
                </a:solidFill>
                <a:effectLst/>
                <a:latin typeface="+mn-lt"/>
                <a:ea typeface="+mn-ea"/>
                <a:cs typeface="+mn-cs"/>
              </a:rPr>
              <a:t>How much control do you have over each of the following for mathematics instruction in this class? [Select one on each row.]</a:t>
            </a:r>
            <a:r>
              <a:rPr lang="en-US" dirty="0" smtClean="0"/>
              <a:t>(Response Options: [1] No control, [2] 2 of 5, [3] Moderate control, [4] 4 of 5, [5] Strong control</a:t>
            </a:r>
            <a:r>
              <a:rPr lang="en-US" baseline="0" dirty="0" smtClean="0"/>
              <a:t>)</a:t>
            </a:r>
            <a:endParaRPr lang="en-US" dirty="0" smtClean="0"/>
          </a:p>
          <a:p>
            <a:pPr marL="685800" lvl="1" indent="-228600">
              <a:buFont typeface="+mj-lt"/>
              <a:buAutoNum type="alphaLcPeriod"/>
            </a:pPr>
            <a:r>
              <a:rPr lang="en-US" sz="1200" kern="1200" dirty="0" smtClean="0">
                <a:solidFill>
                  <a:schemeClr val="tx1"/>
                </a:solidFill>
                <a:effectLst/>
                <a:latin typeface="+mn-lt"/>
                <a:ea typeface="+mn-ea"/>
                <a:cs typeface="+mn-cs"/>
              </a:rPr>
              <a:t>Determining course goals and objectives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curriculum materials (for example: textbooks)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content, topics, and skills to be taught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the sequence in which topics are covered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Determining the amount of instructional time to spend on each topic</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Selecting teaching techniques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Determining the amount of homework to be assigned</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Choosing criteria for grading student performance</a:t>
            </a:r>
            <a:endParaRPr lang="en-US" sz="2000" strike="noStrike" kern="1200" dirty="0" smtClean="0">
              <a:solidFill>
                <a:schemeClr val="tx1"/>
              </a:solidFill>
              <a:effectLst/>
              <a:latin typeface="+mn-lt"/>
              <a:ea typeface="+mn-ea"/>
              <a:cs typeface="+mn-cs"/>
            </a:endParaRPr>
          </a:p>
          <a:p>
            <a:pPr defTabSz="897301">
              <a:defRPr/>
            </a:pPr>
            <a:endParaRPr lang="en-US" dirty="0" smtClean="0"/>
          </a:p>
          <a:p>
            <a:endParaRPr lang="en-US" dirty="0" smtClean="0"/>
          </a:p>
          <a:p>
            <a:pPr defTabSz="910221">
              <a:defRPr/>
            </a:pPr>
            <a:r>
              <a:rPr lang="en-US" dirty="0" smtClean="0"/>
              <a:t>The numbers in parentheses</a:t>
            </a:r>
            <a:r>
              <a:rPr lang="en-US" baseline="0" dirty="0" smtClean="0"/>
              <a:t> are standard errors.</a:t>
            </a:r>
            <a:endParaRPr lang="en-US" dirty="0" smtClean="0"/>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Table 5.7 displays the mean scores on these composite.  These scores indicate that teachers perceive more control over decisions related to pedagogy than curriculum, especially in science and mathematics classes.  They also show that perceived control for both composite variables is greater in secondary science and mathematics classes than in elementary classes.”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7</a:t>
            </a:fld>
            <a:endParaRPr lang="en-US"/>
          </a:p>
        </p:txBody>
      </p:sp>
    </p:spTree>
    <p:extLst>
      <p:ext uri="{BB962C8B-B14F-4D97-AF65-F5344CB8AC3E}">
        <p14:creationId xmlns:p14="http://schemas.microsoft.com/office/powerpoint/2010/main" val="2142300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221">
              <a:defRPr/>
            </a:pPr>
            <a:r>
              <a:rPr lang="en-US" dirty="0" smtClean="0"/>
              <a:t>The mathematics portion of Table 5.9, p. 107 in Technical Report</a:t>
            </a:r>
          </a:p>
          <a:p>
            <a:pPr defTabSz="910221">
              <a:defRPr/>
            </a:pPr>
            <a:endParaRPr lang="en-US" dirty="0" smtClean="0"/>
          </a:p>
          <a:p>
            <a:pPr defTabSz="910221">
              <a:defRPr/>
            </a:pPr>
            <a:r>
              <a:rPr lang="en-US" b="1" dirty="0" smtClean="0"/>
              <a:t>This slide shows data from Composites.</a:t>
            </a:r>
          </a:p>
          <a:p>
            <a:pPr defTabSz="910221">
              <a:defRPr/>
            </a:pPr>
            <a:endParaRPr lang="en-US" b="1" dirty="0" smtClean="0"/>
          </a:p>
          <a:p>
            <a:pPr defTabSz="910221">
              <a:defRPr/>
            </a:pPr>
            <a:r>
              <a:rPr lang="en-US" dirty="0" smtClean="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measured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dirty="0" smtClean="0"/>
          </a:p>
          <a:p>
            <a:r>
              <a:rPr lang="en-US" b="1" i="1" dirty="0" smtClean="0"/>
              <a:t>Curriculum Control Composite Items</a:t>
            </a:r>
          </a:p>
          <a:p>
            <a:pPr marL="457200" lvl="1" indent="0">
              <a:buFont typeface="+mj-lt"/>
              <a:buNone/>
            </a:pPr>
            <a:r>
              <a:rPr lang="en-US" sz="1200" kern="1200" dirty="0" smtClean="0">
                <a:solidFill>
                  <a:schemeClr val="tx1"/>
                </a:solidFill>
                <a:effectLst/>
                <a:latin typeface="+mn-lt"/>
                <a:ea typeface="+mn-ea"/>
                <a:cs typeface="+mn-cs"/>
              </a:rPr>
              <a:t>Q32a.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Determining course goals and objectives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curriculum materials (for example: textbooks)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Q32c.</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content, topics, and skills to be taught</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the sequence in which topics are covered</a:t>
            </a:r>
            <a:endParaRPr lang="en-US" sz="2000" kern="1200" dirty="0" smtClean="0">
              <a:solidFill>
                <a:schemeClr val="tx1"/>
              </a:solidFill>
              <a:effectLst/>
              <a:latin typeface="+mn-lt"/>
              <a:ea typeface="+mn-ea"/>
              <a:cs typeface="+mn-cs"/>
            </a:endParaRPr>
          </a:p>
          <a:p>
            <a:endParaRPr lang="en-US" b="1" i="1" dirty="0" smtClean="0"/>
          </a:p>
          <a:p>
            <a:r>
              <a:rPr lang="en-US" b="1" i="1" dirty="0" smtClean="0"/>
              <a:t>Pedagogical Control Composite Items</a:t>
            </a:r>
          </a:p>
          <a:p>
            <a:pPr marL="457200" lvl="1" indent="0">
              <a:buFont typeface="+mj-lt"/>
              <a:buNone/>
            </a:pPr>
            <a:r>
              <a:rPr lang="en-US" sz="1200" kern="1200" dirty="0" smtClean="0">
                <a:solidFill>
                  <a:schemeClr val="tx1"/>
                </a:solidFill>
                <a:effectLst/>
                <a:latin typeface="+mn-lt"/>
                <a:ea typeface="+mn-ea"/>
                <a:cs typeface="+mn-cs"/>
              </a:rPr>
              <a:t>Q32e.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Selecting teaching techniques</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Q32f.</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Determining the amount of homework to be assigned</a:t>
            </a:r>
            <a:endParaRPr lang="en-US" sz="2000" kern="1200" dirty="0" smtClean="0">
              <a:solidFill>
                <a:schemeClr val="tx1"/>
              </a:solidFill>
              <a:effectLst/>
              <a:latin typeface="+mn-lt"/>
              <a:ea typeface="+mn-ea"/>
              <a:cs typeface="+mn-cs"/>
            </a:endParaRPr>
          </a:p>
          <a:p>
            <a:pPr marL="457200" lvl="1" indent="0">
              <a:buFont typeface="+mj-lt"/>
              <a:buNone/>
            </a:pPr>
            <a:r>
              <a:rPr lang="en-US" sz="1200" kern="1200" dirty="0" smtClean="0">
                <a:solidFill>
                  <a:schemeClr val="tx1"/>
                </a:solidFill>
                <a:effectLst/>
                <a:latin typeface="+mn-lt"/>
                <a:ea typeface="+mn-ea"/>
                <a:cs typeface="+mn-cs"/>
              </a:rPr>
              <a:t>Q32g.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Choosing criteria for grading student performance</a:t>
            </a:r>
            <a:endParaRPr lang="en-US" sz="2000" kern="1200" dirty="0" smtClean="0">
              <a:solidFill>
                <a:schemeClr val="tx1"/>
              </a:solidFill>
              <a:effectLst/>
              <a:latin typeface="+mn-lt"/>
              <a:ea typeface="+mn-ea"/>
              <a:cs typeface="+mn-cs"/>
            </a:endParaRPr>
          </a:p>
          <a:p>
            <a:endParaRPr lang="en-US" dirty="0" smtClean="0"/>
          </a:p>
          <a:p>
            <a:r>
              <a:rPr lang="en-US" dirty="0" smtClean="0"/>
              <a:t>Mathematics</a:t>
            </a:r>
            <a:r>
              <a:rPr lang="en-US" baseline="0" dirty="0" smtClean="0"/>
              <a:t> </a:t>
            </a:r>
            <a:r>
              <a:rPr lang="en-US" dirty="0" smtClean="0"/>
              <a:t>Teacher Questionnaire</a:t>
            </a:r>
          </a:p>
          <a:p>
            <a:r>
              <a:rPr lang="en-US" dirty="0" smtClean="0"/>
              <a:t>Q30.</a:t>
            </a:r>
            <a:r>
              <a:rPr lang="en-US" baseline="0" dirty="0" smtClean="0"/>
              <a:t> </a:t>
            </a:r>
            <a:r>
              <a:rPr lang="en-US" sz="1200" kern="1200" dirty="0" smtClean="0">
                <a:solidFill>
                  <a:schemeClr val="tx1"/>
                </a:solidFill>
                <a:effectLst/>
                <a:latin typeface="+mn-lt"/>
                <a:ea typeface="+mn-ea"/>
                <a:cs typeface="+mn-cs"/>
              </a:rPr>
              <a:t>For the</a:t>
            </a:r>
            <a:r>
              <a:rPr lang="en-US" sz="1200" i="0" kern="1200" dirty="0" smtClean="0">
                <a:solidFill>
                  <a:schemeClr val="tx1"/>
                </a:solidFill>
                <a:effectLst/>
                <a:latin typeface="+mn-lt"/>
                <a:ea typeface="+mn-ea"/>
                <a:cs typeface="+mn-cs"/>
              </a:rPr>
              <a:t> number of </a:t>
            </a:r>
            <a:r>
              <a:rPr lang="en-US" sz="1200" kern="1200" dirty="0" smtClean="0">
                <a:solidFill>
                  <a:schemeClr val="tx1"/>
                </a:solidFill>
                <a:effectLst/>
                <a:latin typeface="+mn-lt"/>
                <a:ea typeface="+mn-ea"/>
                <a:cs typeface="+mn-cs"/>
              </a:rPr>
              <a:t>students in this class, indicate the number of males and females in each of the following categories of race/ethnicity. </a:t>
            </a:r>
          </a:p>
          <a:p>
            <a:pPr marL="685800" lvl="1" indent="-228600">
              <a:buFont typeface="+mj-lt"/>
              <a:buAutoNum type="alphaLcPeriod"/>
            </a:pPr>
            <a:r>
              <a:rPr lang="en-US" sz="1200" kern="1200" dirty="0" smtClean="0">
                <a:solidFill>
                  <a:schemeClr val="tx1"/>
                </a:solidFill>
                <a:effectLst/>
                <a:latin typeface="+mn-lt"/>
                <a:ea typeface="+mn-ea"/>
                <a:cs typeface="+mn-cs"/>
              </a:rPr>
              <a:t>American Indian or Alaskan Native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Asian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Black or African American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Hispanic or Latino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Native Hawaiian or Other Pacific Islander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White _____</a:t>
            </a:r>
            <a:r>
              <a:rPr lang="en-US" sz="1200" kern="1200" baseline="0" dirty="0" smtClean="0">
                <a:solidFill>
                  <a:schemeClr val="tx1"/>
                </a:solidFill>
                <a:effectLst/>
                <a:latin typeface="+mn-lt"/>
                <a:ea typeface="+mn-ea"/>
                <a:cs typeface="+mn-cs"/>
              </a:rPr>
              <a:t>     _____</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Two or more races _____</a:t>
            </a:r>
            <a:r>
              <a:rPr lang="en-US" sz="1200" kern="1200" baseline="0" dirty="0" smtClean="0">
                <a:solidFill>
                  <a:schemeClr val="tx1"/>
                </a:solidFill>
                <a:effectLst/>
                <a:latin typeface="+mn-lt"/>
                <a:ea typeface="+mn-ea"/>
                <a:cs typeface="+mn-cs"/>
              </a:rPr>
              <a:t>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Q31.</a:t>
            </a:r>
            <a:r>
              <a:rPr lang="en-US" sz="1200" kern="1200" dirty="0" smtClean="0">
                <a:solidFill>
                  <a:schemeClr val="tx1"/>
                </a:solidFill>
                <a:effectLst/>
                <a:latin typeface="+mn-lt"/>
                <a:ea typeface="+mn-ea"/>
                <a:cs typeface="+mn-cs"/>
              </a:rPr>
              <a:t> Which of the following best describes the prior mathematics achievement levels of the students in this class relative to other students in this school?</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low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average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Mostly high achievers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A mixture of levels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Q32.</a:t>
            </a:r>
            <a:r>
              <a:rPr lang="en-US" baseline="0" dirty="0" smtClean="0"/>
              <a:t> </a:t>
            </a:r>
            <a:r>
              <a:rPr lang="en-US" sz="1200" kern="1200" dirty="0" smtClean="0">
                <a:solidFill>
                  <a:schemeClr val="tx1"/>
                </a:solidFill>
                <a:effectLst/>
                <a:latin typeface="+mn-lt"/>
                <a:ea typeface="+mn-ea"/>
                <a:cs typeface="+mn-cs"/>
              </a:rPr>
              <a:t>How much control do you have over each of the following for mathematics instruction in this class? [Select one on each row.]</a:t>
            </a:r>
            <a:r>
              <a:rPr lang="en-US" dirty="0" smtClean="0"/>
              <a:t>(Response Options: [1] No control, [2] 2 of 5, [3] Moderate control, [4] 4 of 5, [5] Strong control</a:t>
            </a:r>
            <a:r>
              <a:rPr lang="en-US" baseline="0" dirty="0" smtClean="0"/>
              <a:t>)</a:t>
            </a:r>
            <a:endParaRPr lang="en-US" dirty="0" smtClean="0"/>
          </a:p>
          <a:p>
            <a:pPr marL="685800" lvl="1" indent="-228600">
              <a:buFont typeface="+mj-lt"/>
              <a:buAutoNum type="alphaLcPeriod"/>
            </a:pPr>
            <a:r>
              <a:rPr lang="en-US" sz="1200" kern="1200" dirty="0" smtClean="0">
                <a:solidFill>
                  <a:schemeClr val="tx1"/>
                </a:solidFill>
                <a:effectLst/>
                <a:latin typeface="+mn-lt"/>
                <a:ea typeface="+mn-ea"/>
                <a:cs typeface="+mn-cs"/>
              </a:rPr>
              <a:t>Determining course goals and objectives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curriculum materials (for example: textbooks)</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content, topics, and skills to be taught</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kern="1200" dirty="0" smtClean="0">
                <a:solidFill>
                  <a:schemeClr val="tx1"/>
                </a:solidFill>
                <a:effectLst/>
                <a:latin typeface="+mn-lt"/>
                <a:ea typeface="+mn-ea"/>
                <a:cs typeface="+mn-cs"/>
              </a:rPr>
              <a:t>Selecting the sequence in which topics are covered</a:t>
            </a:r>
            <a:endParaRPr lang="en-US" sz="2000"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Determining the amount of instructional time to spend on each topic</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Selecting teaching techniques</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Determining the amount of homework to be assigned</a:t>
            </a:r>
            <a:endParaRPr lang="en-US" sz="2000" strike="noStrike" kern="1200" dirty="0" smtClean="0">
              <a:solidFill>
                <a:schemeClr val="tx1"/>
              </a:solidFill>
              <a:effectLst/>
              <a:latin typeface="+mn-lt"/>
              <a:ea typeface="+mn-ea"/>
              <a:cs typeface="+mn-cs"/>
            </a:endParaRPr>
          </a:p>
          <a:p>
            <a:pPr marL="685800" lvl="1" indent="-228600">
              <a:buFont typeface="+mj-lt"/>
              <a:buAutoNum type="alphaLcPeriod"/>
            </a:pPr>
            <a:r>
              <a:rPr lang="en-US" sz="1200" strike="noStrike" kern="1200" dirty="0" smtClean="0">
                <a:solidFill>
                  <a:schemeClr val="tx1"/>
                </a:solidFill>
                <a:effectLst/>
                <a:latin typeface="+mn-lt"/>
                <a:ea typeface="+mn-ea"/>
                <a:cs typeface="+mn-cs"/>
              </a:rPr>
              <a:t>Choosing criteria for grading student performance</a:t>
            </a:r>
            <a:endParaRPr lang="en-US" sz="2000" strike="noStrike" kern="1200" dirty="0" smtClean="0">
              <a:solidFill>
                <a:schemeClr val="tx1"/>
              </a:solidFill>
              <a:effectLst/>
              <a:latin typeface="+mn-lt"/>
              <a:ea typeface="+mn-ea"/>
              <a:cs typeface="+mn-cs"/>
            </a:endParaRPr>
          </a:p>
          <a:p>
            <a:endParaRPr lang="en-US" dirty="0" smtClean="0"/>
          </a:p>
          <a:p>
            <a:pPr defTabSz="910221">
              <a:defRPr/>
            </a:pPr>
            <a:r>
              <a:rPr lang="en-US" dirty="0" smtClean="0"/>
              <a:t>The numbers in parentheses</a:t>
            </a:r>
            <a:r>
              <a:rPr lang="en-US" baseline="0" dirty="0" smtClean="0"/>
              <a:t> are standard errors.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endParaRPr lang="en-US" dirty="0" smtClean="0"/>
          </a:p>
          <a:p>
            <a:endParaRPr lang="en-US" dirty="0" smtClean="0"/>
          </a:p>
          <a:p>
            <a:r>
              <a:rPr lang="en-US" b="1" dirty="0" smtClean="0"/>
              <a:t>Findings Highlighted in Technical Report</a:t>
            </a:r>
          </a:p>
          <a:p>
            <a:r>
              <a:rPr lang="en-US" dirty="0" smtClean="0"/>
              <a:t>“</a:t>
            </a:r>
            <a:r>
              <a:rPr lang="en-US" sz="1200" kern="1200" dirty="0" smtClean="0">
                <a:solidFill>
                  <a:schemeClr val="tx1"/>
                </a:solidFill>
                <a:effectLst/>
                <a:latin typeface="+mn-lt"/>
                <a:ea typeface="+mn-ea"/>
                <a:cs typeface="+mn-cs"/>
              </a:rPr>
              <a:t>When looking at the composite scores by equity factors, a number of differences are apparent by both class and school factors.  For example, teachers of science classes composed mostly of low prior achievers report having less control over both curriculum and pedagogy than teachers of classes containing mostly high prior achievers (see Table 5.8).  A similar pattern exists in terms of race/‌ethnicity composition—teachers of classes serving a high proportion of students from race/‌ethnicity groups historically underrepresented in STEM report lower instructional control than teachers of classes with relatively few students from these groups.  Teachers of classes in higher-poverty schools and in large schools tend to report less control than their counterparts in low-poverty and small schools.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 patterns are evident in mathematics classes, though differences tend to be limited to curriculum control (see Table 5.9).  Computer science results are shown in Table 5.10.  Although there appear to be differences in curriculum control by school size and community type, they are not statistically significant.”</a:t>
            </a:r>
          </a:p>
        </p:txBody>
      </p:sp>
      <p:sp>
        <p:nvSpPr>
          <p:cNvPr id="4" name="Slide Number Placeholder 3"/>
          <p:cNvSpPr>
            <a:spLocks noGrp="1"/>
          </p:cNvSpPr>
          <p:nvPr>
            <p:ph type="sldNum" sz="quarter" idx="10"/>
          </p:nvPr>
        </p:nvSpPr>
        <p:spPr/>
        <p:txBody>
          <a:bodyPr/>
          <a:lstStyle/>
          <a:p>
            <a:fld id="{861534AA-150C-4018-9582-1759A2139D35}" type="slidenum">
              <a:rPr lang="en-US" smtClean="0"/>
              <a:t>9</a:t>
            </a:fld>
            <a:endParaRPr lang="en-US"/>
          </a:p>
        </p:txBody>
      </p:sp>
    </p:spTree>
    <p:extLst>
      <p:ext uri="{BB962C8B-B14F-4D97-AF65-F5344CB8AC3E}">
        <p14:creationId xmlns:p14="http://schemas.microsoft.com/office/powerpoint/2010/main" val="139105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Historically Underrepresented Students includes American Indian or Alaskan Native, Black or African American, Hispanic or Latino, or Native Hawaiian or Other Pacific Islander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historically underrepresented students in the randomly selected class.</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61534AA-150C-4018-9582-1759A2139D35}" type="slidenum">
              <a:rPr lang="en-US" smtClean="0"/>
              <a:t>11</a:t>
            </a:fld>
            <a:endParaRPr lang="en-US"/>
          </a:p>
        </p:txBody>
      </p:sp>
    </p:spTree>
    <p:extLst>
      <p:ext uri="{BB962C8B-B14F-4D97-AF65-F5344CB8AC3E}">
        <p14:creationId xmlns:p14="http://schemas.microsoft.com/office/powerpoint/2010/main" val="76979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Slide shows</a:t>
            </a:r>
            <a:r>
              <a:rPr lang="en-US" b="0" baseline="0" dirty="0" smtClean="0"/>
              <a:t> the composite scores by quartile of percent of students eligible for free or reduced-price lunch in the school.</a:t>
            </a:r>
            <a:endParaRPr lang="en-US" dirty="0" smtClean="0"/>
          </a:p>
          <a:p>
            <a:endParaRPr lang="en-US" dirty="0"/>
          </a:p>
        </p:txBody>
      </p:sp>
      <p:sp>
        <p:nvSpPr>
          <p:cNvPr id="4" name="Slide Number Placeholder 3"/>
          <p:cNvSpPr>
            <a:spLocks noGrp="1"/>
          </p:cNvSpPr>
          <p:nvPr>
            <p:ph type="sldNum" sz="quarter" idx="10"/>
          </p:nvPr>
        </p:nvSpPr>
        <p:spPr/>
        <p:txBody>
          <a:bodyPr/>
          <a:lstStyle/>
          <a:p>
            <a:fld id="{861534AA-150C-4018-9582-1759A2139D35}" type="slidenum">
              <a:rPr lang="en-US" smtClean="0"/>
              <a:t>12</a:t>
            </a:fld>
            <a:endParaRPr lang="en-US"/>
          </a:p>
        </p:txBody>
      </p:sp>
    </p:spTree>
    <p:extLst>
      <p:ext uri="{BB962C8B-B14F-4D97-AF65-F5344CB8AC3E}">
        <p14:creationId xmlns:p14="http://schemas.microsoft.com/office/powerpoint/2010/main" val="769792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 xmlns:a16="http://schemas.microsoft.com/office/drawing/2014/main"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 xmlns:a16="http://schemas.microsoft.com/office/drawing/2014/main"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4BDFCE7D-E145-7049-B348-4E605168C295}"/>
              </a:ext>
            </a:extLst>
          </p:cNvPr>
          <p:cNvPicPr>
            <a:picLocks noChangeAspect="1"/>
          </p:cNvPicPr>
          <p:nvPr userDrawn="1"/>
        </p:nvPicPr>
        <p:blipFill>
          <a:blip r:embed="rId4"/>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 xmlns:a16="http://schemas.microsoft.com/office/drawing/2014/main" id="{E9234F30-73BB-7A4E-BC8A-0F0BA467BA7C}"/>
              </a:ext>
            </a:extLst>
          </p:cNvPr>
          <p:cNvPicPr>
            <a:picLocks noChangeAspect="1"/>
          </p:cNvPicPr>
          <p:nvPr userDrawn="1"/>
        </p:nvPicPr>
        <p:blipFill>
          <a:blip r:embed="rId5"/>
          <a:stretch>
            <a:fillRect/>
          </a:stretch>
        </p:blipFill>
        <p:spPr>
          <a:xfrm>
            <a:off x="0" y="6016752"/>
            <a:ext cx="9144000" cy="38100"/>
          </a:xfrm>
          <a:prstGeom prst="rect">
            <a:avLst/>
          </a:prstGeom>
        </p:spPr>
      </p:pic>
      <p:pic>
        <p:nvPicPr>
          <p:cNvPr id="8" name="Picture 7">
            <a:extLst>
              <a:ext uri="{FF2B5EF4-FFF2-40B4-BE49-F238E27FC236}">
                <a16:creationId xmlns="" xmlns:a16="http://schemas.microsoft.com/office/drawing/2014/main" id="{2626606B-3C78-BA4D-8559-24D108E985A7}"/>
              </a:ext>
            </a:extLst>
          </p:cNvPr>
          <p:cNvPicPr>
            <a:picLocks noChangeAspect="1"/>
          </p:cNvPicPr>
          <p:nvPr userDrawn="1"/>
        </p:nvPicPr>
        <p:blipFill>
          <a:blip r:embed="rId6"/>
          <a:stretch>
            <a:fillRect/>
          </a:stretch>
        </p:blipFill>
        <p:spPr>
          <a:xfrm>
            <a:off x="1371600" y="6172200"/>
            <a:ext cx="3182112" cy="493776"/>
          </a:xfrm>
          <a:prstGeom prst="rect">
            <a:avLst/>
          </a:prstGeom>
        </p:spPr>
      </p:pic>
      <p:pic>
        <p:nvPicPr>
          <p:cNvPr id="9" name="Picture 8">
            <a:extLst>
              <a:ext uri="{FF2B5EF4-FFF2-40B4-BE49-F238E27FC236}">
                <a16:creationId xmlns="" xmlns:a16="http://schemas.microsoft.com/office/drawing/2014/main" id="{540ECE2A-17A7-A84F-927A-F4441EEE6F58}"/>
              </a:ext>
            </a:extLst>
          </p:cNvPr>
          <p:cNvPicPr>
            <a:picLocks noChangeAspect="1"/>
          </p:cNvPicPr>
          <p:nvPr userDrawn="1"/>
        </p:nvPicPr>
        <p:blipFill>
          <a:blip r:embed="rId7"/>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dirty="0" smtClean="0"/>
              <a:t>Chapter 5 Instruction Decision-Making, Objectives, and Activities</a:t>
            </a:r>
            <a:endParaRPr lang="en-US" sz="2400" dirty="0"/>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a:xfrm>
            <a:off x="6019800" y="48006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US" sz="2900" dirty="0" smtClean="0">
                <a:solidFill>
                  <a:srgbClr val="58C5C9"/>
                </a:solidFill>
                <a:latin typeface="Arial Black" panose="020B0A04020102020204" pitchFamily="34" charset="0"/>
                <a:ea typeface="+mj-ea"/>
              </a:rPr>
              <a:t>Mathematics</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Curriculum </a:t>
            </a:r>
            <a:r>
              <a:rPr lang="en-US" sz="2400" dirty="0"/>
              <a:t>Control and Pedagogy Control </a:t>
            </a:r>
            <a:r>
              <a:rPr lang="en-US" sz="2400" dirty="0" smtClean="0"/>
              <a:t>Composites, by Prior Achievement Level</a:t>
            </a:r>
            <a:endParaRPr lang="en-US" sz="2400" dirty="0"/>
          </a:p>
        </p:txBody>
      </p:sp>
      <p:graphicFrame>
        <p:nvGraphicFramePr>
          <p:cNvPr id="4" name="Chart 3"/>
          <p:cNvGraphicFramePr/>
          <p:nvPr>
            <p:extLst>
              <p:ext uri="{D42A27DB-BD31-4B8C-83A1-F6EECF244321}">
                <p14:modId xmlns:p14="http://schemas.microsoft.com/office/powerpoint/2010/main" val="73954603"/>
              </p:ext>
            </p:extLst>
          </p:nvPr>
        </p:nvGraphicFramePr>
        <p:xfrm>
          <a:off x="266700" y="1371600"/>
          <a:ext cx="86106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2283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467600" cy="868362"/>
          </a:xfrm>
        </p:spPr>
        <p:txBody>
          <a:bodyPr>
            <a:noAutofit/>
          </a:bodyPr>
          <a:lstStyle/>
          <a:p>
            <a:r>
              <a:rPr lang="en-US" sz="2400" dirty="0" smtClean="0"/>
              <a:t>Curriculum </a:t>
            </a:r>
            <a:r>
              <a:rPr lang="en-US" sz="2400" dirty="0"/>
              <a:t>Control and Pedagogy Control </a:t>
            </a:r>
            <a:r>
              <a:rPr lang="en-US" sz="2400" dirty="0" smtClean="0"/>
              <a:t>Composites, by Percentage of </a:t>
            </a:r>
            <a:r>
              <a:rPr lang="en-US" sz="2400" dirty="0"/>
              <a:t>Historically Underrepresented Students in </a:t>
            </a:r>
            <a:r>
              <a:rPr lang="en-US" sz="2400" dirty="0" smtClean="0"/>
              <a:t>Class</a:t>
            </a:r>
            <a:endParaRPr lang="en-US" sz="2400" dirty="0"/>
          </a:p>
        </p:txBody>
      </p:sp>
      <p:graphicFrame>
        <p:nvGraphicFramePr>
          <p:cNvPr id="4" name="Chart 3"/>
          <p:cNvGraphicFramePr/>
          <p:nvPr>
            <p:extLst>
              <p:ext uri="{D42A27DB-BD31-4B8C-83A1-F6EECF244321}">
                <p14:modId xmlns:p14="http://schemas.microsoft.com/office/powerpoint/2010/main" val="1911576563"/>
              </p:ext>
            </p:extLst>
          </p:nvPr>
        </p:nvGraphicFramePr>
        <p:xfrm>
          <a:off x="190500" y="1752600"/>
          <a:ext cx="8763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99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Curriculum </a:t>
            </a:r>
            <a:r>
              <a:rPr lang="en-US" sz="2400" dirty="0"/>
              <a:t>Control and Pedagogy Control </a:t>
            </a:r>
            <a:r>
              <a:rPr lang="en-US" sz="2400" dirty="0" smtClean="0"/>
              <a:t>Composites</a:t>
            </a:r>
            <a:endParaRPr lang="en-US" sz="2400" dirty="0"/>
          </a:p>
        </p:txBody>
      </p:sp>
      <p:graphicFrame>
        <p:nvGraphicFramePr>
          <p:cNvPr id="4" name="Chart 3"/>
          <p:cNvGraphicFramePr/>
          <p:nvPr>
            <p:extLst>
              <p:ext uri="{D42A27DB-BD31-4B8C-83A1-F6EECF244321}">
                <p14:modId xmlns:p14="http://schemas.microsoft.com/office/powerpoint/2010/main" val="965358655"/>
              </p:ext>
            </p:extLst>
          </p:nvPr>
        </p:nvGraphicFramePr>
        <p:xfrm>
          <a:off x="190500" y="1752600"/>
          <a:ext cx="8763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655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Curriculum </a:t>
            </a:r>
            <a:r>
              <a:rPr lang="en-US" sz="2400" dirty="0"/>
              <a:t>Control and Pedagogy Control </a:t>
            </a:r>
            <a:r>
              <a:rPr lang="en-US" sz="2400" dirty="0" smtClean="0"/>
              <a:t>Composites, by School Size</a:t>
            </a:r>
            <a:endParaRPr lang="en-US" sz="2400" dirty="0"/>
          </a:p>
        </p:txBody>
      </p:sp>
      <p:graphicFrame>
        <p:nvGraphicFramePr>
          <p:cNvPr id="4" name="Chart 3"/>
          <p:cNvGraphicFramePr/>
          <p:nvPr>
            <p:extLst>
              <p:ext uri="{D42A27DB-BD31-4B8C-83A1-F6EECF244321}">
                <p14:modId xmlns:p14="http://schemas.microsoft.com/office/powerpoint/2010/main" val="3647719412"/>
              </p:ext>
            </p:extLst>
          </p:nvPr>
        </p:nvGraphicFramePr>
        <p:xfrm>
          <a:off x="190500" y="1752600"/>
          <a:ext cx="87630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857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3200"/>
            <a:ext cx="6553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Instructional Objectives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345819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58" y="1689100"/>
            <a:ext cx="7099300" cy="347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Slides </a:t>
            </a:r>
            <a:r>
              <a:rPr lang="en-US" dirty="0" smtClean="0"/>
              <a:t>16–21</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571854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50283771"/>
              </p:ext>
            </p:extLst>
          </p:nvPr>
        </p:nvGraphicFramePr>
        <p:xfrm>
          <a:off x="266700" y="11430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000" dirty="0"/>
              <a:t>Elementary </a:t>
            </a:r>
            <a:r>
              <a:rPr lang="en-US" sz="2000" dirty="0" smtClean="0"/>
              <a:t>Mathematics </a:t>
            </a:r>
            <a:r>
              <a:rPr lang="en-US" sz="2000" dirty="0"/>
              <a:t>Classes </a:t>
            </a:r>
            <a:r>
              <a:rPr lang="en-US" sz="2000" dirty="0" smtClean="0"/>
              <a:t>With </a:t>
            </a:r>
            <a:r>
              <a:rPr lang="en-US" sz="2000" dirty="0"/>
              <a:t>Heavy Emphasis on Various Instructional </a:t>
            </a:r>
            <a:r>
              <a:rPr lang="en-US" sz="2000" dirty="0" smtClean="0"/>
              <a:t>Objectives</a:t>
            </a:r>
            <a:endParaRPr lang="en-US" sz="2000" dirty="0"/>
          </a:p>
        </p:txBody>
      </p:sp>
    </p:spTree>
    <p:extLst>
      <p:ext uri="{BB962C8B-B14F-4D97-AF65-F5344CB8AC3E}">
        <p14:creationId xmlns:p14="http://schemas.microsoft.com/office/powerpoint/2010/main" val="3463740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Autofit/>
          </a:bodyPr>
          <a:lstStyle/>
          <a:p>
            <a:r>
              <a:rPr lang="en-US" sz="2000" dirty="0"/>
              <a:t>Elementary </a:t>
            </a:r>
            <a:r>
              <a:rPr lang="en-US" sz="2000" dirty="0" smtClean="0"/>
              <a:t>Mathematics </a:t>
            </a:r>
            <a:r>
              <a:rPr lang="en-US" sz="2000" dirty="0"/>
              <a:t>Classes </a:t>
            </a:r>
            <a:r>
              <a:rPr lang="en-US" sz="2000" dirty="0" smtClean="0"/>
              <a:t>With </a:t>
            </a:r>
            <a:r>
              <a:rPr lang="en-US" sz="2000" dirty="0"/>
              <a:t>Heavy Emphasis on Various Instructional </a:t>
            </a:r>
            <a:r>
              <a:rPr lang="en-US" sz="2000" dirty="0" smtClean="0"/>
              <a:t>Objectives</a:t>
            </a:r>
            <a:endParaRPr lang="en-US" sz="2000" dirty="0"/>
          </a:p>
        </p:txBody>
      </p:sp>
      <p:graphicFrame>
        <p:nvGraphicFramePr>
          <p:cNvPr id="5" name="Chart 4"/>
          <p:cNvGraphicFramePr/>
          <p:nvPr>
            <p:extLst>
              <p:ext uri="{D42A27DB-BD31-4B8C-83A1-F6EECF244321}">
                <p14:modId xmlns:p14="http://schemas.microsoft.com/office/powerpoint/2010/main" val="3008591065"/>
              </p:ext>
            </p:extLst>
          </p:nvPr>
        </p:nvGraphicFramePr>
        <p:xfrm>
          <a:off x="266700" y="1143000"/>
          <a:ext cx="8610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8714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1537367"/>
              </p:ext>
            </p:extLst>
          </p:nvPr>
        </p:nvGraphicFramePr>
        <p:xfrm>
          <a:off x="152400" y="1219200"/>
          <a:ext cx="8534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64024" y="76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000" dirty="0"/>
              <a:t>Middle School Mathematics Classes With Heavy Emphasis on Various Instructional </a:t>
            </a:r>
            <a:r>
              <a:rPr lang="en-US" sz="2000" dirty="0" smtClean="0"/>
              <a:t>Objectives</a:t>
            </a:r>
            <a:endParaRPr lang="en-US" sz="2000" dirty="0"/>
          </a:p>
        </p:txBody>
      </p:sp>
    </p:spTree>
    <p:extLst>
      <p:ext uri="{BB962C8B-B14F-4D97-AF65-F5344CB8AC3E}">
        <p14:creationId xmlns:p14="http://schemas.microsoft.com/office/powerpoint/2010/main" val="41515667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23974796"/>
              </p:ext>
            </p:extLst>
          </p:nvPr>
        </p:nvGraphicFramePr>
        <p:xfrm>
          <a:off x="152400" y="1219200"/>
          <a:ext cx="8534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64024" y="762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000" dirty="0"/>
              <a:t>Middle School Mathematics Classes With Heavy Emphasis on Various Instructional </a:t>
            </a:r>
            <a:r>
              <a:rPr lang="en-US" sz="2000" dirty="0" smtClean="0"/>
              <a:t>Objectives</a:t>
            </a:r>
            <a:endParaRPr lang="en-US" sz="2000" dirty="0"/>
          </a:p>
        </p:txBody>
      </p:sp>
    </p:spTree>
    <p:extLst>
      <p:ext uri="{BB962C8B-B14F-4D97-AF65-F5344CB8AC3E}">
        <p14:creationId xmlns:p14="http://schemas.microsoft.com/office/powerpoint/2010/main" val="2230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52500" y="2857500"/>
            <a:ext cx="7239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Teachers’ Perceptions</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of Their Decision-Making Autonomy</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281150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65112149"/>
              </p:ext>
            </p:extLst>
          </p:nvPr>
        </p:nvGraphicFramePr>
        <p:xfrm>
          <a:off x="228600" y="1143000"/>
          <a:ext cx="8458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000" dirty="0"/>
              <a:t>High School Mathematics Classes With Heavy Emphasis on Various Instructional </a:t>
            </a:r>
            <a:r>
              <a:rPr lang="en-US" sz="2000" dirty="0" smtClean="0"/>
              <a:t>Objectives</a:t>
            </a:r>
            <a:endParaRPr lang="en-US" sz="2000" dirty="0"/>
          </a:p>
        </p:txBody>
      </p:sp>
    </p:spTree>
    <p:extLst>
      <p:ext uri="{BB962C8B-B14F-4D97-AF65-F5344CB8AC3E}">
        <p14:creationId xmlns:p14="http://schemas.microsoft.com/office/powerpoint/2010/main" val="24485455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35437800"/>
              </p:ext>
            </p:extLst>
          </p:nvPr>
        </p:nvGraphicFramePr>
        <p:xfrm>
          <a:off x="228600" y="1143000"/>
          <a:ext cx="8458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000" dirty="0"/>
              <a:t>High School Mathematics Classes With Heavy Emphasis on Various Instructional </a:t>
            </a:r>
            <a:r>
              <a:rPr lang="en-US" sz="2000" dirty="0" smtClean="0"/>
              <a:t>Objectives</a:t>
            </a:r>
            <a:endParaRPr lang="en-US" sz="2000" dirty="0"/>
          </a:p>
        </p:txBody>
      </p:sp>
    </p:spTree>
    <p:extLst>
      <p:ext uri="{BB962C8B-B14F-4D97-AF65-F5344CB8AC3E}">
        <p14:creationId xmlns:p14="http://schemas.microsoft.com/office/powerpoint/2010/main" val="1526819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23</a:t>
            </a:r>
            <a:r>
              <a:rPr lang="en-US" dirty="0" smtClean="0"/>
              <a:t/>
            </a:r>
            <a:br>
              <a:rPr lang="en-US" dirty="0" smtClean="0"/>
            </a:br>
            <a:r>
              <a:rPr lang="en-US" dirty="0" smtClean="0"/>
              <a:t>(not for presentation)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2603500"/>
            <a:ext cx="7175500"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476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Reform-Oriented </a:t>
            </a:r>
            <a:r>
              <a:rPr lang="en-US" dirty="0"/>
              <a:t>Instructional Objectives </a:t>
            </a:r>
            <a:r>
              <a:rPr lang="en-US" dirty="0" smtClean="0"/>
              <a:t>Composite</a:t>
            </a:r>
            <a:endParaRPr lang="en-US" dirty="0"/>
          </a:p>
        </p:txBody>
      </p:sp>
      <p:graphicFrame>
        <p:nvGraphicFramePr>
          <p:cNvPr id="5" name="Chart 4"/>
          <p:cNvGraphicFramePr/>
          <p:nvPr>
            <p:extLst>
              <p:ext uri="{D42A27DB-BD31-4B8C-83A1-F6EECF244321}">
                <p14:modId xmlns:p14="http://schemas.microsoft.com/office/powerpoint/2010/main" val="3604596148"/>
              </p:ext>
            </p:extLst>
          </p:nvPr>
        </p:nvGraphicFramePr>
        <p:xfrm>
          <a:off x="495300" y="1752600"/>
          <a:ext cx="8153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905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25</a:t>
            </a:r>
            <a:r>
              <a:rPr lang="en-US" dirty="0" smtClean="0"/>
              <a:t/>
            </a:r>
            <a:br>
              <a:rPr lang="en-US" dirty="0" smtClean="0"/>
            </a:br>
            <a:r>
              <a:rPr lang="en-US" dirty="0" smtClean="0"/>
              <a:t>(not for presentation)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606675"/>
            <a:ext cx="7150100"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847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Reform-Oriented Instructional </a:t>
            </a:r>
            <a:r>
              <a:rPr lang="en-US" sz="2800" dirty="0"/>
              <a:t>Objectives </a:t>
            </a:r>
            <a:r>
              <a:rPr lang="en-US" sz="2800" dirty="0" smtClean="0"/>
              <a:t>Composite</a:t>
            </a:r>
            <a:endParaRPr lang="en-US" sz="2800" dirty="0"/>
          </a:p>
        </p:txBody>
      </p:sp>
      <p:graphicFrame>
        <p:nvGraphicFramePr>
          <p:cNvPr id="4" name="Chart 3"/>
          <p:cNvGraphicFramePr/>
          <p:nvPr>
            <p:extLst>
              <p:ext uri="{D42A27DB-BD31-4B8C-83A1-F6EECF244321}">
                <p14:modId xmlns:p14="http://schemas.microsoft.com/office/powerpoint/2010/main" val="1957133155"/>
              </p:ext>
            </p:extLst>
          </p:nvPr>
        </p:nvGraphicFramePr>
        <p:xfrm>
          <a:off x="419100" y="1752600"/>
          <a:ext cx="83058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8985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43000" y="2743200"/>
            <a:ext cx="6858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Class Activities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1406148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28–33 </a:t>
            </a:r>
            <a:r>
              <a:rPr lang="en-US" dirty="0"/>
              <a:t/>
            </a:r>
            <a:br>
              <a:rPr lang="en-US" dirty="0"/>
            </a:br>
            <a:r>
              <a:rPr lang="en-US" dirty="0"/>
              <a:t>(not for presentation</a:t>
            </a:r>
            <a:r>
              <a:rPr lang="en-US" dirty="0" smtClean="0"/>
              <a: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657350"/>
            <a:ext cx="71691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7096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736050577"/>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Classes Using Various Activities </a:t>
            </a:r>
            <a:r>
              <a:rPr lang="en-US" sz="2400" dirty="0" smtClean="0"/>
              <a:t>at Least Once a Week</a:t>
            </a:r>
            <a:endParaRPr lang="en-US" sz="2400" dirty="0"/>
          </a:p>
        </p:txBody>
      </p:sp>
    </p:spTree>
    <p:extLst>
      <p:ext uri="{BB962C8B-B14F-4D97-AF65-F5344CB8AC3E}">
        <p14:creationId xmlns:p14="http://schemas.microsoft.com/office/powerpoint/2010/main" val="3957482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12129726"/>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Classes Using Various Activities at Least Once a Week</a:t>
            </a:r>
          </a:p>
        </p:txBody>
      </p:sp>
    </p:spTree>
    <p:extLst>
      <p:ext uri="{BB962C8B-B14F-4D97-AF65-F5344CB8AC3E}">
        <p14:creationId xmlns:p14="http://schemas.microsoft.com/office/powerpoint/2010/main" val="558305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4–6 </a:t>
            </a:r>
            <a:r>
              <a:rPr lang="en-US" dirty="0"/>
              <a:t/>
            </a:r>
            <a:br>
              <a:rPr lang="en-US" dirty="0"/>
            </a:br>
            <a:r>
              <a:rPr lang="en-US" dirty="0"/>
              <a:t>(not for presentation</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974850"/>
            <a:ext cx="7181850" cy="290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3438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85268486"/>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Middle School Mathematics Classes Using Various Activities at Least Once a Week</a:t>
            </a:r>
          </a:p>
        </p:txBody>
      </p:sp>
    </p:spTree>
    <p:extLst>
      <p:ext uri="{BB962C8B-B14F-4D97-AF65-F5344CB8AC3E}">
        <p14:creationId xmlns:p14="http://schemas.microsoft.com/office/powerpoint/2010/main" val="1024589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76531259"/>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Middle School Mathematics Classes Using Various Activities at Least Once a Week</a:t>
            </a:r>
          </a:p>
        </p:txBody>
      </p:sp>
    </p:spTree>
    <p:extLst>
      <p:ext uri="{BB962C8B-B14F-4D97-AF65-F5344CB8AC3E}">
        <p14:creationId xmlns:p14="http://schemas.microsoft.com/office/powerpoint/2010/main" val="3892480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56620986"/>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High School Mathematics Classes Using Various Activities at Least Once a Week</a:t>
            </a:r>
          </a:p>
        </p:txBody>
      </p:sp>
    </p:spTree>
    <p:extLst>
      <p:ext uri="{BB962C8B-B14F-4D97-AF65-F5344CB8AC3E}">
        <p14:creationId xmlns:p14="http://schemas.microsoft.com/office/powerpoint/2010/main" val="2088086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54294285"/>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High School Mathematics Classes Using Various Activities at Least Once a Week</a:t>
            </a:r>
          </a:p>
        </p:txBody>
      </p:sp>
    </p:spTree>
    <p:extLst>
      <p:ext uri="{BB962C8B-B14F-4D97-AF65-F5344CB8AC3E}">
        <p14:creationId xmlns:p14="http://schemas.microsoft.com/office/powerpoint/2010/main" val="4229537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35–43</a:t>
            </a:r>
            <a:r>
              <a:rPr lang="en-US" dirty="0" smtClean="0"/>
              <a:t/>
            </a:r>
            <a:br>
              <a:rPr lang="en-US" dirty="0" smtClean="0"/>
            </a:br>
            <a:r>
              <a:rPr lang="en-US" dirty="0" smtClean="0"/>
              <a:t>(not for presentation)</a:t>
            </a:r>
            <a:endParaRPr lang="en-US" dirty="0"/>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20"/>
          <a:stretch/>
        </p:blipFill>
        <p:spPr bwMode="auto">
          <a:xfrm>
            <a:off x="1676400" y="1192886"/>
            <a:ext cx="5791200" cy="477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24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Elementary Mathematics </a:t>
            </a:r>
            <a:r>
              <a:rPr lang="en-US" sz="2000" dirty="0"/>
              <a:t>Classes in Which Teachers Report Students Engaging in Various </a:t>
            </a:r>
            <a:r>
              <a:rPr lang="en-US" sz="2000" dirty="0" smtClean="0"/>
              <a:t>Aspects </a:t>
            </a:r>
            <a:r>
              <a:rPr lang="en-US" sz="2000" dirty="0"/>
              <a:t>of Mathematical Practices </a:t>
            </a:r>
            <a:r>
              <a:rPr lang="en-US" sz="2000" dirty="0" smtClean="0"/>
              <a:t>at Least Once a Week</a:t>
            </a:r>
            <a:endParaRPr lang="en-US" sz="2000" dirty="0"/>
          </a:p>
        </p:txBody>
      </p:sp>
      <p:graphicFrame>
        <p:nvGraphicFramePr>
          <p:cNvPr id="4" name="Chart 3"/>
          <p:cNvGraphicFramePr/>
          <p:nvPr>
            <p:extLst>
              <p:ext uri="{D42A27DB-BD31-4B8C-83A1-F6EECF244321}">
                <p14:modId xmlns:p14="http://schemas.microsoft.com/office/powerpoint/2010/main" val="2839250843"/>
              </p:ext>
            </p:extLst>
          </p:nvPr>
        </p:nvGraphicFramePr>
        <p:xfrm>
          <a:off x="342900" y="1371600"/>
          <a:ext cx="8458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601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Elementary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4" name="Chart 3"/>
          <p:cNvGraphicFramePr/>
          <p:nvPr>
            <p:extLst>
              <p:ext uri="{D42A27DB-BD31-4B8C-83A1-F6EECF244321}">
                <p14:modId xmlns:p14="http://schemas.microsoft.com/office/powerpoint/2010/main" val="2562648185"/>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9107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Elementary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4" name="Chart 3"/>
          <p:cNvGraphicFramePr/>
          <p:nvPr>
            <p:extLst>
              <p:ext uri="{D42A27DB-BD31-4B8C-83A1-F6EECF244321}">
                <p14:modId xmlns:p14="http://schemas.microsoft.com/office/powerpoint/2010/main" val="541060597"/>
              </p:ext>
            </p:extLst>
          </p:nvPr>
        </p:nvGraphicFramePr>
        <p:xfrm>
          <a:off x="304800" y="1371600"/>
          <a:ext cx="8534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842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Middle School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5" name="Chart 4"/>
          <p:cNvGraphicFramePr/>
          <p:nvPr>
            <p:extLst>
              <p:ext uri="{D42A27DB-BD31-4B8C-83A1-F6EECF244321}">
                <p14:modId xmlns:p14="http://schemas.microsoft.com/office/powerpoint/2010/main" val="1290238257"/>
              </p:ext>
            </p:extLst>
          </p:nvPr>
        </p:nvGraphicFramePr>
        <p:xfrm>
          <a:off x="304800" y="1371600"/>
          <a:ext cx="8534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97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Middle School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4" name="Chart 3"/>
          <p:cNvGraphicFramePr/>
          <p:nvPr>
            <p:extLst>
              <p:ext uri="{D42A27DB-BD31-4B8C-83A1-F6EECF244321}">
                <p14:modId xmlns:p14="http://schemas.microsoft.com/office/powerpoint/2010/main" val="935525763"/>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1645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02101096"/>
              </p:ext>
            </p:extLst>
          </p:nvPr>
        </p:nvGraphicFramePr>
        <p:xfrm>
          <a:off x="457200" y="1417638"/>
          <a:ext cx="8229600" cy="4678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304800" y="274638"/>
            <a:ext cx="8686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Classes in Which Teachers Report Having Strong Control Over Various </a:t>
            </a:r>
            <a:r>
              <a:rPr lang="en-US" sz="2400" dirty="0" smtClean="0"/>
              <a:t>Decisions</a:t>
            </a:r>
            <a:endParaRPr lang="en-US" sz="2400" dirty="0"/>
          </a:p>
        </p:txBody>
      </p:sp>
    </p:spTree>
    <p:extLst>
      <p:ext uri="{BB962C8B-B14F-4D97-AF65-F5344CB8AC3E}">
        <p14:creationId xmlns:p14="http://schemas.microsoft.com/office/powerpoint/2010/main" val="13692730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Middle School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4" name="Chart 3"/>
          <p:cNvGraphicFramePr/>
          <p:nvPr>
            <p:extLst>
              <p:ext uri="{D42A27DB-BD31-4B8C-83A1-F6EECF244321}">
                <p14:modId xmlns:p14="http://schemas.microsoft.com/office/powerpoint/2010/main" val="1934382961"/>
              </p:ext>
            </p:extLst>
          </p:nvPr>
        </p:nvGraphicFramePr>
        <p:xfrm>
          <a:off x="304800" y="1371600"/>
          <a:ext cx="8534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1555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High School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5" name="Chart 4"/>
          <p:cNvGraphicFramePr/>
          <p:nvPr>
            <p:extLst>
              <p:ext uri="{D42A27DB-BD31-4B8C-83A1-F6EECF244321}">
                <p14:modId xmlns:p14="http://schemas.microsoft.com/office/powerpoint/2010/main" val="461700715"/>
              </p:ext>
            </p:extLst>
          </p:nvPr>
        </p:nvGraphicFramePr>
        <p:xfrm>
          <a:off x="342900" y="1371600"/>
          <a:ext cx="8458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7102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High School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4" name="Chart 3"/>
          <p:cNvGraphicFramePr/>
          <p:nvPr>
            <p:extLst>
              <p:ext uri="{D42A27DB-BD31-4B8C-83A1-F6EECF244321}">
                <p14:modId xmlns:p14="http://schemas.microsoft.com/office/powerpoint/2010/main" val="143891102"/>
              </p:ext>
            </p:extLst>
          </p:nvPr>
        </p:nvGraphicFramePr>
        <p:xfrm>
          <a:off x="304800" y="1371600"/>
          <a:ext cx="8534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0014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High School Mathematics </a:t>
            </a:r>
            <a:r>
              <a:rPr lang="en-US" sz="2000" dirty="0"/>
              <a:t>Classes in Which Teachers Report Students Engaging in Various </a:t>
            </a:r>
            <a:r>
              <a:rPr lang="en-US" sz="2000" dirty="0" smtClean="0"/>
              <a:t>Aspects </a:t>
            </a:r>
            <a:r>
              <a:rPr lang="en-US" sz="2000" dirty="0"/>
              <a:t>of Mathematical Practices at Least Once a Week</a:t>
            </a:r>
          </a:p>
        </p:txBody>
      </p:sp>
      <p:graphicFrame>
        <p:nvGraphicFramePr>
          <p:cNvPr id="4" name="Chart 3"/>
          <p:cNvGraphicFramePr/>
          <p:nvPr>
            <p:extLst>
              <p:ext uri="{D42A27DB-BD31-4B8C-83A1-F6EECF244321}">
                <p14:modId xmlns:p14="http://schemas.microsoft.com/office/powerpoint/2010/main" val="3108342895"/>
              </p:ext>
            </p:extLst>
          </p:nvPr>
        </p:nvGraphicFramePr>
        <p:xfrm>
          <a:off x="533400" y="1371600"/>
          <a:ext cx="8077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4610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45</a:t>
            </a:r>
            <a:r>
              <a:rPr lang="en-US" dirty="0" smtClean="0"/>
              <a:t/>
            </a:r>
            <a:br>
              <a:rPr lang="en-US" dirty="0" smtClean="0"/>
            </a:br>
            <a:r>
              <a:rPr lang="en-US" dirty="0" smtClean="0"/>
              <a:t>(not for presentation)</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644775"/>
            <a:ext cx="7194550" cy="156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905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Engaging </a:t>
            </a:r>
            <a:r>
              <a:rPr lang="en-US" sz="2800" dirty="0"/>
              <a:t>Students in Practices of Mathematics </a:t>
            </a:r>
            <a:r>
              <a:rPr lang="en-US" sz="2800" dirty="0" smtClean="0"/>
              <a:t>Composite</a:t>
            </a:r>
            <a:endParaRPr lang="en-US" sz="2800" dirty="0"/>
          </a:p>
        </p:txBody>
      </p:sp>
      <p:graphicFrame>
        <p:nvGraphicFramePr>
          <p:cNvPr id="4" name="Chart 3"/>
          <p:cNvGraphicFramePr/>
          <p:nvPr>
            <p:extLst>
              <p:ext uri="{D42A27DB-BD31-4B8C-83A1-F6EECF244321}">
                <p14:modId xmlns:p14="http://schemas.microsoft.com/office/powerpoint/2010/main" val="401932521"/>
              </p:ext>
            </p:extLst>
          </p:nvPr>
        </p:nvGraphicFramePr>
        <p:xfrm>
          <a:off x="342900" y="1752600"/>
          <a:ext cx="84582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0330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47–48</a:t>
            </a:r>
            <a:r>
              <a:rPr lang="en-US" dirty="0" smtClean="0"/>
              <a:t/>
            </a:r>
            <a:br>
              <a:rPr lang="en-US" dirty="0" smtClean="0"/>
            </a:br>
            <a:r>
              <a:rPr lang="en-US" dirty="0" smtClean="0"/>
              <a:t>(not for presentation)</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2009775"/>
            <a:ext cx="706755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16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Engaging </a:t>
            </a:r>
            <a:r>
              <a:rPr lang="en-US" sz="2800" dirty="0"/>
              <a:t>Students in Practices </a:t>
            </a:r>
            <a:r>
              <a:rPr lang="en-US" sz="2800" dirty="0" smtClean="0"/>
              <a:t>of Mathematics Composite, by Prior Achievement Level</a:t>
            </a:r>
            <a:endParaRPr lang="en-US" sz="2800" dirty="0"/>
          </a:p>
        </p:txBody>
      </p:sp>
      <p:graphicFrame>
        <p:nvGraphicFramePr>
          <p:cNvPr id="4" name="Chart 3"/>
          <p:cNvGraphicFramePr/>
          <p:nvPr>
            <p:extLst>
              <p:ext uri="{D42A27DB-BD31-4B8C-83A1-F6EECF244321}">
                <p14:modId xmlns:p14="http://schemas.microsoft.com/office/powerpoint/2010/main" val="1770435400"/>
              </p:ext>
            </p:extLst>
          </p:nvPr>
        </p:nvGraphicFramePr>
        <p:xfrm>
          <a:off x="381000" y="1447800"/>
          <a:ext cx="8382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9011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Engaging </a:t>
            </a:r>
            <a:r>
              <a:rPr lang="en-US" sz="2400" dirty="0"/>
              <a:t>Students in Practices </a:t>
            </a:r>
            <a:r>
              <a:rPr lang="en-US" sz="2400" dirty="0" smtClean="0"/>
              <a:t>of Mathematics Composite, by Percentage of Historically Underrepresented Students</a:t>
            </a:r>
            <a:endParaRPr lang="en-US" sz="2400" dirty="0"/>
          </a:p>
        </p:txBody>
      </p:sp>
      <p:graphicFrame>
        <p:nvGraphicFramePr>
          <p:cNvPr id="4" name="Chart 3"/>
          <p:cNvGraphicFramePr/>
          <p:nvPr>
            <p:extLst>
              <p:ext uri="{D42A27DB-BD31-4B8C-83A1-F6EECF244321}">
                <p14:modId xmlns:p14="http://schemas.microsoft.com/office/powerpoint/2010/main" val="2535890335"/>
              </p:ext>
            </p:extLst>
          </p:nvPr>
        </p:nvGraphicFramePr>
        <p:xfrm>
          <a:off x="266700" y="1447800"/>
          <a:ext cx="8610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047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50</a:t>
            </a:r>
            <a:r>
              <a:rPr lang="en-US" dirty="0" smtClean="0"/>
              <a:t/>
            </a:r>
            <a:br>
              <a:rPr lang="en-US" dirty="0" smtClean="0"/>
            </a:br>
            <a:r>
              <a:rPr lang="en-US" dirty="0" smtClean="0"/>
              <a:t>(not for presentation)</a:t>
            </a:r>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50" y="2270125"/>
            <a:ext cx="7073900" cy="23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0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07721193"/>
              </p:ext>
            </p:extLst>
          </p:nvPr>
        </p:nvGraphicFramePr>
        <p:xfrm>
          <a:off x="381000" y="1417638"/>
          <a:ext cx="8382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smtClean="0"/>
              <a:t>Middle School </a:t>
            </a:r>
            <a:r>
              <a:rPr lang="en-US" sz="2400" dirty="0"/>
              <a:t>Mathematics Classes in Which Teachers Report Having Strong Control Over Various </a:t>
            </a:r>
            <a:r>
              <a:rPr lang="en-US" sz="2400" dirty="0" smtClean="0"/>
              <a:t>Decisions</a:t>
            </a:r>
            <a:endParaRPr lang="en-US" sz="2400" dirty="0"/>
          </a:p>
        </p:txBody>
      </p:sp>
    </p:spTree>
    <p:extLst>
      <p:ext uri="{BB962C8B-B14F-4D97-AF65-F5344CB8AC3E}">
        <p14:creationId xmlns:p14="http://schemas.microsoft.com/office/powerpoint/2010/main" val="34842406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Mathematics </a:t>
            </a:r>
            <a:r>
              <a:rPr lang="en-US" sz="2400" dirty="0"/>
              <a:t>Classes in Which Teachers Report Incorporating </a:t>
            </a:r>
            <a:r>
              <a:rPr lang="en-US" sz="2400" dirty="0" smtClean="0"/>
              <a:t>Coding </a:t>
            </a:r>
            <a:r>
              <a:rPr lang="en-US" sz="2400" dirty="0"/>
              <a:t>Into Mathematics </a:t>
            </a:r>
            <a:r>
              <a:rPr lang="en-US" sz="2400" dirty="0" smtClean="0"/>
              <a:t>Instruction</a:t>
            </a:r>
            <a:endParaRPr lang="en-US" sz="2400" dirty="0"/>
          </a:p>
        </p:txBody>
      </p:sp>
      <p:graphicFrame>
        <p:nvGraphicFramePr>
          <p:cNvPr id="4" name="Chart 3"/>
          <p:cNvGraphicFramePr/>
          <p:nvPr>
            <p:extLst>
              <p:ext uri="{D42A27DB-BD31-4B8C-83A1-F6EECF244321}">
                <p14:modId xmlns:p14="http://schemas.microsoft.com/office/powerpoint/2010/main" val="1918369355"/>
              </p:ext>
            </p:extLst>
          </p:nvPr>
        </p:nvGraphicFramePr>
        <p:xfrm>
          <a:off x="533400" y="1524000"/>
          <a:ext cx="8305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5468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Slides </a:t>
            </a:r>
            <a:r>
              <a:rPr lang="en-US" dirty="0" smtClean="0"/>
              <a:t>52–54 </a:t>
            </a:r>
            <a:r>
              <a:rPr lang="en-US" dirty="0"/>
              <a:t/>
            </a:r>
            <a:br>
              <a:rPr lang="en-US" dirty="0"/>
            </a:br>
            <a:r>
              <a:rPr lang="en-US" dirty="0"/>
              <a:t>(not for presentation</a:t>
            </a:r>
            <a:r>
              <a:rPr lang="en-US" dirty="0" smtClean="0"/>
              <a: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1749425"/>
            <a:ext cx="7029450" cy="335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3800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53203990"/>
              </p:ext>
            </p:extLst>
          </p:nvPr>
        </p:nvGraphicFramePr>
        <p:xfrm>
          <a:off x="57150" y="1295400"/>
          <a:ext cx="90297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Elementary </a:t>
            </a:r>
            <a:r>
              <a:rPr lang="en-US" sz="2400" dirty="0" smtClean="0"/>
              <a:t>Mathematics </a:t>
            </a:r>
            <a:r>
              <a:rPr lang="en-US" sz="2400" dirty="0"/>
              <a:t>Classes Participating in Various Activities in the Most Recent </a:t>
            </a:r>
            <a:r>
              <a:rPr lang="en-US" sz="2400" dirty="0" smtClean="0"/>
              <a:t>Lesson</a:t>
            </a:r>
            <a:endParaRPr lang="en-US" sz="2400" dirty="0"/>
          </a:p>
        </p:txBody>
      </p:sp>
    </p:spTree>
    <p:extLst>
      <p:ext uri="{BB962C8B-B14F-4D97-AF65-F5344CB8AC3E}">
        <p14:creationId xmlns:p14="http://schemas.microsoft.com/office/powerpoint/2010/main" val="1478152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88148300"/>
              </p:ext>
            </p:extLst>
          </p:nvPr>
        </p:nvGraphicFramePr>
        <p:xfrm>
          <a:off x="7620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Middle School Mathematics Classes Participating in Various Activities in the Most Recent </a:t>
            </a:r>
            <a:r>
              <a:rPr lang="en-US" sz="2400" dirty="0" smtClean="0"/>
              <a:t>Lesson</a:t>
            </a:r>
            <a:endParaRPr lang="en-US" sz="2400" dirty="0"/>
          </a:p>
        </p:txBody>
      </p:sp>
    </p:spTree>
    <p:extLst>
      <p:ext uri="{BB962C8B-B14F-4D97-AF65-F5344CB8AC3E}">
        <p14:creationId xmlns:p14="http://schemas.microsoft.com/office/powerpoint/2010/main" val="1922797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39308348"/>
              </p:ext>
            </p:extLst>
          </p:nvPr>
        </p:nvGraphicFramePr>
        <p:xfrm>
          <a:off x="7620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High School Mathematics Classes Participating in Various Activities in the Most Recent </a:t>
            </a:r>
            <a:r>
              <a:rPr lang="en-US" sz="2400" dirty="0" smtClean="0"/>
              <a:t>Lesson</a:t>
            </a:r>
            <a:endParaRPr lang="en-US" sz="2400" dirty="0"/>
          </a:p>
        </p:txBody>
      </p:sp>
    </p:spTree>
    <p:extLst>
      <p:ext uri="{BB962C8B-B14F-4D97-AF65-F5344CB8AC3E}">
        <p14:creationId xmlns:p14="http://schemas.microsoft.com/office/powerpoint/2010/main" val="25056161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56 </a:t>
            </a:r>
            <a:r>
              <a:rPr lang="en-US" dirty="0"/>
              <a:t/>
            </a:r>
            <a:br>
              <a:rPr lang="en-US" dirty="0"/>
            </a:br>
            <a:r>
              <a:rPr lang="en-US" dirty="0"/>
              <a:t>(not for presentation</a:t>
            </a:r>
            <a:r>
              <a:rPr lang="en-US" dirty="0" smtClean="0"/>
              <a:t>)</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2266950"/>
            <a:ext cx="73088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6805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730982038"/>
              </p:ext>
            </p:extLst>
          </p:nvPr>
        </p:nvGraphicFramePr>
        <p:xfrm>
          <a:off x="457200" y="1371600"/>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800" dirty="0" smtClean="0"/>
              <a:t>Percentage </a:t>
            </a:r>
            <a:r>
              <a:rPr lang="en-US" sz="2800" dirty="0"/>
              <a:t>of Time Spent on Different Activities in the Most Recent Mathematics </a:t>
            </a:r>
            <a:r>
              <a:rPr lang="en-US" sz="2800" dirty="0" smtClean="0"/>
              <a:t>Lesson</a:t>
            </a:r>
            <a:endParaRPr lang="en-US" sz="2800" dirty="0"/>
          </a:p>
        </p:txBody>
      </p:sp>
    </p:spTree>
    <p:extLst>
      <p:ext uri="{BB962C8B-B14F-4D97-AF65-F5344CB8AC3E}">
        <p14:creationId xmlns:p14="http://schemas.microsoft.com/office/powerpoint/2010/main" val="12009891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52500" y="2743200"/>
            <a:ext cx="72390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58C5C9"/>
                </a:solidFill>
                <a:effectLst/>
                <a:uLnTx/>
                <a:uFillTx/>
                <a:latin typeface="Arial Black" panose="020B0A04020102020204" pitchFamily="34" charset="0"/>
              </a:rPr>
              <a:t>Homework and Assessment</a:t>
            </a:r>
            <a:r>
              <a:rPr kumimoji="0" lang="en-US" sz="3200" b="0" i="0" u="none" strike="noStrike" kern="1200" cap="none" spc="0" normalizeH="0" noProof="0" dirty="0" smtClean="0">
                <a:ln>
                  <a:noFill/>
                </a:ln>
                <a:solidFill>
                  <a:srgbClr val="58C5C9"/>
                </a:solidFill>
                <a:effectLst/>
                <a:uLnTx/>
                <a:uFillTx/>
                <a:latin typeface="Arial Black" panose="020B0A04020102020204" pitchFamily="34" charset="0"/>
              </a:rPr>
              <a:t> Practices</a:t>
            </a:r>
            <a:endParaRPr kumimoji="0" lang="en-US" sz="3200" b="0" i="0" u="none" strike="noStrike" kern="1200" cap="none" spc="0" normalizeH="0" baseline="0" noProof="0" dirty="0">
              <a:ln>
                <a:noFill/>
              </a:ln>
              <a:solidFill>
                <a:srgbClr val="58C5C9"/>
              </a:solidFill>
              <a:effectLst/>
              <a:uLnTx/>
              <a:uFillTx/>
              <a:latin typeface="Arial Black" panose="020B0A04020102020204" pitchFamily="34" charset="0"/>
            </a:endParaRPr>
          </a:p>
        </p:txBody>
      </p:sp>
    </p:spTree>
    <p:extLst>
      <p:ext uri="{BB962C8B-B14F-4D97-AF65-F5344CB8AC3E}">
        <p14:creationId xmlns:p14="http://schemas.microsoft.com/office/powerpoint/2010/main" val="2473612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2041525"/>
            <a:ext cx="7169150" cy="277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59</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344384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800" dirty="0"/>
              <a:t>Amount of Homework Assigned in </a:t>
            </a:r>
            <a:r>
              <a:rPr lang="en-US" sz="2800" dirty="0" smtClean="0"/>
              <a:t>Mathematics </a:t>
            </a:r>
            <a:r>
              <a:rPr lang="en-US" sz="2800" dirty="0"/>
              <a:t>Classes </a:t>
            </a:r>
            <a:r>
              <a:rPr lang="en-US" sz="2800" dirty="0" smtClean="0"/>
              <a:t>Per Week</a:t>
            </a:r>
            <a:endParaRPr lang="en-US" sz="2800" dirty="0"/>
          </a:p>
        </p:txBody>
      </p:sp>
      <p:graphicFrame>
        <p:nvGraphicFramePr>
          <p:cNvPr id="6" name="Chart 5"/>
          <p:cNvGraphicFramePr/>
          <p:nvPr>
            <p:extLst>
              <p:ext uri="{D42A27DB-BD31-4B8C-83A1-F6EECF244321}">
                <p14:modId xmlns:p14="http://schemas.microsoft.com/office/powerpoint/2010/main" val="3727162250"/>
              </p:ext>
            </p:extLst>
          </p:nvPr>
        </p:nvGraphicFramePr>
        <p:xfrm>
          <a:off x="228600" y="1752600"/>
          <a:ext cx="86868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244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4302335"/>
              </p:ext>
            </p:extLst>
          </p:nvPr>
        </p:nvGraphicFramePr>
        <p:xfrm>
          <a:off x="419100" y="1423334"/>
          <a:ext cx="8305800" cy="467266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smtClean="0"/>
              <a:t>High School </a:t>
            </a:r>
            <a:r>
              <a:rPr lang="en-US" sz="2400" dirty="0"/>
              <a:t>Mathematics Classes in Which Teachers Report Having Strong Control Over Various </a:t>
            </a:r>
            <a:r>
              <a:rPr lang="en-US" sz="2400" dirty="0" smtClean="0"/>
              <a:t>Decisions</a:t>
            </a:r>
            <a:endParaRPr lang="en-US" sz="2400" dirty="0"/>
          </a:p>
        </p:txBody>
      </p:sp>
    </p:spTree>
    <p:extLst>
      <p:ext uri="{BB962C8B-B14F-4D97-AF65-F5344CB8AC3E}">
        <p14:creationId xmlns:p14="http://schemas.microsoft.com/office/powerpoint/2010/main" val="7513417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2266950"/>
            <a:ext cx="709930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Slide </a:t>
            </a:r>
            <a:r>
              <a:rPr lang="en-US" dirty="0" smtClean="0"/>
              <a:t>61</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33356836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03247632"/>
              </p:ext>
            </p:extLst>
          </p:nvPr>
        </p:nvGraphicFramePr>
        <p:xfrm>
          <a:off x="1905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rmAutofit fontScale="90000"/>
          </a:bodyPr>
          <a:lstStyle/>
          <a:p>
            <a:r>
              <a:rPr lang="en-US" dirty="0"/>
              <a:t>Frequency of Required External Testing in Mathematics </a:t>
            </a:r>
            <a:r>
              <a:rPr lang="en-US" dirty="0" smtClean="0"/>
              <a:t>Classes</a:t>
            </a:r>
            <a:endParaRPr lang="en-US" dirty="0"/>
          </a:p>
        </p:txBody>
      </p:sp>
    </p:spTree>
    <p:extLst>
      <p:ext uri="{BB962C8B-B14F-4D97-AF65-F5344CB8AC3E}">
        <p14:creationId xmlns:p14="http://schemas.microsoft.com/office/powerpoint/2010/main" val="32048963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kumimoji="0" lang="en-US" sz="4400" b="0" i="0" u="none" strike="noStrike" kern="1200" cap="none" spc="0" normalizeH="0" baseline="0" noProof="0" dirty="0">
              <a:ln>
                <a:noFill/>
              </a:ln>
              <a:solidFill>
                <a:schemeClr val="tx1"/>
              </a:solidFill>
              <a:effectLst/>
              <a:uLnTx/>
              <a:uFillTx/>
              <a:latin typeface="Calibri"/>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238" y="1403583"/>
            <a:ext cx="6359525" cy="456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Original Data for </a:t>
            </a:r>
            <a:r>
              <a:rPr lang="en-US"/>
              <a:t>Slides </a:t>
            </a:r>
            <a:r>
              <a:rPr lang="en-US" smtClean="0"/>
              <a:t>63–66 </a:t>
            </a:r>
            <a:r>
              <a:rPr lang="en-US" dirty="0"/>
              <a:t/>
            </a:r>
            <a:br>
              <a:rPr lang="en-US" dirty="0"/>
            </a:br>
            <a:r>
              <a:rPr lang="en-US" dirty="0"/>
              <a:t>(not for presentation</a:t>
            </a:r>
            <a:r>
              <a:rPr lang="en-US" dirty="0" smtClean="0"/>
              <a:t>)</a:t>
            </a:r>
            <a:endParaRPr lang="en-US" dirty="0"/>
          </a:p>
        </p:txBody>
      </p:sp>
    </p:spTree>
    <p:extLst>
      <p:ext uri="{BB962C8B-B14F-4D97-AF65-F5344CB8AC3E}">
        <p14:creationId xmlns:p14="http://schemas.microsoft.com/office/powerpoint/2010/main" val="8959039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47605700"/>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defRPr/>
            </a:pPr>
            <a:endParaRPr lang="en-US" dirty="0">
              <a:solidFill>
                <a:schemeClr val="tx1"/>
              </a:solidFill>
            </a:endParaRPr>
          </a:p>
        </p:txBody>
      </p:sp>
      <p:sp>
        <p:nvSpPr>
          <p:cNvPr id="3" name="Title 2"/>
          <p:cNvSpPr>
            <a:spLocks noGrp="1"/>
          </p:cNvSpPr>
          <p:nvPr>
            <p:ph type="title"/>
          </p:nvPr>
        </p:nvSpPr>
        <p:spPr/>
        <p:txBody>
          <a:bodyPr>
            <a:noAutofit/>
          </a:bodyPr>
          <a:lstStyle/>
          <a:p>
            <a:r>
              <a:rPr lang="en-US" sz="2400" dirty="0"/>
              <a:t>Mathematics Classes Required to Take External Assessments Two or More Times </a:t>
            </a:r>
            <a:r>
              <a:rPr lang="en-US" sz="2400" dirty="0" smtClean="0"/>
              <a:t>Per Year</a:t>
            </a:r>
            <a:endParaRPr lang="en-US" sz="2400" dirty="0"/>
          </a:p>
        </p:txBody>
      </p:sp>
    </p:spTree>
    <p:extLst>
      <p:ext uri="{BB962C8B-B14F-4D97-AF65-F5344CB8AC3E}">
        <p14:creationId xmlns:p14="http://schemas.microsoft.com/office/powerpoint/2010/main" val="41318257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22811986"/>
              </p:ext>
            </p:extLst>
          </p:nvPr>
        </p:nvGraphicFramePr>
        <p:xfrm>
          <a:off x="533400" y="1417638"/>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457200" y="152400"/>
            <a:ext cx="8382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defRPr/>
            </a:pPr>
            <a:endParaRPr lang="en-US" dirty="0">
              <a:solidFill>
                <a:prstClr val="black"/>
              </a:solidFill>
            </a:endParaRPr>
          </a:p>
        </p:txBody>
      </p:sp>
      <p:sp>
        <p:nvSpPr>
          <p:cNvPr id="3" name="Title 2"/>
          <p:cNvSpPr>
            <a:spLocks noGrp="1"/>
          </p:cNvSpPr>
          <p:nvPr>
            <p:ph type="title"/>
          </p:nvPr>
        </p:nvSpPr>
        <p:spPr>
          <a:xfrm>
            <a:off x="1219200" y="381000"/>
            <a:ext cx="7467600" cy="868362"/>
          </a:xfrm>
        </p:spPr>
        <p:txBody>
          <a:bodyPr>
            <a:noAutofit/>
          </a:bodyPr>
          <a:lstStyle/>
          <a:p>
            <a:r>
              <a:rPr lang="en-US" sz="2400" dirty="0"/>
              <a:t>Mathematics Classes Required to Take External Assessments Two or More Times P</a:t>
            </a:r>
            <a:r>
              <a:rPr lang="en-US" sz="2400" dirty="0" smtClean="0"/>
              <a:t>er Year</a:t>
            </a:r>
            <a:endParaRPr lang="en-US" sz="2400" dirty="0"/>
          </a:p>
        </p:txBody>
      </p:sp>
    </p:spTree>
    <p:extLst>
      <p:ext uri="{BB962C8B-B14F-4D97-AF65-F5344CB8AC3E}">
        <p14:creationId xmlns:p14="http://schemas.microsoft.com/office/powerpoint/2010/main" val="20111782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86631071"/>
              </p:ext>
            </p:extLst>
          </p:nvPr>
        </p:nvGraphicFramePr>
        <p:xfrm>
          <a:off x="533400" y="1600200"/>
          <a:ext cx="8077200" cy="44497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1219200" y="381000"/>
            <a:ext cx="7467600" cy="868362"/>
          </a:xfrm>
        </p:spPr>
        <p:txBody>
          <a:bodyPr>
            <a:noAutofit/>
          </a:bodyPr>
          <a:lstStyle/>
          <a:p>
            <a:r>
              <a:rPr lang="en-US" sz="2400" dirty="0"/>
              <a:t>Mathematics Classes Required to Take External Assessments Two or More Times P</a:t>
            </a:r>
            <a:r>
              <a:rPr lang="en-US" sz="2400" dirty="0" smtClean="0"/>
              <a:t>er Year</a:t>
            </a:r>
            <a:endParaRPr lang="en-US" sz="2400" dirty="0"/>
          </a:p>
        </p:txBody>
      </p:sp>
    </p:spTree>
    <p:extLst>
      <p:ext uri="{BB962C8B-B14F-4D97-AF65-F5344CB8AC3E}">
        <p14:creationId xmlns:p14="http://schemas.microsoft.com/office/powerpoint/2010/main" val="32167089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42279949"/>
              </p:ext>
            </p:extLst>
          </p:nvPr>
        </p:nvGraphicFramePr>
        <p:xfrm>
          <a:off x="533400" y="1417638"/>
          <a:ext cx="8077200" cy="46021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r>
              <a:rPr lang="en-US" sz="2400" dirty="0"/>
              <a:t>Mathematics Classes Required to Take External Assessments Two or More Times P</a:t>
            </a:r>
            <a:r>
              <a:rPr lang="en-US" sz="2400" dirty="0" smtClean="0"/>
              <a:t>er Year</a:t>
            </a:r>
            <a:endParaRPr lang="en-US" sz="2400" dirty="0"/>
          </a:p>
        </p:txBody>
      </p:sp>
    </p:spTree>
    <p:extLst>
      <p:ext uri="{BB962C8B-B14F-4D97-AF65-F5344CB8AC3E}">
        <p14:creationId xmlns:p14="http://schemas.microsoft.com/office/powerpoint/2010/main" val="1640234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Calibri"/>
            </a:endParaRPr>
          </a:p>
        </p:txBody>
      </p:sp>
      <p:sp>
        <p:nvSpPr>
          <p:cNvPr id="2" name="Title 1"/>
          <p:cNvSpPr>
            <a:spLocks noGrp="1"/>
          </p:cNvSpPr>
          <p:nvPr>
            <p:ph type="title"/>
          </p:nvPr>
        </p:nvSpPr>
        <p:spPr/>
        <p:txBody>
          <a:bodyPr>
            <a:normAutofit fontScale="90000"/>
          </a:bodyPr>
          <a:lstStyle/>
          <a:p>
            <a:r>
              <a:rPr lang="en-US" dirty="0"/>
              <a:t>Original Data for Slide </a:t>
            </a:r>
            <a:r>
              <a:rPr lang="en-US" dirty="0" smtClean="0"/>
              <a:t>8 </a:t>
            </a:r>
            <a:r>
              <a:rPr lang="en-US" dirty="0"/>
              <a:t/>
            </a:r>
            <a:br>
              <a:rPr lang="en-US" dirty="0"/>
            </a:br>
            <a:r>
              <a:rPr lang="en-US" dirty="0"/>
              <a:t>(not for presentation</a:t>
            </a:r>
            <a:r>
              <a:rPr lang="en-US" dirty="0" smtClean="0"/>
              <a: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 y="2498725"/>
            <a:ext cx="7118350" cy="186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625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t>Curriculum and Pedagogy Control Composites</a:t>
            </a:r>
            <a:endParaRPr lang="en-US" sz="2900" dirty="0"/>
          </a:p>
        </p:txBody>
      </p:sp>
      <p:graphicFrame>
        <p:nvGraphicFramePr>
          <p:cNvPr id="4" name="Chart 3"/>
          <p:cNvGraphicFramePr/>
          <p:nvPr>
            <p:extLst>
              <p:ext uri="{D42A27DB-BD31-4B8C-83A1-F6EECF244321}">
                <p14:modId xmlns:p14="http://schemas.microsoft.com/office/powerpoint/2010/main" val="2368978996"/>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944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10–13</a:t>
            </a:r>
            <a:r>
              <a:rPr lang="en-US" dirty="0" smtClean="0"/>
              <a:t/>
            </a:r>
            <a:br>
              <a:rPr lang="en-US" dirty="0" smtClean="0"/>
            </a:br>
            <a:r>
              <a:rPr lang="en-US" dirty="0" smtClean="0"/>
              <a:t>(not for presentation)</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206959"/>
            <a:ext cx="4876800" cy="4781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536205"/>
      </p:ext>
    </p:extLst>
  </p:cSld>
  <p:clrMapOvr>
    <a:masterClrMapping/>
  </p:clrMapOvr>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735</TotalTime>
  <Words>10814</Words>
  <Application>Microsoft Office PowerPoint</Application>
  <PresentationFormat>On-screen Show (4:3)</PresentationFormat>
  <Paragraphs>699</Paragraphs>
  <Slides>66</Slides>
  <Notes>48</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Chapter 5 Instruction Decision-Making, Objectives, and Activities</vt:lpstr>
      <vt:lpstr>PowerPoint Presentation</vt:lpstr>
      <vt:lpstr>Original Data for Slides 4–6  (not for presentation)</vt:lpstr>
      <vt:lpstr>Elementary Mathematics Classes in Which Teachers Report Having Strong Control Over Various Decisions</vt:lpstr>
      <vt:lpstr>Middle School Mathematics Classes in Which Teachers Report Having Strong Control Over Various Decisions</vt:lpstr>
      <vt:lpstr>High School Mathematics Classes in Which Teachers Report Having Strong Control Over Various Decisions</vt:lpstr>
      <vt:lpstr>Original Data for Slide 8  (not for presentation)</vt:lpstr>
      <vt:lpstr>Curriculum and Pedagogy Control Composites</vt:lpstr>
      <vt:lpstr>Original Data for Slides 10–13 (not for presentation)</vt:lpstr>
      <vt:lpstr>Curriculum Control and Pedagogy Control Composites, by Prior Achievement Level</vt:lpstr>
      <vt:lpstr>Curriculum Control and Pedagogy Control Composites, by Percentage of Historically Underrepresented Students in Class</vt:lpstr>
      <vt:lpstr>Curriculum Control and Pedagogy Control Composites</vt:lpstr>
      <vt:lpstr>Curriculum Control and Pedagogy Control Composites, by School Size</vt:lpstr>
      <vt:lpstr>PowerPoint Presentation</vt:lpstr>
      <vt:lpstr>Original Data for Slides 16–21 (not for presentation)</vt:lpstr>
      <vt:lpstr>Elementary Mathematics Classes With Heavy Emphasis on Various Instructional Objectives</vt:lpstr>
      <vt:lpstr>Elementary Mathematics Classes With Heavy Emphasis on Various Instructional Objectives</vt:lpstr>
      <vt:lpstr>Middle School Mathematics Classes With Heavy Emphasis on Various Instructional Objectives</vt:lpstr>
      <vt:lpstr>Middle School Mathematics Classes With Heavy Emphasis on Various Instructional Objectives</vt:lpstr>
      <vt:lpstr>High School Mathematics Classes With Heavy Emphasis on Various Instructional Objectives</vt:lpstr>
      <vt:lpstr>High School Mathematics Classes With Heavy Emphasis on Various Instructional Objectives</vt:lpstr>
      <vt:lpstr>Original Data for Slide 23 (not for presentation)</vt:lpstr>
      <vt:lpstr>Reform-Oriented Instructional Objectives Composite</vt:lpstr>
      <vt:lpstr>Original Data for Slide 25 (not for presentation)</vt:lpstr>
      <vt:lpstr>Reform-Oriented Instructional Objectives Composite</vt:lpstr>
      <vt:lpstr>PowerPoint Presentation</vt:lpstr>
      <vt:lpstr>Original Data for Slides 28–33  (not for presentation)</vt:lpstr>
      <vt:lpstr>Elementary Mathematics Classes Using Various Activities at Least Once a Week</vt:lpstr>
      <vt:lpstr>Elementary Mathematics Classes Using Various Activities at Least Once a Week</vt:lpstr>
      <vt:lpstr>Middle School Mathematics Classes Using Various Activities at Least Once a Week</vt:lpstr>
      <vt:lpstr>Middle School Mathematics Classes Using Various Activities at Least Once a Week</vt:lpstr>
      <vt:lpstr>High School Mathematics Classes Using Various Activities at Least Once a Week</vt:lpstr>
      <vt:lpstr>High School Mathematics Classes Using Various Activities at Least Once a Week</vt:lpstr>
      <vt:lpstr>Original Data for Slides 35–43 (not for presentation)</vt:lpstr>
      <vt:lpstr>Elementary Mathematics Classes in Which Teachers Report Students Engaging in Various Aspects of Mathematical Practices at Least Once a Week</vt:lpstr>
      <vt:lpstr>Elementary Mathematics Classes in Which Teachers Report Students Engaging in Various Aspects of Mathematical Practices at Least Once a Week</vt:lpstr>
      <vt:lpstr>Elementary Mathematics Classes in Which Teachers Report Students Engaging in Various Aspects of Mathematical Practices at Least Once a Week</vt:lpstr>
      <vt:lpstr>Middle School Mathematics Classes in Which Teachers Report Students Engaging in Various Aspects of Mathematical Practices at Least Once a Week</vt:lpstr>
      <vt:lpstr>Middle School Mathematics Classes in Which Teachers Report Students Engaging in Various Aspects of Mathematical Practices at Least Once a Week</vt:lpstr>
      <vt:lpstr>Middle School Mathematics Classes in Which Teachers Report Students Engaging in Various Aspects of Mathematical Practices at Least Once a Week</vt:lpstr>
      <vt:lpstr>High School Mathematics Classes in Which Teachers Report Students Engaging in Various Aspects of Mathematical Practices at Least Once a Week</vt:lpstr>
      <vt:lpstr>High School Mathematics Classes in Which Teachers Report Students Engaging in Various Aspects of Mathematical Practices at Least Once a Week</vt:lpstr>
      <vt:lpstr>High School Mathematics Classes in Which Teachers Report Students Engaging in Various Aspects of Mathematical Practices at Least Once a Week</vt:lpstr>
      <vt:lpstr>Original Data for Slide 45 (not for presentation)</vt:lpstr>
      <vt:lpstr>Engaging Students in Practices of Mathematics Composite</vt:lpstr>
      <vt:lpstr>Original Data for Slides 47–48 (not for presentation)</vt:lpstr>
      <vt:lpstr>Engaging Students in Practices of Mathematics Composite, by Prior Achievement Level</vt:lpstr>
      <vt:lpstr>Engaging Students in Practices of Mathematics Composite, by Percentage of Historically Underrepresented Students</vt:lpstr>
      <vt:lpstr>Original Data for Slide 50 (not for presentation)</vt:lpstr>
      <vt:lpstr>Mathematics Classes in Which Teachers Report Incorporating Coding Into Mathematics Instruction</vt:lpstr>
      <vt:lpstr>Original Data for Slides 52–54  (not for presentation)</vt:lpstr>
      <vt:lpstr>Elementary Mathematics Classes Participating in Various Activities in the Most Recent Lesson</vt:lpstr>
      <vt:lpstr>Middle School Mathematics Classes Participating in Various Activities in the Most Recent Lesson</vt:lpstr>
      <vt:lpstr>High School Mathematics Classes Participating in Various Activities in the Most Recent Lesson</vt:lpstr>
      <vt:lpstr>Original Data for Slide 56  (not for presentation)</vt:lpstr>
      <vt:lpstr>Percentage of Time Spent on Different Activities in the Most Recent Mathematics Lesson</vt:lpstr>
      <vt:lpstr>PowerPoint Presentation</vt:lpstr>
      <vt:lpstr>Original Data for Slide 59 (not for presentation)</vt:lpstr>
      <vt:lpstr>Amount of Homework Assigned in Mathematics Classes Per Week</vt:lpstr>
      <vt:lpstr>Original Data for Slide 61 (not for presentation)</vt:lpstr>
      <vt:lpstr>Frequency of Required External Testing in Mathematics Classes</vt:lpstr>
      <vt:lpstr>Original Data for Slides 63–66  (not for presentation)</vt:lpstr>
      <vt:lpstr>Mathematics Classes Required to Take External Assessments Two or More Times Per Year</vt:lpstr>
      <vt:lpstr>Mathematics Classes Required to Take External Assessments Two or More Times Per Year</vt:lpstr>
      <vt:lpstr>Mathematics Classes Required to Take External Assessments Two or More Times Per Year</vt:lpstr>
      <vt:lpstr>Mathematics Classes Required to Take External Assessments Two or More Times Per Year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71</cp:revision>
  <dcterms:created xsi:type="dcterms:W3CDTF">2018-12-17T19:52:28Z</dcterms:created>
  <dcterms:modified xsi:type="dcterms:W3CDTF">2019-06-03T13:35:45Z</dcterms:modified>
</cp:coreProperties>
</file>