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7.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8.xml" ContentType="application/vnd.openxmlformats-officedocument.drawingml.chart+xml"/>
  <Override PartName="/ppt/notesSlides/notesSlide30.xml" ContentType="application/vnd.openxmlformats-officedocument.presentationml.notesSlide+xml"/>
  <Override PartName="/ppt/charts/chart19.xml" ContentType="application/vnd.openxmlformats-officedocument.drawingml.chart+xml"/>
  <Override PartName="/ppt/notesSlides/notesSlide31.xml" ContentType="application/vnd.openxmlformats-officedocument.presentationml.notesSlide+xml"/>
  <Override PartName="/ppt/charts/chart20.xml" ContentType="application/vnd.openxmlformats-officedocument.drawingml.chart+xml"/>
  <Override PartName="/ppt/notesSlides/notesSlide32.xml" ContentType="application/vnd.openxmlformats-officedocument.presentationml.notesSlide+xml"/>
  <Override PartName="/ppt/charts/chart21.xml" ContentType="application/vnd.openxmlformats-officedocument.drawingml.chart+xml"/>
  <Override PartName="/ppt/notesSlides/notesSlide33.xml" ContentType="application/vnd.openxmlformats-officedocument.presentationml.notesSlide+xml"/>
  <Override PartName="/ppt/charts/chart22.xml" ContentType="application/vnd.openxmlformats-officedocument.drawingml.chart+xml"/>
  <Override PartName="/ppt/notesSlides/notesSlide34.xml" ContentType="application/vnd.openxmlformats-officedocument.presentationml.notesSlide+xml"/>
  <Override PartName="/ppt/charts/chart23.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4.xml" ContentType="application/vnd.openxmlformats-officedocument.drawingml.chart+xml"/>
  <Override PartName="/ppt/notesSlides/notesSlide38.xml" ContentType="application/vnd.openxmlformats-officedocument.presentationml.notesSlide+xml"/>
  <Override PartName="/ppt/charts/chart25.xml" ContentType="application/vnd.openxmlformats-officedocument.drawingml.chart+xml"/>
  <Override PartName="/ppt/notesSlides/notesSlide39.xml" ContentType="application/vnd.openxmlformats-officedocument.presentationml.notesSlide+xml"/>
  <Override PartName="/ppt/charts/chart26.xml" ContentType="application/vnd.openxmlformats-officedocument.drawingml.chart+xml"/>
  <Override PartName="/ppt/notesSlides/notesSlide40.xml" ContentType="application/vnd.openxmlformats-officedocument.presentationml.notesSlide+xml"/>
  <Override PartName="/ppt/charts/chart27.xml" ContentType="application/vnd.openxmlformats-officedocument.drawingml.chart+xml"/>
  <Override PartName="/ppt/notesSlides/notesSlide41.xml" ContentType="application/vnd.openxmlformats-officedocument.presentationml.notesSlide+xml"/>
  <Override PartName="/ppt/charts/chart28.xml" ContentType="application/vnd.openxmlformats-officedocument.drawingml.chart+xml"/>
  <Override PartName="/ppt/notesSlides/notesSlide42.xml" ContentType="application/vnd.openxmlformats-officedocument.presentationml.notesSlide+xml"/>
  <Override PartName="/ppt/charts/chart29.xml" ContentType="application/vnd.openxmlformats-officedocument.drawingml.chart+xml"/>
  <Override PartName="/ppt/notesSlides/notesSlide43.xml" ContentType="application/vnd.openxmlformats-officedocument.presentationml.notesSlide+xml"/>
  <Override PartName="/ppt/charts/chart30.xml" ContentType="application/vnd.openxmlformats-officedocument.drawingml.chart+xml"/>
  <Override PartName="/ppt/notesSlides/notesSlide44.xml" ContentType="application/vnd.openxmlformats-officedocument.presentationml.notesSlide+xml"/>
  <Override PartName="/ppt/charts/chart31.xml" ContentType="application/vnd.openxmlformats-officedocument.drawingml.chart+xml"/>
  <Override PartName="/ppt/notesSlides/notesSlide45.xml" ContentType="application/vnd.openxmlformats-officedocument.presentationml.notesSlide+xml"/>
  <Override PartName="/ppt/charts/chart32.xml" ContentType="application/vnd.openxmlformats-officedocument.drawingml.chart+xml"/>
  <Override PartName="/ppt/notesSlides/notesSlide46.xml" ContentType="application/vnd.openxmlformats-officedocument.presentationml.notesSlide+xml"/>
  <Override PartName="/ppt/charts/chart33.xml" ContentType="application/vnd.openxmlformats-officedocument.drawingml.chart+xml"/>
  <Override PartName="/ppt/notesSlides/notesSlide47.xml" ContentType="application/vnd.openxmlformats-officedocument.presentationml.notesSlide+xml"/>
  <Override PartName="/ppt/charts/chart34.xml" ContentType="application/vnd.openxmlformats-officedocument.drawingml.chart+xml"/>
  <Override PartName="/ppt/notesSlides/notesSlide48.xml" ContentType="application/vnd.openxmlformats-officedocument.presentationml.notesSlide+xml"/>
  <Override PartName="/ppt/charts/chart35.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7.xml" ContentType="application/vnd.openxmlformats-officedocument.drawingml.chart+xml"/>
  <Override PartName="/ppt/notesSlides/notesSlide53.xml" ContentType="application/vnd.openxmlformats-officedocument.presentationml.notesSlide+xml"/>
  <Override PartName="/ppt/charts/chart38.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9.xml" ContentType="application/vnd.openxmlformats-officedocument.drawingml.chart+xml"/>
  <Override PartName="/ppt/notesSlides/notesSlide56.xml" ContentType="application/vnd.openxmlformats-officedocument.presentationml.notesSlide+xml"/>
  <Override PartName="/ppt/charts/chart40.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1.xml" ContentType="application/vnd.openxmlformats-officedocument.drawingml.chart+xml"/>
  <Override PartName="/ppt/notesSlides/notesSlide59.xml" ContentType="application/vnd.openxmlformats-officedocument.presentationml.notesSlide+xml"/>
  <Override PartName="/ppt/charts/chart42.xml" ContentType="application/vnd.openxmlformats-officedocument.drawingml.chart+xml"/>
  <Override PartName="/ppt/notesSlides/notesSlide60.xml" ContentType="application/vnd.openxmlformats-officedocument.presentationml.notesSlide+xml"/>
  <Override PartName="/ppt/charts/chart43.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44.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45.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6.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47.xml" ContentType="application/vnd.openxmlformats-officedocument.drawingml.chart+xml"/>
  <Override PartName="/ppt/notesSlides/notesSlide70.xml" ContentType="application/vnd.openxmlformats-officedocument.presentationml.notesSlide+xml"/>
  <Override PartName="/ppt/charts/chart48.xml" ContentType="application/vnd.openxmlformats-officedocument.drawingml.chart+xml"/>
  <Override PartName="/ppt/notesSlides/notesSlide71.xml" ContentType="application/vnd.openxmlformats-officedocument.presentationml.notesSlide+xml"/>
  <Override PartName="/ppt/charts/chart49.xml" ContentType="application/vnd.openxmlformats-officedocument.drawingml.chart+xml"/>
  <Override PartName="/ppt/notesSlides/notesSlide72.xml" ContentType="application/vnd.openxmlformats-officedocument.presentationml.notesSlide+xml"/>
  <Override PartName="/ppt/charts/chart5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259" r:id="rId3"/>
    <p:sldId id="260" r:id="rId4"/>
    <p:sldId id="261" r:id="rId5"/>
    <p:sldId id="262" r:id="rId6"/>
    <p:sldId id="263" r:id="rId7"/>
    <p:sldId id="264" r:id="rId8"/>
    <p:sldId id="265" r:id="rId9"/>
    <p:sldId id="312" r:id="rId10"/>
    <p:sldId id="314" r:id="rId11"/>
    <p:sldId id="315" r:id="rId12"/>
    <p:sldId id="316" r:id="rId13"/>
    <p:sldId id="317" r:id="rId14"/>
    <p:sldId id="266" r:id="rId15"/>
    <p:sldId id="267" r:id="rId16"/>
    <p:sldId id="268" r:id="rId17"/>
    <p:sldId id="358" r:id="rId18"/>
    <p:sldId id="269" r:id="rId19"/>
    <p:sldId id="359" r:id="rId20"/>
    <p:sldId id="270" r:id="rId21"/>
    <p:sldId id="360" r:id="rId22"/>
    <p:sldId id="318" r:id="rId23"/>
    <p:sldId id="319" r:id="rId24"/>
    <p:sldId id="320" r:id="rId25"/>
    <p:sldId id="321" r:id="rId26"/>
    <p:sldId id="322" r:id="rId27"/>
    <p:sldId id="323" r:id="rId28"/>
    <p:sldId id="271" r:id="rId29"/>
    <p:sldId id="324" r:id="rId30"/>
    <p:sldId id="325" r:id="rId31"/>
    <p:sldId id="326" r:id="rId32"/>
    <p:sldId id="331" r:id="rId33"/>
    <p:sldId id="332" r:id="rId34"/>
    <p:sldId id="333" r:id="rId35"/>
    <p:sldId id="334" r:id="rId36"/>
    <p:sldId id="282" r:id="rId37"/>
    <p:sldId id="335" r:id="rId38"/>
    <p:sldId id="283"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3" r:id="rId56"/>
    <p:sldId id="354" r:id="rId57"/>
    <p:sldId id="362" r:id="rId58"/>
    <p:sldId id="286" r:id="rId59"/>
    <p:sldId id="287" r:id="rId60"/>
    <p:sldId id="288" r:id="rId61"/>
    <p:sldId id="361" r:id="rId62"/>
    <p:sldId id="290" r:id="rId63"/>
    <p:sldId id="291" r:id="rId64"/>
    <p:sldId id="292" r:id="rId65"/>
    <p:sldId id="293" r:id="rId66"/>
    <p:sldId id="294" r:id="rId67"/>
    <p:sldId id="302" r:id="rId68"/>
    <p:sldId id="303" r:id="rId69"/>
    <p:sldId id="304" r:id="rId70"/>
    <p:sldId id="305" r:id="rId71"/>
    <p:sldId id="306" r:id="rId72"/>
    <p:sldId id="307" r:id="rId73"/>
    <p:sldId id="35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raven" initials="L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74" autoAdjust="0"/>
  </p:normalViewPr>
  <p:slideViewPr>
    <p:cSldViewPr>
      <p:cViewPr varScale="1">
        <p:scale>
          <a:sx n="113" d="100"/>
          <a:sy n="113" d="100"/>
        </p:scale>
        <p:origin x="-68" y="-5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Sheet1!$A$2:$A$9</c:f>
              <c:strCache>
                <c:ptCount val="8"/>
                <c:pt idx="0">
                  <c:v>Content, topics, and skills to be taught</c:v>
                </c:pt>
                <c:pt idx="1">
                  <c:v>Curriculum materials</c:v>
                </c:pt>
                <c:pt idx="2">
                  <c:v>Course goals and objectives</c:v>
                </c:pt>
                <c:pt idx="3">
                  <c:v>Amount of time spent on each topic</c:v>
                </c:pt>
                <c:pt idx="4">
                  <c:v>Sequence in which topics are covered</c:v>
                </c:pt>
                <c:pt idx="5">
                  <c:v>Criteria for grading student performance</c:v>
                </c:pt>
                <c:pt idx="6">
                  <c:v>Teaching techniques</c:v>
                </c:pt>
                <c:pt idx="7">
                  <c:v>Amount of homework</c:v>
                </c:pt>
              </c:strCache>
            </c:strRef>
          </c:cat>
          <c:val>
            <c:numRef>
              <c:f>Sheet1!$B$2:$B$9</c:f>
              <c:numCache>
                <c:formatCode>General</c:formatCode>
                <c:ptCount val="8"/>
                <c:pt idx="0">
                  <c:v>13</c:v>
                </c:pt>
                <c:pt idx="1">
                  <c:v>15</c:v>
                </c:pt>
                <c:pt idx="2">
                  <c:v>17</c:v>
                </c:pt>
                <c:pt idx="3">
                  <c:v>21</c:v>
                </c:pt>
                <c:pt idx="4">
                  <c:v>30</c:v>
                </c:pt>
                <c:pt idx="5">
                  <c:v>41</c:v>
                </c:pt>
                <c:pt idx="6">
                  <c:v>48</c:v>
                </c:pt>
                <c:pt idx="7">
                  <c:v>59</c:v>
                </c:pt>
              </c:numCache>
            </c:numRef>
          </c:val>
        </c:ser>
        <c:dLbls>
          <c:showLegendKey val="0"/>
          <c:showVal val="0"/>
          <c:showCatName val="0"/>
          <c:showSerName val="0"/>
          <c:showPercent val="0"/>
          <c:showBubbleSize val="0"/>
        </c:dLbls>
        <c:gapWidth val="150"/>
        <c:axId val="130487808"/>
        <c:axId val="130489344"/>
      </c:barChart>
      <c:catAx>
        <c:axId val="130487808"/>
        <c:scaling>
          <c:orientation val="minMax"/>
        </c:scaling>
        <c:delete val="0"/>
        <c:axPos val="l"/>
        <c:majorTickMark val="out"/>
        <c:minorTickMark val="none"/>
        <c:tickLblPos val="nextTo"/>
        <c:txPr>
          <a:bodyPr/>
          <a:lstStyle/>
          <a:p>
            <a:pPr>
              <a:defRPr sz="1600"/>
            </a:pPr>
            <a:endParaRPr lang="en-US"/>
          </a:p>
        </c:txPr>
        <c:crossAx val="130489344"/>
        <c:crosses val="autoZero"/>
        <c:auto val="1"/>
        <c:lblAlgn val="ctr"/>
        <c:lblOffset val="100"/>
        <c:noMultiLvlLbl val="0"/>
      </c:catAx>
      <c:valAx>
        <c:axId val="130489344"/>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304878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Sheet1!$A$2:$A$5</c:f>
              <c:strCache>
                <c:ptCount val="4"/>
                <c:pt idx="0">
                  <c:v>Learning how to do engineering</c:v>
                </c:pt>
                <c:pt idx="1">
                  <c:v>Learning about different fields of science/‌engineering</c:v>
                </c:pt>
                <c:pt idx="2">
                  <c:v>Learning test-taking skills/‌strategies</c:v>
                </c:pt>
                <c:pt idx="3">
                  <c:v>Learning about real-life applications of science/‌engineering</c:v>
                </c:pt>
              </c:strCache>
            </c:strRef>
          </c:cat>
          <c:val>
            <c:numRef>
              <c:f>Sheet1!$B$2:$B$5</c:f>
              <c:numCache>
                <c:formatCode>General</c:formatCode>
                <c:ptCount val="4"/>
                <c:pt idx="0">
                  <c:v>8</c:v>
                </c:pt>
                <c:pt idx="1">
                  <c:v>8</c:v>
                </c:pt>
                <c:pt idx="2">
                  <c:v>20</c:v>
                </c:pt>
                <c:pt idx="3">
                  <c:v>20</c:v>
                </c:pt>
              </c:numCache>
            </c:numRef>
          </c:val>
        </c:ser>
        <c:dLbls>
          <c:showLegendKey val="0"/>
          <c:showVal val="0"/>
          <c:showCatName val="0"/>
          <c:showSerName val="0"/>
          <c:showPercent val="0"/>
          <c:showBubbleSize val="0"/>
        </c:dLbls>
        <c:gapWidth val="150"/>
        <c:axId val="8628864"/>
        <c:axId val="8639616"/>
      </c:barChart>
      <c:catAx>
        <c:axId val="8628864"/>
        <c:scaling>
          <c:orientation val="minMax"/>
        </c:scaling>
        <c:delete val="0"/>
        <c:axPos val="l"/>
        <c:majorTickMark val="out"/>
        <c:minorTickMark val="none"/>
        <c:tickLblPos val="nextTo"/>
        <c:txPr>
          <a:bodyPr/>
          <a:lstStyle/>
          <a:p>
            <a:pPr>
              <a:defRPr sz="1600"/>
            </a:pPr>
            <a:endParaRPr lang="en-US"/>
          </a:p>
        </c:txPr>
        <c:crossAx val="8639616"/>
        <c:crosses val="autoZero"/>
        <c:auto val="1"/>
        <c:lblAlgn val="ctr"/>
        <c:lblOffset val="100"/>
        <c:noMultiLvlLbl val="0"/>
      </c:catAx>
      <c:valAx>
        <c:axId val="8639616"/>
        <c:scaling>
          <c:orientation val="minMax"/>
          <c:max val="100"/>
        </c:scaling>
        <c:delete val="0"/>
        <c:axPos val="b"/>
        <c:title>
          <c:tx>
            <c:rich>
              <a:bodyPr rot="0" vert="horz"/>
              <a:lstStyle/>
              <a:p>
                <a:pPr>
                  <a:defRPr/>
                </a:pPr>
                <a:r>
                  <a:rPr lang="en-US"/>
                  <a:t>Percent of Classes</a:t>
                </a:r>
              </a:p>
            </c:rich>
          </c:tx>
          <c:layout>
            <c:manualLayout>
              <c:xMode val="edge"/>
              <c:yMode val="edge"/>
              <c:x val="0.58749294772732852"/>
              <c:y val="0.91148128763164182"/>
            </c:manualLayout>
          </c:layout>
          <c:overlay val="0"/>
        </c:title>
        <c:numFmt formatCode="General" sourceLinked="1"/>
        <c:majorTickMark val="out"/>
        <c:minorTickMark val="none"/>
        <c:tickLblPos val="nextTo"/>
        <c:crossAx val="86288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Devloping confidence to pursue science/engineering careers</c:v>
                </c:pt>
                <c:pt idx="1">
                  <c:v>Increasing interest in science/‌engineering</c:v>
                </c:pt>
                <c:pt idx="2">
                  <c:v>Learning science vocabulary and/‌or facts</c:v>
                </c:pt>
                <c:pt idx="3">
                  <c:v>Learning how to do science</c:v>
                </c:pt>
                <c:pt idx="4">
                  <c:v>Understanding science concepts</c:v>
                </c:pt>
              </c:strCache>
            </c:strRef>
          </c:cat>
          <c:val>
            <c:numRef>
              <c:f>Sheet1!$B$2:$B$6</c:f>
              <c:numCache>
                <c:formatCode>General</c:formatCode>
                <c:ptCount val="5"/>
                <c:pt idx="0">
                  <c:v>30</c:v>
                </c:pt>
                <c:pt idx="1">
                  <c:v>35</c:v>
                </c:pt>
                <c:pt idx="2">
                  <c:v>37</c:v>
                </c:pt>
                <c:pt idx="3">
                  <c:v>46</c:v>
                </c:pt>
                <c:pt idx="4">
                  <c:v>77</c:v>
                </c:pt>
              </c:numCache>
            </c:numRef>
          </c:val>
        </c:ser>
        <c:dLbls>
          <c:showLegendKey val="0"/>
          <c:showVal val="0"/>
          <c:showCatName val="0"/>
          <c:showSerName val="0"/>
          <c:showPercent val="0"/>
          <c:showBubbleSize val="0"/>
        </c:dLbls>
        <c:gapWidth val="150"/>
        <c:axId val="164999552"/>
        <c:axId val="165001088"/>
      </c:barChart>
      <c:catAx>
        <c:axId val="164999552"/>
        <c:scaling>
          <c:orientation val="minMax"/>
        </c:scaling>
        <c:delete val="0"/>
        <c:axPos val="l"/>
        <c:majorTickMark val="out"/>
        <c:minorTickMark val="none"/>
        <c:tickLblPos val="nextTo"/>
        <c:txPr>
          <a:bodyPr/>
          <a:lstStyle/>
          <a:p>
            <a:pPr>
              <a:defRPr sz="1600"/>
            </a:pPr>
            <a:endParaRPr lang="en-US"/>
          </a:p>
        </c:txPr>
        <c:crossAx val="165001088"/>
        <c:crosses val="autoZero"/>
        <c:auto val="1"/>
        <c:lblAlgn val="ctr"/>
        <c:lblOffset val="100"/>
        <c:noMultiLvlLbl val="0"/>
      </c:catAx>
      <c:valAx>
        <c:axId val="165001088"/>
        <c:scaling>
          <c:orientation val="minMax"/>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649995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Sheet1!$A$2:$A$5</c:f>
              <c:strCache>
                <c:ptCount val="4"/>
                <c:pt idx="0">
                  <c:v>Learning about different fields of science/‌engineering</c:v>
                </c:pt>
                <c:pt idx="1">
                  <c:v>Learning how to do engineering</c:v>
                </c:pt>
                <c:pt idx="2">
                  <c:v>Learning test-taking skills/‌strategies</c:v>
                </c:pt>
                <c:pt idx="3">
                  <c:v>Learning about real-life applications of science/‌engineering</c:v>
                </c:pt>
              </c:strCache>
            </c:strRef>
          </c:cat>
          <c:val>
            <c:numRef>
              <c:f>Sheet1!$B$2:$B$5</c:f>
              <c:numCache>
                <c:formatCode>General</c:formatCode>
                <c:ptCount val="4"/>
                <c:pt idx="0">
                  <c:v>7</c:v>
                </c:pt>
                <c:pt idx="1">
                  <c:v>10</c:v>
                </c:pt>
                <c:pt idx="2">
                  <c:v>23</c:v>
                </c:pt>
                <c:pt idx="3">
                  <c:v>28</c:v>
                </c:pt>
              </c:numCache>
            </c:numRef>
          </c:val>
        </c:ser>
        <c:dLbls>
          <c:showLegendKey val="0"/>
          <c:showVal val="0"/>
          <c:showCatName val="0"/>
          <c:showSerName val="0"/>
          <c:showPercent val="0"/>
          <c:showBubbleSize val="0"/>
        </c:dLbls>
        <c:gapWidth val="150"/>
        <c:axId val="166422784"/>
        <c:axId val="166424576"/>
      </c:barChart>
      <c:catAx>
        <c:axId val="166422784"/>
        <c:scaling>
          <c:orientation val="minMax"/>
        </c:scaling>
        <c:delete val="0"/>
        <c:axPos val="l"/>
        <c:majorTickMark val="out"/>
        <c:minorTickMark val="none"/>
        <c:tickLblPos val="nextTo"/>
        <c:txPr>
          <a:bodyPr/>
          <a:lstStyle/>
          <a:p>
            <a:pPr>
              <a:defRPr sz="1600"/>
            </a:pPr>
            <a:endParaRPr lang="en-US"/>
          </a:p>
        </c:txPr>
        <c:crossAx val="166424576"/>
        <c:crosses val="autoZero"/>
        <c:auto val="1"/>
        <c:lblAlgn val="ctr"/>
        <c:lblOffset val="100"/>
        <c:noMultiLvlLbl val="0"/>
      </c:catAx>
      <c:valAx>
        <c:axId val="16642457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664227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Increasing interest in science/‌engineering</c:v>
                </c:pt>
                <c:pt idx="1">
                  <c:v>Learning science vocabulary and/‌or facts</c:v>
                </c:pt>
                <c:pt idx="2">
                  <c:v>Devloping confidence to pursue science/engineering careers</c:v>
                </c:pt>
                <c:pt idx="3">
                  <c:v>Learning how to do science</c:v>
                </c:pt>
                <c:pt idx="4">
                  <c:v>Understanding science concepts</c:v>
                </c:pt>
              </c:strCache>
            </c:strRef>
          </c:cat>
          <c:val>
            <c:numRef>
              <c:f>Sheet1!$B$2:$B$6</c:f>
              <c:numCache>
                <c:formatCode>General</c:formatCode>
                <c:ptCount val="5"/>
                <c:pt idx="0">
                  <c:v>31</c:v>
                </c:pt>
                <c:pt idx="1">
                  <c:v>32</c:v>
                </c:pt>
                <c:pt idx="2">
                  <c:v>35</c:v>
                </c:pt>
                <c:pt idx="3">
                  <c:v>41</c:v>
                </c:pt>
                <c:pt idx="4">
                  <c:v>76</c:v>
                </c:pt>
              </c:numCache>
            </c:numRef>
          </c:val>
        </c:ser>
        <c:dLbls>
          <c:showLegendKey val="0"/>
          <c:showVal val="0"/>
          <c:showCatName val="0"/>
          <c:showSerName val="0"/>
          <c:showPercent val="0"/>
          <c:showBubbleSize val="0"/>
        </c:dLbls>
        <c:gapWidth val="150"/>
        <c:axId val="219219456"/>
        <c:axId val="219220992"/>
      </c:barChart>
      <c:catAx>
        <c:axId val="219219456"/>
        <c:scaling>
          <c:orientation val="minMax"/>
        </c:scaling>
        <c:delete val="0"/>
        <c:axPos val="l"/>
        <c:majorTickMark val="out"/>
        <c:minorTickMark val="none"/>
        <c:tickLblPos val="nextTo"/>
        <c:txPr>
          <a:bodyPr/>
          <a:lstStyle/>
          <a:p>
            <a:pPr>
              <a:defRPr sz="1600"/>
            </a:pPr>
            <a:endParaRPr lang="en-US"/>
          </a:p>
        </c:txPr>
        <c:crossAx val="219220992"/>
        <c:crosses val="autoZero"/>
        <c:auto val="1"/>
        <c:lblAlgn val="ctr"/>
        <c:lblOffset val="100"/>
        <c:noMultiLvlLbl val="0"/>
      </c:catAx>
      <c:valAx>
        <c:axId val="219220992"/>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192194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Sheet1!$A$2:$A$5</c:f>
              <c:strCache>
                <c:ptCount val="4"/>
                <c:pt idx="0">
                  <c:v>Learning how to do engineering</c:v>
                </c:pt>
                <c:pt idx="1">
                  <c:v>Learning about different fields of science/‌engineering</c:v>
                </c:pt>
                <c:pt idx="2">
                  <c:v>Learning test-taking skills/‌strategies</c:v>
                </c:pt>
                <c:pt idx="3">
                  <c:v>Learning about real-life applications of science/‌engineering</c:v>
                </c:pt>
              </c:strCache>
            </c:strRef>
          </c:cat>
          <c:val>
            <c:numRef>
              <c:f>Sheet1!$B$2:$B$5</c:f>
              <c:numCache>
                <c:formatCode>General</c:formatCode>
                <c:ptCount val="4"/>
                <c:pt idx="0">
                  <c:v>5</c:v>
                </c:pt>
                <c:pt idx="1">
                  <c:v>7</c:v>
                </c:pt>
                <c:pt idx="2">
                  <c:v>23</c:v>
                </c:pt>
                <c:pt idx="3">
                  <c:v>29</c:v>
                </c:pt>
              </c:numCache>
            </c:numRef>
          </c:val>
        </c:ser>
        <c:dLbls>
          <c:showLegendKey val="0"/>
          <c:showVal val="0"/>
          <c:showCatName val="0"/>
          <c:showSerName val="0"/>
          <c:showPercent val="0"/>
          <c:showBubbleSize val="0"/>
        </c:dLbls>
        <c:gapWidth val="150"/>
        <c:axId val="219255936"/>
        <c:axId val="219257472"/>
      </c:barChart>
      <c:catAx>
        <c:axId val="219255936"/>
        <c:scaling>
          <c:orientation val="minMax"/>
        </c:scaling>
        <c:delete val="0"/>
        <c:axPos val="l"/>
        <c:majorTickMark val="out"/>
        <c:minorTickMark val="none"/>
        <c:tickLblPos val="nextTo"/>
        <c:txPr>
          <a:bodyPr/>
          <a:lstStyle/>
          <a:p>
            <a:pPr>
              <a:defRPr sz="1600"/>
            </a:pPr>
            <a:endParaRPr lang="en-US"/>
          </a:p>
        </c:txPr>
        <c:crossAx val="219257472"/>
        <c:crosses val="autoZero"/>
        <c:auto val="1"/>
        <c:lblAlgn val="ctr"/>
        <c:lblOffset val="100"/>
        <c:noMultiLvlLbl val="0"/>
      </c:catAx>
      <c:valAx>
        <c:axId val="219257472"/>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192559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 </c:v>
                </c:pt>
                <c:pt idx="2">
                  <c:v>High </c:v>
                </c:pt>
              </c:strCache>
            </c:strRef>
          </c:cat>
          <c:val>
            <c:numRef>
              <c:f>Sheet1!$B$2:$B$4</c:f>
              <c:numCache>
                <c:formatCode>General</c:formatCode>
                <c:ptCount val="3"/>
                <c:pt idx="0">
                  <c:v>22</c:v>
                </c:pt>
                <c:pt idx="1">
                  <c:v>18</c:v>
                </c:pt>
                <c:pt idx="2">
                  <c:v>31</c:v>
                </c:pt>
              </c:numCache>
            </c:numRef>
          </c:val>
        </c:ser>
        <c:dLbls>
          <c:showLegendKey val="0"/>
          <c:showVal val="0"/>
          <c:showCatName val="0"/>
          <c:showSerName val="0"/>
          <c:showPercent val="0"/>
          <c:showBubbleSize val="0"/>
        </c:dLbls>
        <c:gapWidth val="190"/>
        <c:axId val="219420928"/>
        <c:axId val="219430912"/>
      </c:barChart>
      <c:catAx>
        <c:axId val="219420928"/>
        <c:scaling>
          <c:orientation val="minMax"/>
        </c:scaling>
        <c:delete val="0"/>
        <c:axPos val="b"/>
        <c:majorTickMark val="out"/>
        <c:minorTickMark val="none"/>
        <c:tickLblPos val="nextTo"/>
        <c:crossAx val="219430912"/>
        <c:crosses val="autoZero"/>
        <c:auto val="1"/>
        <c:lblAlgn val="ctr"/>
        <c:lblOffset val="100"/>
        <c:noMultiLvlLbl val="0"/>
      </c:catAx>
      <c:valAx>
        <c:axId val="219430912"/>
        <c:scaling>
          <c:orientation val="minMax"/>
          <c:max val="100"/>
        </c:scaling>
        <c:delete val="0"/>
        <c:axPos val="l"/>
        <c:majorGridlines>
          <c:spPr>
            <a:ln>
              <a:noFill/>
            </a:ln>
          </c:spPr>
        </c:majorGridlines>
        <c:minorGridlines>
          <c:spPr>
            <a:ln>
              <a:noFill/>
            </a:ln>
          </c:spPr>
        </c:minorGridlines>
        <c:title>
          <c:tx>
            <c:rich>
              <a:bodyPr/>
              <a:lstStyle/>
              <a:p>
                <a:pPr>
                  <a:defRPr/>
                </a:pPr>
                <a:r>
                  <a:rPr lang="en-US" dirty="0" smtClean="0"/>
                  <a:t>Percent</a:t>
                </a:r>
                <a:r>
                  <a:rPr lang="en-US" baseline="0" dirty="0" smtClean="0"/>
                  <a:t> of Classes</a:t>
                </a:r>
                <a:endParaRPr lang="en-US" dirty="0"/>
              </a:p>
            </c:rich>
          </c:tx>
          <c:layout/>
          <c:overlay val="0"/>
        </c:title>
        <c:numFmt formatCode="General" sourceLinked="1"/>
        <c:majorTickMark val="out"/>
        <c:minorTickMark val="none"/>
        <c:tickLblPos val="nextTo"/>
        <c:crossAx val="2194209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8292449020796"/>
          <c:y val="5.5112916568857195E-2"/>
          <c:w val="0.85168117807389465"/>
          <c:h val="0.82875794066195529"/>
        </c:manualLayout>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 </c:v>
                </c:pt>
                <c:pt idx="2">
                  <c:v>High</c:v>
                </c:pt>
              </c:strCache>
            </c:strRef>
          </c:cat>
          <c:val>
            <c:numRef>
              <c:f>Sheet1!$B$2:$B$4</c:f>
              <c:numCache>
                <c:formatCode>General</c:formatCode>
                <c:ptCount val="3"/>
                <c:pt idx="0">
                  <c:v>60</c:v>
                </c:pt>
                <c:pt idx="1">
                  <c:v>67</c:v>
                </c:pt>
                <c:pt idx="2">
                  <c:v>65</c:v>
                </c:pt>
              </c:numCache>
            </c:numRef>
          </c:val>
        </c:ser>
        <c:dLbls>
          <c:showLegendKey val="0"/>
          <c:showVal val="0"/>
          <c:showCatName val="0"/>
          <c:showSerName val="0"/>
          <c:showPercent val="0"/>
          <c:showBubbleSize val="0"/>
        </c:dLbls>
        <c:gapWidth val="150"/>
        <c:axId val="219492736"/>
        <c:axId val="219494272"/>
      </c:barChart>
      <c:catAx>
        <c:axId val="219492736"/>
        <c:scaling>
          <c:orientation val="minMax"/>
        </c:scaling>
        <c:delete val="0"/>
        <c:axPos val="b"/>
        <c:majorTickMark val="out"/>
        <c:minorTickMark val="none"/>
        <c:tickLblPos val="nextTo"/>
        <c:crossAx val="219494272"/>
        <c:crosses val="autoZero"/>
        <c:auto val="1"/>
        <c:lblAlgn val="ctr"/>
        <c:lblOffset val="100"/>
        <c:noMultiLvlLbl val="0"/>
      </c:catAx>
      <c:valAx>
        <c:axId val="219494272"/>
        <c:scaling>
          <c:orientation val="minMax"/>
          <c:max val="100"/>
        </c:scaling>
        <c:delete val="0"/>
        <c:axPos val="l"/>
        <c:majorGridlines>
          <c:spPr>
            <a:ln>
              <a:noFill/>
            </a:ln>
          </c:spPr>
        </c:majorGridlines>
        <c:minorGridlines>
          <c:spPr>
            <a:ln>
              <a:noFill/>
            </a:ln>
          </c:spPr>
        </c:minorGridlines>
        <c:title>
          <c:tx>
            <c:rich>
              <a:bodyPr/>
              <a:lstStyle/>
              <a:p>
                <a:pPr>
                  <a:defRPr/>
                </a:pPr>
                <a:r>
                  <a:rPr lang="en-US" dirty="0" smtClean="0"/>
                  <a:t>Class Mean Score</a:t>
                </a:r>
                <a:endParaRPr lang="en-US" dirty="0"/>
              </a:p>
            </c:rich>
          </c:tx>
          <c:layout/>
          <c:overlay val="0"/>
        </c:title>
        <c:numFmt formatCode="General" sourceLinked="1"/>
        <c:majorTickMark val="out"/>
        <c:minorTickMark val="none"/>
        <c:tickLblPos val="nextTo"/>
        <c:crossAx val="2194927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4436168451916"/>
          <c:y val="3.8653215223097115E-2"/>
          <c:w val="0.86103461729445985"/>
          <c:h val="0.7414756749156356"/>
        </c:manualLayout>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trendline>
            <c:spPr>
              <a:ln>
                <a:noFill/>
              </a:ln>
            </c:spPr>
            <c:trendlineType val="linear"/>
            <c:dispRSqr val="0"/>
            <c:dispEq val="0"/>
          </c:trendline>
          <c:cat>
            <c:strRef>
              <c:f>Sheet1!$A$2:$A$4</c:f>
              <c:strCache>
                <c:ptCount val="3"/>
                <c:pt idx="0">
                  <c:v>Mostly High Achievers</c:v>
                </c:pt>
                <c:pt idx="1">
                  <c:v>Average/‌Mixed Achievers</c:v>
                </c:pt>
                <c:pt idx="2">
                  <c:v>Mostly Low Achievers</c:v>
                </c:pt>
              </c:strCache>
            </c:strRef>
          </c:cat>
          <c:val>
            <c:numRef>
              <c:f>Sheet1!$B$2:$B$4</c:f>
              <c:numCache>
                <c:formatCode>General</c:formatCode>
                <c:ptCount val="3"/>
                <c:pt idx="0">
                  <c:v>68</c:v>
                </c:pt>
                <c:pt idx="1">
                  <c:v>63</c:v>
                </c:pt>
                <c:pt idx="2">
                  <c:v>57</c:v>
                </c:pt>
              </c:numCache>
            </c:numRef>
          </c:val>
        </c:ser>
        <c:dLbls>
          <c:showLegendKey val="0"/>
          <c:showVal val="0"/>
          <c:showCatName val="0"/>
          <c:showSerName val="0"/>
          <c:showPercent val="0"/>
          <c:showBubbleSize val="0"/>
        </c:dLbls>
        <c:gapWidth val="150"/>
        <c:axId val="218950656"/>
        <c:axId val="218952832"/>
      </c:barChart>
      <c:catAx>
        <c:axId val="218950656"/>
        <c:scaling>
          <c:orientation val="minMax"/>
        </c:scaling>
        <c:delete val="0"/>
        <c:axPos val="b"/>
        <c:title>
          <c:tx>
            <c:rich>
              <a:bodyPr/>
              <a:lstStyle/>
              <a:p>
                <a:pPr>
                  <a:defRPr/>
                </a:pPr>
                <a:r>
                  <a:rPr lang="en-US" dirty="0" smtClean="0"/>
                  <a:t>Prior Achievement</a:t>
                </a:r>
                <a:r>
                  <a:rPr lang="en-US" baseline="0" dirty="0" smtClean="0"/>
                  <a:t> Level of Class</a:t>
                </a:r>
                <a:endParaRPr lang="en-US" dirty="0"/>
              </a:p>
            </c:rich>
          </c:tx>
          <c:layout>
            <c:manualLayout>
              <c:xMode val="edge"/>
              <c:yMode val="edge"/>
              <c:x val="0.32571386346976899"/>
              <c:y val="0.910661693604089"/>
            </c:manualLayout>
          </c:layout>
          <c:overlay val="0"/>
        </c:title>
        <c:majorTickMark val="out"/>
        <c:minorTickMark val="none"/>
        <c:tickLblPos val="nextTo"/>
        <c:crossAx val="218952832"/>
        <c:crosses val="autoZero"/>
        <c:auto val="1"/>
        <c:lblAlgn val="ctr"/>
        <c:lblOffset val="100"/>
        <c:noMultiLvlLbl val="0"/>
      </c:catAx>
      <c:valAx>
        <c:axId val="218952832"/>
        <c:scaling>
          <c:orientation val="minMax"/>
          <c:max val="100"/>
        </c:scaling>
        <c:delete val="0"/>
        <c:axPos val="l"/>
        <c:majorGridlines>
          <c:spPr>
            <a:ln>
              <a:noFill/>
            </a:ln>
          </c:spPr>
        </c:majorGridlines>
        <c:minorGridlines>
          <c:spPr>
            <a:ln>
              <a:noFill/>
            </a:ln>
          </c:spPr>
        </c:minorGridlines>
        <c:title>
          <c:tx>
            <c:rich>
              <a:bodyPr/>
              <a:lstStyle/>
              <a:p>
                <a:pPr>
                  <a:defRPr/>
                </a:pPr>
                <a:r>
                  <a:rPr lang="en-US" dirty="0" smtClean="0"/>
                  <a:t>Class Mean Score</a:t>
                </a:r>
                <a:endParaRPr lang="en-US" dirty="0"/>
              </a:p>
            </c:rich>
          </c:tx>
          <c:layout/>
          <c:overlay val="0"/>
        </c:title>
        <c:numFmt formatCode="General" sourceLinked="1"/>
        <c:majorTickMark val="out"/>
        <c:minorTickMark val="none"/>
        <c:tickLblPos val="nextTo"/>
        <c:crossAx val="2189506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Have students do hands-on/‌laboratory activities</c:v>
                </c:pt>
                <c:pt idx="1">
                  <c:v>Focus on literacy skills</c:v>
                </c:pt>
                <c:pt idx="2">
                  <c:v>Have students work in small groups</c:v>
                </c:pt>
                <c:pt idx="3">
                  <c:v>Explain science ideas to the whole class</c:v>
                </c:pt>
                <c:pt idx="4">
                  <c:v>Engage the whole class in discussions</c:v>
                </c:pt>
              </c:strCache>
            </c:strRef>
          </c:cat>
          <c:val>
            <c:numRef>
              <c:f>Sheet1!$B$2:$B$6</c:f>
              <c:numCache>
                <c:formatCode>General</c:formatCode>
                <c:ptCount val="5"/>
                <c:pt idx="0">
                  <c:v>53</c:v>
                </c:pt>
                <c:pt idx="1">
                  <c:v>60</c:v>
                </c:pt>
                <c:pt idx="2">
                  <c:v>75</c:v>
                </c:pt>
                <c:pt idx="3">
                  <c:v>85</c:v>
                </c:pt>
                <c:pt idx="4">
                  <c:v>90</c:v>
                </c:pt>
              </c:numCache>
            </c:numRef>
          </c:val>
        </c:ser>
        <c:dLbls>
          <c:showLegendKey val="0"/>
          <c:showVal val="0"/>
          <c:showCatName val="0"/>
          <c:showSerName val="0"/>
          <c:showPercent val="0"/>
          <c:showBubbleSize val="0"/>
        </c:dLbls>
        <c:gapWidth val="150"/>
        <c:axId val="219020288"/>
        <c:axId val="219124480"/>
      </c:barChart>
      <c:catAx>
        <c:axId val="219020288"/>
        <c:scaling>
          <c:orientation val="minMax"/>
        </c:scaling>
        <c:delete val="0"/>
        <c:axPos val="l"/>
        <c:majorTickMark val="out"/>
        <c:minorTickMark val="none"/>
        <c:tickLblPos val="nextTo"/>
        <c:txPr>
          <a:bodyPr/>
          <a:lstStyle/>
          <a:p>
            <a:pPr>
              <a:defRPr sz="1800"/>
            </a:pPr>
            <a:endParaRPr lang="en-US"/>
          </a:p>
        </c:txPr>
        <c:crossAx val="219124480"/>
        <c:crosses val="autoZero"/>
        <c:auto val="1"/>
        <c:lblAlgn val="ctr"/>
        <c:lblOffset val="100"/>
        <c:noMultiLvlLbl val="0"/>
      </c:catAx>
      <c:valAx>
        <c:axId val="219124480"/>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190202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Use flipped instruction</c:v>
                </c:pt>
                <c:pt idx="1">
                  <c:v>Have students practice for standardized tests</c:v>
                </c:pt>
                <c:pt idx="2">
                  <c:v>Engage the class in project-based learning (PBL) activities</c:v>
                </c:pt>
                <c:pt idx="3">
                  <c:v>Have students read from a textbook</c:v>
                </c:pt>
                <c:pt idx="4">
                  <c:v>Have students write reflections in class or for homework</c:v>
                </c:pt>
              </c:strCache>
            </c:strRef>
          </c:cat>
          <c:val>
            <c:numRef>
              <c:f>Sheet1!$B$2:$B$6</c:f>
              <c:numCache>
                <c:formatCode>General</c:formatCode>
                <c:ptCount val="5"/>
                <c:pt idx="0">
                  <c:v>10</c:v>
                </c:pt>
                <c:pt idx="1">
                  <c:v>17</c:v>
                </c:pt>
                <c:pt idx="2">
                  <c:v>29</c:v>
                </c:pt>
                <c:pt idx="3">
                  <c:v>37</c:v>
                </c:pt>
                <c:pt idx="4">
                  <c:v>43</c:v>
                </c:pt>
              </c:numCache>
            </c:numRef>
          </c:val>
        </c:ser>
        <c:dLbls>
          <c:showLegendKey val="0"/>
          <c:showVal val="0"/>
          <c:showCatName val="0"/>
          <c:showSerName val="0"/>
          <c:showPercent val="0"/>
          <c:showBubbleSize val="0"/>
        </c:dLbls>
        <c:gapWidth val="150"/>
        <c:axId val="293370496"/>
        <c:axId val="293376384"/>
      </c:barChart>
      <c:catAx>
        <c:axId val="293370496"/>
        <c:scaling>
          <c:orientation val="minMax"/>
        </c:scaling>
        <c:delete val="0"/>
        <c:axPos val="l"/>
        <c:numFmt formatCode="General" sourceLinked="1"/>
        <c:majorTickMark val="out"/>
        <c:minorTickMark val="none"/>
        <c:tickLblPos val="nextTo"/>
        <c:txPr>
          <a:bodyPr/>
          <a:lstStyle/>
          <a:p>
            <a:pPr>
              <a:defRPr sz="1800"/>
            </a:pPr>
            <a:endParaRPr lang="en-US"/>
          </a:p>
        </c:txPr>
        <c:crossAx val="293376384"/>
        <c:crosses val="autoZero"/>
        <c:auto val="1"/>
        <c:lblAlgn val="ctr"/>
        <c:lblOffset val="100"/>
        <c:noMultiLvlLbl val="0"/>
      </c:catAx>
      <c:valAx>
        <c:axId val="29337638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3370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Sheet1!$A$2:$A$9</c:f>
              <c:strCache>
                <c:ptCount val="8"/>
                <c:pt idx="0">
                  <c:v>Content, topics, and skills to be taught</c:v>
                </c:pt>
                <c:pt idx="1">
                  <c:v>Curriculum materials</c:v>
                </c:pt>
                <c:pt idx="2">
                  <c:v>Course goals and objectives</c:v>
                </c:pt>
                <c:pt idx="3">
                  <c:v>Sequence in which topics are covered</c:v>
                </c:pt>
                <c:pt idx="4">
                  <c:v>Amount of time spent on each topic</c:v>
                </c:pt>
                <c:pt idx="5">
                  <c:v>Criteria for grading student performance</c:v>
                </c:pt>
                <c:pt idx="6">
                  <c:v>Teaching techniques</c:v>
                </c:pt>
                <c:pt idx="7">
                  <c:v>Amount of homework</c:v>
                </c:pt>
              </c:strCache>
            </c:strRef>
          </c:cat>
          <c:val>
            <c:numRef>
              <c:f>Sheet1!$B$2:$B$9</c:f>
              <c:numCache>
                <c:formatCode>General</c:formatCode>
                <c:ptCount val="8"/>
                <c:pt idx="0">
                  <c:v>27</c:v>
                </c:pt>
                <c:pt idx="1">
                  <c:v>28</c:v>
                </c:pt>
                <c:pt idx="2">
                  <c:v>33</c:v>
                </c:pt>
                <c:pt idx="3">
                  <c:v>41</c:v>
                </c:pt>
                <c:pt idx="4">
                  <c:v>43</c:v>
                </c:pt>
                <c:pt idx="5">
                  <c:v>59</c:v>
                </c:pt>
                <c:pt idx="6">
                  <c:v>67</c:v>
                </c:pt>
                <c:pt idx="7">
                  <c:v>73</c:v>
                </c:pt>
              </c:numCache>
            </c:numRef>
          </c:val>
        </c:ser>
        <c:dLbls>
          <c:showLegendKey val="0"/>
          <c:showVal val="0"/>
          <c:showCatName val="0"/>
          <c:showSerName val="0"/>
          <c:showPercent val="0"/>
          <c:showBubbleSize val="0"/>
        </c:dLbls>
        <c:gapWidth val="150"/>
        <c:axId val="130315392"/>
        <c:axId val="130316928"/>
      </c:barChart>
      <c:catAx>
        <c:axId val="130315392"/>
        <c:scaling>
          <c:orientation val="minMax"/>
        </c:scaling>
        <c:delete val="0"/>
        <c:axPos val="l"/>
        <c:majorTickMark val="out"/>
        <c:minorTickMark val="none"/>
        <c:tickLblPos val="nextTo"/>
        <c:txPr>
          <a:bodyPr/>
          <a:lstStyle/>
          <a:p>
            <a:pPr>
              <a:defRPr sz="1600"/>
            </a:pPr>
            <a:endParaRPr lang="en-US"/>
          </a:p>
        </c:txPr>
        <c:crossAx val="130316928"/>
        <c:crosses val="autoZero"/>
        <c:auto val="1"/>
        <c:lblAlgn val="ctr"/>
        <c:lblOffset val="100"/>
        <c:noMultiLvlLbl val="0"/>
      </c:catAx>
      <c:valAx>
        <c:axId val="130316928"/>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303153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Have students write reflections in class or for homework</c:v>
                </c:pt>
                <c:pt idx="1">
                  <c:v>Have students do hands-on/‌laboratory activities</c:v>
                </c:pt>
                <c:pt idx="2">
                  <c:v>Have students work in small groups</c:v>
                </c:pt>
                <c:pt idx="3">
                  <c:v>Engage the whole class in discussions</c:v>
                </c:pt>
                <c:pt idx="4">
                  <c:v>Explain science ideas to the whole class</c:v>
                </c:pt>
              </c:strCache>
            </c:strRef>
          </c:cat>
          <c:val>
            <c:numRef>
              <c:f>Sheet1!$B$2:$B$6</c:f>
              <c:numCache>
                <c:formatCode>General</c:formatCode>
                <c:ptCount val="5"/>
                <c:pt idx="0">
                  <c:v>47</c:v>
                </c:pt>
                <c:pt idx="1">
                  <c:v>63</c:v>
                </c:pt>
                <c:pt idx="2">
                  <c:v>87</c:v>
                </c:pt>
                <c:pt idx="3">
                  <c:v>89</c:v>
                </c:pt>
                <c:pt idx="4">
                  <c:v>92</c:v>
                </c:pt>
              </c:numCache>
            </c:numRef>
          </c:val>
        </c:ser>
        <c:dLbls>
          <c:showLegendKey val="0"/>
          <c:showVal val="0"/>
          <c:showCatName val="0"/>
          <c:showSerName val="0"/>
          <c:showPercent val="0"/>
          <c:showBubbleSize val="0"/>
        </c:dLbls>
        <c:gapWidth val="150"/>
        <c:axId val="293193984"/>
        <c:axId val="293195776"/>
      </c:barChart>
      <c:catAx>
        <c:axId val="293193984"/>
        <c:scaling>
          <c:orientation val="minMax"/>
        </c:scaling>
        <c:delete val="0"/>
        <c:axPos val="l"/>
        <c:majorTickMark val="out"/>
        <c:minorTickMark val="none"/>
        <c:tickLblPos val="nextTo"/>
        <c:txPr>
          <a:bodyPr/>
          <a:lstStyle/>
          <a:p>
            <a:pPr>
              <a:defRPr sz="1800"/>
            </a:pPr>
            <a:endParaRPr lang="en-US"/>
          </a:p>
        </c:txPr>
        <c:crossAx val="293195776"/>
        <c:crosses val="autoZero"/>
        <c:auto val="1"/>
        <c:lblAlgn val="ctr"/>
        <c:lblOffset val="100"/>
        <c:noMultiLvlLbl val="0"/>
      </c:catAx>
      <c:valAx>
        <c:axId val="29319577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31939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Use flipped instruction</c:v>
                </c:pt>
                <c:pt idx="1">
                  <c:v>Have students practice for standardized tests</c:v>
                </c:pt>
                <c:pt idx="2">
                  <c:v>Engage the class in project-based learning (PBL) activities</c:v>
                </c:pt>
                <c:pt idx="3">
                  <c:v>Have students read from a textbook</c:v>
                </c:pt>
                <c:pt idx="4">
                  <c:v>Focus on literacy skills</c:v>
                </c:pt>
              </c:strCache>
            </c:strRef>
          </c:cat>
          <c:val>
            <c:numRef>
              <c:f>Sheet1!$B$2:$B$6</c:f>
              <c:numCache>
                <c:formatCode>General</c:formatCode>
                <c:ptCount val="5"/>
                <c:pt idx="0">
                  <c:v>10</c:v>
                </c:pt>
                <c:pt idx="1">
                  <c:v>19</c:v>
                </c:pt>
                <c:pt idx="2">
                  <c:v>31</c:v>
                </c:pt>
                <c:pt idx="3">
                  <c:v>39</c:v>
                </c:pt>
                <c:pt idx="4">
                  <c:v>46</c:v>
                </c:pt>
              </c:numCache>
            </c:numRef>
          </c:val>
        </c:ser>
        <c:dLbls>
          <c:showLegendKey val="0"/>
          <c:showVal val="0"/>
          <c:showCatName val="0"/>
          <c:showSerName val="0"/>
          <c:showPercent val="0"/>
          <c:showBubbleSize val="0"/>
        </c:dLbls>
        <c:gapWidth val="150"/>
        <c:axId val="293214080"/>
        <c:axId val="293215616"/>
      </c:barChart>
      <c:catAx>
        <c:axId val="293214080"/>
        <c:scaling>
          <c:orientation val="minMax"/>
        </c:scaling>
        <c:delete val="0"/>
        <c:axPos val="l"/>
        <c:numFmt formatCode="General" sourceLinked="1"/>
        <c:majorTickMark val="out"/>
        <c:minorTickMark val="none"/>
        <c:tickLblPos val="nextTo"/>
        <c:txPr>
          <a:bodyPr/>
          <a:lstStyle/>
          <a:p>
            <a:pPr>
              <a:defRPr sz="1800"/>
            </a:pPr>
            <a:endParaRPr lang="en-US"/>
          </a:p>
        </c:txPr>
        <c:crossAx val="293215616"/>
        <c:crosses val="autoZero"/>
        <c:auto val="1"/>
        <c:lblAlgn val="ctr"/>
        <c:lblOffset val="100"/>
        <c:noMultiLvlLbl val="0"/>
      </c:catAx>
      <c:valAx>
        <c:axId val="29321561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32140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Have students write reflections in class or for homework</c:v>
                </c:pt>
                <c:pt idx="1">
                  <c:v>Have students do hands-on/‌laboratory activities</c:v>
                </c:pt>
                <c:pt idx="2">
                  <c:v>Engage the whole class in discussions</c:v>
                </c:pt>
                <c:pt idx="3">
                  <c:v>Have students work in small groups</c:v>
                </c:pt>
                <c:pt idx="4">
                  <c:v>Explain science ideas to the whole class</c:v>
                </c:pt>
              </c:strCache>
            </c:strRef>
          </c:cat>
          <c:val>
            <c:numRef>
              <c:f>Sheet1!$B$2:$B$6</c:f>
              <c:numCache>
                <c:formatCode>General</c:formatCode>
                <c:ptCount val="5"/>
                <c:pt idx="0">
                  <c:v>28</c:v>
                </c:pt>
                <c:pt idx="1">
                  <c:v>68</c:v>
                </c:pt>
                <c:pt idx="2">
                  <c:v>78</c:v>
                </c:pt>
                <c:pt idx="3">
                  <c:v>84</c:v>
                </c:pt>
                <c:pt idx="4">
                  <c:v>92</c:v>
                </c:pt>
              </c:numCache>
            </c:numRef>
          </c:val>
        </c:ser>
        <c:dLbls>
          <c:showLegendKey val="0"/>
          <c:showVal val="0"/>
          <c:showCatName val="0"/>
          <c:showSerName val="0"/>
          <c:showPercent val="0"/>
          <c:showBubbleSize val="0"/>
        </c:dLbls>
        <c:gapWidth val="150"/>
        <c:axId val="293307904"/>
        <c:axId val="293309440"/>
      </c:barChart>
      <c:catAx>
        <c:axId val="293307904"/>
        <c:scaling>
          <c:orientation val="minMax"/>
        </c:scaling>
        <c:delete val="0"/>
        <c:axPos val="l"/>
        <c:majorTickMark val="out"/>
        <c:minorTickMark val="none"/>
        <c:tickLblPos val="nextTo"/>
        <c:txPr>
          <a:bodyPr/>
          <a:lstStyle/>
          <a:p>
            <a:pPr>
              <a:defRPr sz="1800"/>
            </a:pPr>
            <a:endParaRPr lang="en-US"/>
          </a:p>
        </c:txPr>
        <c:crossAx val="293309440"/>
        <c:crosses val="autoZero"/>
        <c:auto val="1"/>
        <c:lblAlgn val="ctr"/>
        <c:lblOffset val="100"/>
        <c:noMultiLvlLbl val="0"/>
      </c:catAx>
      <c:valAx>
        <c:axId val="293309440"/>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33079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Use flipped instruction</c:v>
                </c:pt>
                <c:pt idx="1">
                  <c:v>Have students practice for standardized tests</c:v>
                </c:pt>
                <c:pt idx="2">
                  <c:v>Have students read from a textbook</c:v>
                </c:pt>
                <c:pt idx="3">
                  <c:v>Engage the class in project-based learning (PBL) activities</c:v>
                </c:pt>
                <c:pt idx="4">
                  <c:v>Focus on literacy skills</c:v>
                </c:pt>
              </c:strCache>
            </c:strRef>
          </c:cat>
          <c:val>
            <c:numRef>
              <c:f>Sheet1!$B$2:$B$6</c:f>
              <c:numCache>
                <c:formatCode>General</c:formatCode>
                <c:ptCount val="5"/>
                <c:pt idx="0">
                  <c:v>15</c:v>
                </c:pt>
                <c:pt idx="1">
                  <c:v>20</c:v>
                </c:pt>
                <c:pt idx="2">
                  <c:v>26</c:v>
                </c:pt>
                <c:pt idx="3">
                  <c:v>28</c:v>
                </c:pt>
                <c:pt idx="4">
                  <c:v>33</c:v>
                </c:pt>
              </c:numCache>
            </c:numRef>
          </c:val>
        </c:ser>
        <c:dLbls>
          <c:showLegendKey val="0"/>
          <c:showVal val="0"/>
          <c:showCatName val="0"/>
          <c:showSerName val="0"/>
          <c:showPercent val="0"/>
          <c:showBubbleSize val="0"/>
        </c:dLbls>
        <c:gapWidth val="150"/>
        <c:axId val="293098624"/>
        <c:axId val="293100160"/>
      </c:barChart>
      <c:catAx>
        <c:axId val="293098624"/>
        <c:scaling>
          <c:orientation val="minMax"/>
        </c:scaling>
        <c:delete val="0"/>
        <c:axPos val="l"/>
        <c:numFmt formatCode="General" sourceLinked="1"/>
        <c:majorTickMark val="out"/>
        <c:minorTickMark val="none"/>
        <c:tickLblPos val="nextTo"/>
        <c:txPr>
          <a:bodyPr/>
          <a:lstStyle/>
          <a:p>
            <a:pPr>
              <a:defRPr sz="1800"/>
            </a:pPr>
            <a:endParaRPr lang="en-US"/>
          </a:p>
        </c:txPr>
        <c:crossAx val="293100160"/>
        <c:crosses val="autoZero"/>
        <c:auto val="1"/>
        <c:lblAlgn val="ctr"/>
        <c:lblOffset val="100"/>
        <c:noMultiLvlLbl val="0"/>
      </c:catAx>
      <c:valAx>
        <c:axId val="293100160"/>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30986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Develop procedures for a scientific investigation to answer a scientific question</c:v>
                </c:pt>
                <c:pt idx="1">
                  <c:v>Determine what data would need to be collected in order to answer a scientific question</c:v>
                </c:pt>
                <c:pt idx="2">
                  <c:v>Make and support claims with evidence</c:v>
                </c:pt>
                <c:pt idx="3">
                  <c:v>Organize and/‌or represent data using tables, charts, or graphs to facilitate analysis</c:v>
                </c:pt>
                <c:pt idx="4">
                  <c:v>Conduct a scientific investigation</c:v>
                </c:pt>
                <c:pt idx="5">
                  <c:v>Generate scientific questions</c:v>
                </c:pt>
              </c:strCache>
            </c:strRef>
          </c:cat>
          <c:val>
            <c:numRef>
              <c:f>Sheet1!$B$2:$B$7</c:f>
              <c:numCache>
                <c:formatCode>General</c:formatCode>
                <c:ptCount val="6"/>
                <c:pt idx="0">
                  <c:v>29</c:v>
                </c:pt>
                <c:pt idx="1">
                  <c:v>29</c:v>
                </c:pt>
                <c:pt idx="2">
                  <c:v>32</c:v>
                </c:pt>
                <c:pt idx="3">
                  <c:v>34</c:v>
                </c:pt>
                <c:pt idx="4">
                  <c:v>36</c:v>
                </c:pt>
                <c:pt idx="5">
                  <c:v>38</c:v>
                </c:pt>
              </c:numCache>
            </c:numRef>
          </c:val>
        </c:ser>
        <c:dLbls>
          <c:showLegendKey val="0"/>
          <c:showVal val="0"/>
          <c:showCatName val="0"/>
          <c:showSerName val="0"/>
          <c:showPercent val="0"/>
          <c:showBubbleSize val="0"/>
        </c:dLbls>
        <c:gapWidth val="150"/>
        <c:axId val="293540224"/>
        <c:axId val="293541760"/>
      </c:barChart>
      <c:catAx>
        <c:axId val="293540224"/>
        <c:scaling>
          <c:orientation val="minMax"/>
        </c:scaling>
        <c:delete val="0"/>
        <c:axPos val="l"/>
        <c:numFmt formatCode="General" sourceLinked="1"/>
        <c:majorTickMark val="out"/>
        <c:minorTickMark val="none"/>
        <c:tickLblPos val="nextTo"/>
        <c:txPr>
          <a:bodyPr/>
          <a:lstStyle/>
          <a:p>
            <a:pPr>
              <a:defRPr sz="1600"/>
            </a:pPr>
            <a:endParaRPr lang="en-US"/>
          </a:p>
        </c:txPr>
        <c:crossAx val="293541760"/>
        <c:crosses val="autoZero"/>
        <c:auto val="1"/>
        <c:lblAlgn val="ctr"/>
        <c:lblOffset val="100"/>
        <c:noMultiLvlLbl val="0"/>
      </c:catAx>
      <c:valAx>
        <c:axId val="293541760"/>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35402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Develop scientific models of real-world phenomena</c:v>
                </c:pt>
                <c:pt idx="1">
                  <c:v>Determine whether or not a question is scientific</c:v>
                </c:pt>
                <c:pt idx="2">
                  <c:v>Compare data from multiple trials for consistency in order to identify potential sources of error</c:v>
                </c:pt>
                <c:pt idx="3">
                  <c:v>Revise explanations based on additional evidence</c:v>
                </c:pt>
                <c:pt idx="4">
                  <c:v>Use multiple sources of evidence to develop an explanation</c:v>
                </c:pt>
                <c:pt idx="5">
                  <c:v>Analyze data using grade-appropriate methods in order to identify patterns, trends, or relationships</c:v>
                </c:pt>
              </c:strCache>
            </c:strRef>
          </c:cat>
          <c:val>
            <c:numRef>
              <c:f>Sheet1!$B$2:$B$7</c:f>
              <c:numCache>
                <c:formatCode>General</c:formatCode>
                <c:ptCount val="6"/>
                <c:pt idx="0">
                  <c:v>19</c:v>
                </c:pt>
                <c:pt idx="1">
                  <c:v>19</c:v>
                </c:pt>
                <c:pt idx="2">
                  <c:v>19</c:v>
                </c:pt>
                <c:pt idx="3">
                  <c:v>22</c:v>
                </c:pt>
                <c:pt idx="4">
                  <c:v>26</c:v>
                </c:pt>
                <c:pt idx="5">
                  <c:v>27</c:v>
                </c:pt>
              </c:numCache>
            </c:numRef>
          </c:val>
        </c:ser>
        <c:dLbls>
          <c:showLegendKey val="0"/>
          <c:showVal val="0"/>
          <c:showCatName val="0"/>
          <c:showSerName val="0"/>
          <c:showPercent val="0"/>
          <c:showBubbleSize val="0"/>
        </c:dLbls>
        <c:gapWidth val="150"/>
        <c:axId val="294019072"/>
        <c:axId val="294020608"/>
      </c:barChart>
      <c:catAx>
        <c:axId val="294019072"/>
        <c:scaling>
          <c:orientation val="minMax"/>
        </c:scaling>
        <c:delete val="0"/>
        <c:axPos val="l"/>
        <c:numFmt formatCode="General" sourceLinked="1"/>
        <c:majorTickMark val="out"/>
        <c:minorTickMark val="none"/>
        <c:tickLblPos val="nextTo"/>
        <c:txPr>
          <a:bodyPr/>
          <a:lstStyle/>
          <a:p>
            <a:pPr>
              <a:defRPr sz="1600"/>
            </a:pPr>
            <a:endParaRPr lang="en-US"/>
          </a:p>
        </c:txPr>
        <c:crossAx val="294020608"/>
        <c:crosses val="autoZero"/>
        <c:auto val="1"/>
        <c:lblAlgn val="ctr"/>
        <c:lblOffset val="100"/>
        <c:noMultiLvlLbl val="0"/>
      </c:catAx>
      <c:valAx>
        <c:axId val="294020608"/>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40190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Use mathematical and/‌or computational models to generate data to support a scientific claim</c:v>
                </c:pt>
                <c:pt idx="1">
                  <c:v>Pose questions that elicit relevant details about the important aspects of a scientific argument</c:v>
                </c:pt>
                <c:pt idx="2">
                  <c:v>Consider how missing data or measurement error can affect the interpretation of data</c:v>
                </c:pt>
                <c:pt idx="3">
                  <c:v>Select and use grade-appropriate mathematical and/‌or statistical techniques to analyze data </c:v>
                </c:pt>
                <c:pt idx="4">
                  <c:v>Use data and reasoning to defend a claim or refute alternative scientific claims</c:v>
                </c:pt>
                <c:pt idx="5">
                  <c:v>Summarize patterns, similarities, and differences in information obtained from multiple sources</c:v>
                </c:pt>
              </c:strCache>
            </c:strRef>
          </c:cat>
          <c:val>
            <c:numRef>
              <c:f>Sheet1!$B$2:$B$7</c:f>
              <c:numCache>
                <c:formatCode>General</c:formatCode>
                <c:ptCount val="6"/>
                <c:pt idx="0">
                  <c:v>12</c:v>
                </c:pt>
                <c:pt idx="1">
                  <c:v>14</c:v>
                </c:pt>
                <c:pt idx="2">
                  <c:v>14</c:v>
                </c:pt>
                <c:pt idx="3">
                  <c:v>15</c:v>
                </c:pt>
                <c:pt idx="4">
                  <c:v>17</c:v>
                </c:pt>
                <c:pt idx="5">
                  <c:v>18</c:v>
                </c:pt>
              </c:numCache>
            </c:numRef>
          </c:val>
        </c:ser>
        <c:dLbls>
          <c:showLegendKey val="0"/>
          <c:showVal val="0"/>
          <c:showCatName val="0"/>
          <c:showSerName val="0"/>
          <c:showPercent val="0"/>
          <c:showBubbleSize val="0"/>
        </c:dLbls>
        <c:gapWidth val="150"/>
        <c:axId val="294051200"/>
        <c:axId val="294073472"/>
      </c:barChart>
      <c:catAx>
        <c:axId val="294051200"/>
        <c:scaling>
          <c:orientation val="minMax"/>
        </c:scaling>
        <c:delete val="0"/>
        <c:axPos val="l"/>
        <c:numFmt formatCode="General" sourceLinked="1"/>
        <c:majorTickMark val="out"/>
        <c:minorTickMark val="none"/>
        <c:tickLblPos val="nextTo"/>
        <c:txPr>
          <a:bodyPr/>
          <a:lstStyle/>
          <a:p>
            <a:pPr>
              <a:defRPr sz="1600"/>
            </a:pPr>
            <a:endParaRPr lang="en-US"/>
          </a:p>
        </c:txPr>
        <c:crossAx val="294073472"/>
        <c:crosses val="autoZero"/>
        <c:auto val="1"/>
        <c:lblAlgn val="ctr"/>
        <c:lblOffset val="100"/>
        <c:noMultiLvlLbl val="0"/>
      </c:catAx>
      <c:valAx>
        <c:axId val="294073472"/>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40512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504975465023394"/>
          <c:y val="2.9569892473118281E-2"/>
          <c:w val="0.45917128837156218"/>
          <c:h val="0.79334222335111326"/>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Evaluate the credibility of scientific information</c:v>
                </c:pt>
                <c:pt idx="1">
                  <c:v>Construct a persuasive case for the best scientific model or explanation for a real-world phenomenon</c:v>
                </c:pt>
                <c:pt idx="2">
                  <c:v>Determine what details about an investigation might persuade a targeted audience</c:v>
                </c:pt>
                <c:pt idx="3">
                  <c:v>Identify the strengths and limitations of a scientific model</c:v>
                </c:pt>
                <c:pt idx="4">
                  <c:v>Evaluate the strengths and weaknesses of competing scientific explanations</c:v>
                </c:pt>
              </c:strCache>
            </c:strRef>
          </c:cat>
          <c:val>
            <c:numRef>
              <c:f>Sheet1!$B$2:$B$6</c:f>
              <c:numCache>
                <c:formatCode>General</c:formatCode>
                <c:ptCount val="5"/>
                <c:pt idx="0">
                  <c:v>8</c:v>
                </c:pt>
                <c:pt idx="1">
                  <c:v>10</c:v>
                </c:pt>
                <c:pt idx="2">
                  <c:v>11</c:v>
                </c:pt>
                <c:pt idx="3">
                  <c:v>12</c:v>
                </c:pt>
                <c:pt idx="4">
                  <c:v>12</c:v>
                </c:pt>
              </c:numCache>
            </c:numRef>
          </c:val>
        </c:ser>
        <c:dLbls>
          <c:showLegendKey val="0"/>
          <c:showVal val="0"/>
          <c:showCatName val="0"/>
          <c:showSerName val="0"/>
          <c:showPercent val="0"/>
          <c:showBubbleSize val="0"/>
        </c:dLbls>
        <c:gapWidth val="150"/>
        <c:axId val="294226944"/>
        <c:axId val="294228736"/>
      </c:barChart>
      <c:catAx>
        <c:axId val="294226944"/>
        <c:scaling>
          <c:orientation val="minMax"/>
        </c:scaling>
        <c:delete val="0"/>
        <c:axPos val="l"/>
        <c:numFmt formatCode="General" sourceLinked="1"/>
        <c:majorTickMark val="out"/>
        <c:minorTickMark val="none"/>
        <c:tickLblPos val="nextTo"/>
        <c:txPr>
          <a:bodyPr/>
          <a:lstStyle/>
          <a:p>
            <a:pPr>
              <a:defRPr sz="1600"/>
            </a:pPr>
            <a:endParaRPr lang="en-US"/>
          </a:p>
        </c:txPr>
        <c:crossAx val="294228736"/>
        <c:crosses val="autoZero"/>
        <c:auto val="1"/>
        <c:lblAlgn val="ctr"/>
        <c:lblOffset val="100"/>
        <c:noMultiLvlLbl val="0"/>
      </c:catAx>
      <c:valAx>
        <c:axId val="29422873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42269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Determine what data would need to be collected in order to answer a scientific question</c:v>
                </c:pt>
                <c:pt idx="1">
                  <c:v>Analyze data using grade-appropriate methods in order to identify patterns, trends, or relationships</c:v>
                </c:pt>
                <c:pt idx="2">
                  <c:v>Generate scientific questions</c:v>
                </c:pt>
                <c:pt idx="3">
                  <c:v>Conduct a scientific investigation</c:v>
                </c:pt>
                <c:pt idx="4">
                  <c:v>Organize and/‌or represent data using tables, charts, or graphs to facilitate analysis</c:v>
                </c:pt>
                <c:pt idx="5">
                  <c:v>Make and support claims with evidence</c:v>
                </c:pt>
              </c:strCache>
            </c:strRef>
          </c:cat>
          <c:val>
            <c:numRef>
              <c:f>Sheet1!$B$2:$B$7</c:f>
              <c:numCache>
                <c:formatCode>General</c:formatCode>
                <c:ptCount val="6"/>
                <c:pt idx="0">
                  <c:v>39</c:v>
                </c:pt>
                <c:pt idx="1">
                  <c:v>43</c:v>
                </c:pt>
                <c:pt idx="2">
                  <c:v>44</c:v>
                </c:pt>
                <c:pt idx="3">
                  <c:v>48</c:v>
                </c:pt>
                <c:pt idx="4">
                  <c:v>49</c:v>
                </c:pt>
                <c:pt idx="5">
                  <c:v>51</c:v>
                </c:pt>
              </c:numCache>
            </c:numRef>
          </c:val>
        </c:ser>
        <c:dLbls>
          <c:showLegendKey val="0"/>
          <c:showVal val="0"/>
          <c:showCatName val="0"/>
          <c:showSerName val="0"/>
          <c:showPercent val="0"/>
          <c:showBubbleSize val="0"/>
        </c:dLbls>
        <c:gapWidth val="150"/>
        <c:axId val="293612160"/>
        <c:axId val="293618048"/>
      </c:barChart>
      <c:catAx>
        <c:axId val="293612160"/>
        <c:scaling>
          <c:orientation val="minMax"/>
        </c:scaling>
        <c:delete val="0"/>
        <c:axPos val="l"/>
        <c:numFmt formatCode="General" sourceLinked="1"/>
        <c:majorTickMark val="out"/>
        <c:minorTickMark val="none"/>
        <c:tickLblPos val="nextTo"/>
        <c:txPr>
          <a:bodyPr/>
          <a:lstStyle/>
          <a:p>
            <a:pPr>
              <a:defRPr sz="1600"/>
            </a:pPr>
            <a:endParaRPr lang="en-US"/>
          </a:p>
        </c:txPr>
        <c:crossAx val="293618048"/>
        <c:crosses val="autoZero"/>
        <c:auto val="1"/>
        <c:lblAlgn val="ctr"/>
        <c:lblOffset val="100"/>
        <c:noMultiLvlLbl val="0"/>
      </c:catAx>
      <c:valAx>
        <c:axId val="293618048"/>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36121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Revise explanations based on additional evidence</c:v>
                </c:pt>
                <c:pt idx="1">
                  <c:v>Determine whether or not a question is scientific</c:v>
                </c:pt>
                <c:pt idx="2">
                  <c:v>Compare data from multiple trials for consistency in order to identify potential sources of error</c:v>
                </c:pt>
                <c:pt idx="3">
                  <c:v>Develop scientific models of real-world phenomena</c:v>
                </c:pt>
                <c:pt idx="4">
                  <c:v>Develop procedures for a scientific investigation to answer a scientific question</c:v>
                </c:pt>
                <c:pt idx="5">
                  <c:v>Use multiple sources of evidence to develop an explanation</c:v>
                </c:pt>
              </c:strCache>
            </c:strRef>
          </c:cat>
          <c:val>
            <c:numRef>
              <c:f>Sheet1!$B$2:$B$7</c:f>
              <c:numCache>
                <c:formatCode>General</c:formatCode>
                <c:ptCount val="6"/>
                <c:pt idx="0">
                  <c:v>30</c:v>
                </c:pt>
                <c:pt idx="1">
                  <c:v>31</c:v>
                </c:pt>
                <c:pt idx="2">
                  <c:v>31</c:v>
                </c:pt>
                <c:pt idx="3">
                  <c:v>34</c:v>
                </c:pt>
                <c:pt idx="4">
                  <c:v>35</c:v>
                </c:pt>
                <c:pt idx="5">
                  <c:v>37</c:v>
                </c:pt>
              </c:numCache>
            </c:numRef>
          </c:val>
        </c:ser>
        <c:dLbls>
          <c:showLegendKey val="0"/>
          <c:showVal val="0"/>
          <c:showCatName val="0"/>
          <c:showSerName val="0"/>
          <c:showPercent val="0"/>
          <c:showBubbleSize val="0"/>
        </c:dLbls>
        <c:gapWidth val="150"/>
        <c:axId val="293644544"/>
        <c:axId val="293818368"/>
      </c:barChart>
      <c:catAx>
        <c:axId val="293644544"/>
        <c:scaling>
          <c:orientation val="minMax"/>
        </c:scaling>
        <c:delete val="0"/>
        <c:axPos val="l"/>
        <c:numFmt formatCode="General" sourceLinked="1"/>
        <c:majorTickMark val="out"/>
        <c:minorTickMark val="none"/>
        <c:tickLblPos val="nextTo"/>
        <c:txPr>
          <a:bodyPr/>
          <a:lstStyle/>
          <a:p>
            <a:pPr>
              <a:defRPr sz="1600"/>
            </a:pPr>
            <a:endParaRPr lang="en-US"/>
          </a:p>
        </c:txPr>
        <c:crossAx val="293818368"/>
        <c:crosses val="autoZero"/>
        <c:auto val="1"/>
        <c:lblAlgn val="ctr"/>
        <c:lblOffset val="100"/>
        <c:noMultiLvlLbl val="0"/>
      </c:catAx>
      <c:valAx>
        <c:axId val="293818368"/>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36445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Sheet1!$A$2:$A$9</c:f>
              <c:strCache>
                <c:ptCount val="8"/>
                <c:pt idx="0">
                  <c:v>Content, topics, and skills to be taught</c:v>
                </c:pt>
                <c:pt idx="1">
                  <c:v>Curriculum materials</c:v>
                </c:pt>
                <c:pt idx="2">
                  <c:v>Course goals and objectives</c:v>
                </c:pt>
                <c:pt idx="3">
                  <c:v>Amount of time spent on each topic</c:v>
                </c:pt>
                <c:pt idx="4">
                  <c:v>Sequence in which topics are covered</c:v>
                </c:pt>
                <c:pt idx="5">
                  <c:v>Criteria for grading student performance</c:v>
                </c:pt>
                <c:pt idx="6">
                  <c:v>Teaching techniques</c:v>
                </c:pt>
                <c:pt idx="7">
                  <c:v>Amount of homework</c:v>
                </c:pt>
              </c:strCache>
            </c:strRef>
          </c:cat>
          <c:val>
            <c:numRef>
              <c:f>Sheet1!$B$2:$B$9</c:f>
              <c:numCache>
                <c:formatCode>General</c:formatCode>
                <c:ptCount val="8"/>
                <c:pt idx="0">
                  <c:v>34</c:v>
                </c:pt>
                <c:pt idx="1">
                  <c:v>36</c:v>
                </c:pt>
                <c:pt idx="2">
                  <c:v>36</c:v>
                </c:pt>
                <c:pt idx="3">
                  <c:v>48</c:v>
                </c:pt>
                <c:pt idx="4">
                  <c:v>51</c:v>
                </c:pt>
                <c:pt idx="5">
                  <c:v>54</c:v>
                </c:pt>
                <c:pt idx="6">
                  <c:v>68</c:v>
                </c:pt>
                <c:pt idx="7">
                  <c:v>74</c:v>
                </c:pt>
              </c:numCache>
            </c:numRef>
          </c:val>
        </c:ser>
        <c:dLbls>
          <c:showLegendKey val="0"/>
          <c:showVal val="0"/>
          <c:showCatName val="0"/>
          <c:showSerName val="0"/>
          <c:showPercent val="0"/>
          <c:showBubbleSize val="0"/>
        </c:dLbls>
        <c:gapWidth val="150"/>
        <c:axId val="130233088"/>
        <c:axId val="130234624"/>
      </c:barChart>
      <c:catAx>
        <c:axId val="130233088"/>
        <c:scaling>
          <c:orientation val="minMax"/>
        </c:scaling>
        <c:delete val="0"/>
        <c:axPos val="l"/>
        <c:majorTickMark val="out"/>
        <c:minorTickMark val="none"/>
        <c:tickLblPos val="nextTo"/>
        <c:txPr>
          <a:bodyPr/>
          <a:lstStyle/>
          <a:p>
            <a:pPr>
              <a:defRPr sz="1600"/>
            </a:pPr>
            <a:endParaRPr lang="en-US"/>
          </a:p>
        </c:txPr>
        <c:crossAx val="130234624"/>
        <c:crosses val="autoZero"/>
        <c:auto val="1"/>
        <c:lblAlgn val="ctr"/>
        <c:lblOffset val="100"/>
        <c:noMultiLvlLbl val="0"/>
      </c:catAx>
      <c:valAx>
        <c:axId val="13023462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302330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Select and use grade-appropriate mathematical and/‌or statistical techniques to analyze data </c:v>
                </c:pt>
                <c:pt idx="1">
                  <c:v>Consider how missing data or measurement error can affect the interpretation of data</c:v>
                </c:pt>
                <c:pt idx="2">
                  <c:v>Identify the strengths and limitations of a scientific model</c:v>
                </c:pt>
                <c:pt idx="3">
                  <c:v>Pose questions that elicit relevant details about the important aspects of a scientific argument</c:v>
                </c:pt>
                <c:pt idx="4">
                  <c:v>Summarize patterns, similarities, and differences in scientific information from multiple sources</c:v>
                </c:pt>
                <c:pt idx="5">
                  <c:v>Use data and reasoning to defend a claim or refute alternative scientific claims</c:v>
                </c:pt>
              </c:strCache>
            </c:strRef>
          </c:cat>
          <c:val>
            <c:numRef>
              <c:f>Sheet1!$B$2:$B$7</c:f>
              <c:numCache>
                <c:formatCode>General</c:formatCode>
                <c:ptCount val="6"/>
                <c:pt idx="0">
                  <c:v>21</c:v>
                </c:pt>
                <c:pt idx="1">
                  <c:v>21</c:v>
                </c:pt>
                <c:pt idx="2">
                  <c:v>22</c:v>
                </c:pt>
                <c:pt idx="3">
                  <c:v>24</c:v>
                </c:pt>
                <c:pt idx="4">
                  <c:v>25</c:v>
                </c:pt>
                <c:pt idx="5">
                  <c:v>28</c:v>
                </c:pt>
              </c:numCache>
            </c:numRef>
          </c:val>
        </c:ser>
        <c:dLbls>
          <c:showLegendKey val="0"/>
          <c:showVal val="0"/>
          <c:showCatName val="0"/>
          <c:showSerName val="0"/>
          <c:showPercent val="0"/>
          <c:showBubbleSize val="0"/>
        </c:dLbls>
        <c:gapWidth val="150"/>
        <c:axId val="293746560"/>
        <c:axId val="293748096"/>
      </c:barChart>
      <c:catAx>
        <c:axId val="293746560"/>
        <c:scaling>
          <c:orientation val="minMax"/>
        </c:scaling>
        <c:delete val="0"/>
        <c:axPos val="l"/>
        <c:numFmt formatCode="General" sourceLinked="1"/>
        <c:majorTickMark val="out"/>
        <c:minorTickMark val="none"/>
        <c:tickLblPos val="nextTo"/>
        <c:txPr>
          <a:bodyPr/>
          <a:lstStyle/>
          <a:p>
            <a:pPr>
              <a:defRPr sz="1600"/>
            </a:pPr>
            <a:endParaRPr lang="en-US"/>
          </a:p>
        </c:txPr>
        <c:crossAx val="293748096"/>
        <c:crosses val="autoZero"/>
        <c:auto val="1"/>
        <c:lblAlgn val="ctr"/>
        <c:lblOffset val="100"/>
        <c:noMultiLvlLbl val="0"/>
      </c:catAx>
      <c:valAx>
        <c:axId val="29374809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37465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504975465023394"/>
          <c:y val="2.9569892473118281E-2"/>
          <c:w val="0.45917128837156218"/>
          <c:h val="0.79334222335111326"/>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Determine what details about an investigation might persuade a targeted audience about a scientific claim</c:v>
                </c:pt>
                <c:pt idx="1">
                  <c:v>Construct a persuasive case, verbally or in writing, for the best scientific model or explanation for a real-world phenomenon</c:v>
                </c:pt>
                <c:pt idx="2">
                  <c:v>Use mathematical and/‌or computational models to generate data to support a scientific claim</c:v>
                </c:pt>
                <c:pt idx="3">
                  <c:v>Evaluate the strengths and weaknesses of competing scientific explanations</c:v>
                </c:pt>
                <c:pt idx="4">
                  <c:v>Evaluate the credibility of scientific information</c:v>
                </c:pt>
              </c:strCache>
            </c:strRef>
          </c:cat>
          <c:val>
            <c:numRef>
              <c:f>Sheet1!$B$2:$B$6</c:f>
              <c:numCache>
                <c:formatCode>General</c:formatCode>
                <c:ptCount val="5"/>
                <c:pt idx="0">
                  <c:v>15</c:v>
                </c:pt>
                <c:pt idx="1">
                  <c:v>17</c:v>
                </c:pt>
                <c:pt idx="2">
                  <c:v>19</c:v>
                </c:pt>
                <c:pt idx="3">
                  <c:v>19</c:v>
                </c:pt>
                <c:pt idx="4">
                  <c:v>19</c:v>
                </c:pt>
              </c:numCache>
            </c:numRef>
          </c:val>
        </c:ser>
        <c:dLbls>
          <c:showLegendKey val="0"/>
          <c:showVal val="0"/>
          <c:showCatName val="0"/>
          <c:showSerName val="0"/>
          <c:showPercent val="0"/>
          <c:showBubbleSize val="0"/>
        </c:dLbls>
        <c:gapWidth val="150"/>
        <c:axId val="293959168"/>
        <c:axId val="293960704"/>
      </c:barChart>
      <c:catAx>
        <c:axId val="293959168"/>
        <c:scaling>
          <c:orientation val="minMax"/>
        </c:scaling>
        <c:delete val="0"/>
        <c:axPos val="l"/>
        <c:numFmt formatCode="General" sourceLinked="1"/>
        <c:majorTickMark val="out"/>
        <c:minorTickMark val="none"/>
        <c:tickLblPos val="nextTo"/>
        <c:txPr>
          <a:bodyPr/>
          <a:lstStyle/>
          <a:p>
            <a:pPr>
              <a:defRPr sz="1600"/>
            </a:pPr>
            <a:endParaRPr lang="en-US"/>
          </a:p>
        </c:txPr>
        <c:crossAx val="293960704"/>
        <c:crosses val="autoZero"/>
        <c:auto val="1"/>
        <c:lblAlgn val="ctr"/>
        <c:lblOffset val="100"/>
        <c:noMultiLvlLbl val="0"/>
      </c:catAx>
      <c:valAx>
        <c:axId val="29396070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39591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Generate scientific questions</c:v>
                </c:pt>
                <c:pt idx="1">
                  <c:v>Determine what data would need to be collected in order to answer a scientific question</c:v>
                </c:pt>
                <c:pt idx="2">
                  <c:v>Analyze data using grade-appropriate methods in order to identify patterns, trends, or relationships</c:v>
                </c:pt>
                <c:pt idx="3">
                  <c:v>Make and support claims with evidence</c:v>
                </c:pt>
                <c:pt idx="4">
                  <c:v>Conduct a scientific investigation</c:v>
                </c:pt>
                <c:pt idx="5">
                  <c:v>Organize and/‌or represent data using tables, charts, or graphs  to facilitate analysis</c:v>
                </c:pt>
              </c:strCache>
            </c:strRef>
          </c:cat>
          <c:val>
            <c:numRef>
              <c:f>Sheet1!$B$2:$B$7</c:f>
              <c:numCache>
                <c:formatCode>General</c:formatCode>
                <c:ptCount val="6"/>
                <c:pt idx="0">
                  <c:v>38</c:v>
                </c:pt>
                <c:pt idx="1">
                  <c:v>39</c:v>
                </c:pt>
                <c:pt idx="2">
                  <c:v>47</c:v>
                </c:pt>
                <c:pt idx="3">
                  <c:v>50</c:v>
                </c:pt>
                <c:pt idx="4">
                  <c:v>50</c:v>
                </c:pt>
                <c:pt idx="5">
                  <c:v>58</c:v>
                </c:pt>
              </c:numCache>
            </c:numRef>
          </c:val>
        </c:ser>
        <c:dLbls>
          <c:showLegendKey val="0"/>
          <c:showVal val="0"/>
          <c:showCatName val="0"/>
          <c:showSerName val="0"/>
          <c:showPercent val="0"/>
          <c:showBubbleSize val="0"/>
        </c:dLbls>
        <c:gapWidth val="150"/>
        <c:axId val="293872768"/>
        <c:axId val="293874304"/>
      </c:barChart>
      <c:catAx>
        <c:axId val="293872768"/>
        <c:scaling>
          <c:orientation val="minMax"/>
        </c:scaling>
        <c:delete val="0"/>
        <c:axPos val="l"/>
        <c:numFmt formatCode="General" sourceLinked="1"/>
        <c:majorTickMark val="out"/>
        <c:minorTickMark val="none"/>
        <c:tickLblPos val="nextTo"/>
        <c:txPr>
          <a:bodyPr/>
          <a:lstStyle/>
          <a:p>
            <a:pPr>
              <a:defRPr sz="1600"/>
            </a:pPr>
            <a:endParaRPr lang="en-US"/>
          </a:p>
        </c:txPr>
        <c:crossAx val="293874304"/>
        <c:crosses val="autoZero"/>
        <c:auto val="1"/>
        <c:lblAlgn val="ctr"/>
        <c:lblOffset val="100"/>
        <c:noMultiLvlLbl val="0"/>
      </c:catAx>
      <c:valAx>
        <c:axId val="29387430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3872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Pose questions that elicit relevant details about the important aspects of a scientific argument</c:v>
                </c:pt>
                <c:pt idx="1">
                  <c:v>Use mathematical and/‌or computational models to generate data to support a scientific claim</c:v>
                </c:pt>
                <c:pt idx="2">
                  <c:v>Use data and reasoning to defend a claim or refute alternative scientific claims</c:v>
                </c:pt>
                <c:pt idx="3">
                  <c:v>Consider how missing data or measurement error can affect the interpretation of data</c:v>
                </c:pt>
                <c:pt idx="4">
                  <c:v>Summarize patterns, similarities, and differences in scientific information from multiple sources</c:v>
                </c:pt>
                <c:pt idx="5">
                  <c:v>Revise explanations based on additional evidence</c:v>
                </c:pt>
              </c:strCache>
            </c:strRef>
          </c:cat>
          <c:val>
            <c:numRef>
              <c:f>Sheet1!$B$2:$B$7</c:f>
              <c:numCache>
                <c:formatCode>General</c:formatCode>
                <c:ptCount val="6"/>
                <c:pt idx="0">
                  <c:v>23</c:v>
                </c:pt>
                <c:pt idx="1">
                  <c:v>26</c:v>
                </c:pt>
                <c:pt idx="2">
                  <c:v>27</c:v>
                </c:pt>
                <c:pt idx="3">
                  <c:v>27</c:v>
                </c:pt>
                <c:pt idx="4">
                  <c:v>28</c:v>
                </c:pt>
                <c:pt idx="5">
                  <c:v>28</c:v>
                </c:pt>
              </c:numCache>
            </c:numRef>
          </c:val>
        </c:ser>
        <c:dLbls>
          <c:showLegendKey val="0"/>
          <c:showVal val="0"/>
          <c:showCatName val="0"/>
          <c:showSerName val="0"/>
          <c:showPercent val="0"/>
          <c:showBubbleSize val="0"/>
        </c:dLbls>
        <c:gapWidth val="150"/>
        <c:axId val="294679296"/>
        <c:axId val="294680832"/>
      </c:barChart>
      <c:catAx>
        <c:axId val="294679296"/>
        <c:scaling>
          <c:orientation val="minMax"/>
        </c:scaling>
        <c:delete val="0"/>
        <c:axPos val="l"/>
        <c:numFmt formatCode="General" sourceLinked="1"/>
        <c:majorTickMark val="out"/>
        <c:minorTickMark val="none"/>
        <c:tickLblPos val="nextTo"/>
        <c:txPr>
          <a:bodyPr/>
          <a:lstStyle/>
          <a:p>
            <a:pPr>
              <a:defRPr sz="1600"/>
            </a:pPr>
            <a:endParaRPr lang="en-US"/>
          </a:p>
        </c:txPr>
        <c:crossAx val="294680832"/>
        <c:crosses val="autoZero"/>
        <c:auto val="1"/>
        <c:lblAlgn val="ctr"/>
        <c:lblOffset val="100"/>
        <c:noMultiLvlLbl val="0"/>
      </c:catAx>
      <c:valAx>
        <c:axId val="294680832"/>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46792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Use mathematical and/‌or computational models to generate data to support a scientific claim</c:v>
                </c:pt>
                <c:pt idx="1">
                  <c:v>Pose questions that elicit relevant details about the important aspects of a scientific argument</c:v>
                </c:pt>
                <c:pt idx="2">
                  <c:v>Consider how missing data or measurement error can affect the interpretation of data</c:v>
                </c:pt>
                <c:pt idx="3">
                  <c:v>Select and use grade-appropriate mathematical and/‌or statistical techniques to analyze data </c:v>
                </c:pt>
                <c:pt idx="4">
                  <c:v>Use data and reasoning to defend a claim or refute alternative scientific claims</c:v>
                </c:pt>
                <c:pt idx="5">
                  <c:v>Summarize patterns, similarities, and differences in information obtained from multiple sources</c:v>
                </c:pt>
              </c:strCache>
            </c:strRef>
          </c:cat>
          <c:val>
            <c:numRef>
              <c:f>Sheet1!$B$2:$B$7</c:f>
              <c:numCache>
                <c:formatCode>General</c:formatCode>
                <c:ptCount val="6"/>
                <c:pt idx="0">
                  <c:v>12</c:v>
                </c:pt>
                <c:pt idx="1">
                  <c:v>14</c:v>
                </c:pt>
                <c:pt idx="2">
                  <c:v>14</c:v>
                </c:pt>
                <c:pt idx="3">
                  <c:v>15</c:v>
                </c:pt>
                <c:pt idx="4">
                  <c:v>17</c:v>
                </c:pt>
                <c:pt idx="5">
                  <c:v>18</c:v>
                </c:pt>
              </c:numCache>
            </c:numRef>
          </c:val>
        </c:ser>
        <c:dLbls>
          <c:showLegendKey val="0"/>
          <c:showVal val="0"/>
          <c:showCatName val="0"/>
          <c:showSerName val="0"/>
          <c:showPercent val="0"/>
          <c:showBubbleSize val="0"/>
        </c:dLbls>
        <c:gapWidth val="150"/>
        <c:axId val="294338944"/>
        <c:axId val="294340480"/>
      </c:barChart>
      <c:catAx>
        <c:axId val="294338944"/>
        <c:scaling>
          <c:orientation val="minMax"/>
        </c:scaling>
        <c:delete val="0"/>
        <c:axPos val="l"/>
        <c:numFmt formatCode="General" sourceLinked="1"/>
        <c:majorTickMark val="out"/>
        <c:minorTickMark val="none"/>
        <c:tickLblPos val="nextTo"/>
        <c:txPr>
          <a:bodyPr/>
          <a:lstStyle/>
          <a:p>
            <a:pPr>
              <a:defRPr sz="1600"/>
            </a:pPr>
            <a:endParaRPr lang="en-US"/>
          </a:p>
        </c:txPr>
        <c:crossAx val="294340480"/>
        <c:crosses val="autoZero"/>
        <c:auto val="1"/>
        <c:lblAlgn val="ctr"/>
        <c:lblOffset val="100"/>
        <c:noMultiLvlLbl val="0"/>
      </c:catAx>
      <c:valAx>
        <c:axId val="294340480"/>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43389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504975465023394"/>
          <c:y val="2.9569892473118281E-2"/>
          <c:w val="0.45917128837156218"/>
          <c:h val="0.79334222335111326"/>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Construct a persuasive case for the best scientific model or explanation for a real-world phenomenon</c:v>
                </c:pt>
                <c:pt idx="1">
                  <c:v>Determine what details about an investigation might persuade a targeted audience about a scientific claim</c:v>
                </c:pt>
                <c:pt idx="2">
                  <c:v>Evaluate the strengths and weaknesses of competing scientific explanations</c:v>
                </c:pt>
                <c:pt idx="3">
                  <c:v>Identify the strengths and limitations of a scientific model</c:v>
                </c:pt>
                <c:pt idx="4">
                  <c:v>Evaluate the credibility of scientific information</c:v>
                </c:pt>
              </c:strCache>
            </c:strRef>
          </c:cat>
          <c:val>
            <c:numRef>
              <c:f>Sheet1!$B$2:$B$6</c:f>
              <c:numCache>
                <c:formatCode>General</c:formatCode>
                <c:ptCount val="5"/>
                <c:pt idx="0">
                  <c:v>15</c:v>
                </c:pt>
                <c:pt idx="1">
                  <c:v>17</c:v>
                </c:pt>
                <c:pt idx="2">
                  <c:v>20</c:v>
                </c:pt>
                <c:pt idx="3">
                  <c:v>22</c:v>
                </c:pt>
                <c:pt idx="4">
                  <c:v>23</c:v>
                </c:pt>
              </c:numCache>
            </c:numRef>
          </c:val>
        </c:ser>
        <c:dLbls>
          <c:showLegendKey val="0"/>
          <c:showVal val="0"/>
          <c:showCatName val="0"/>
          <c:showSerName val="0"/>
          <c:showPercent val="0"/>
          <c:showBubbleSize val="0"/>
        </c:dLbls>
        <c:gapWidth val="150"/>
        <c:axId val="294420480"/>
        <c:axId val="294422016"/>
      </c:barChart>
      <c:catAx>
        <c:axId val="294420480"/>
        <c:scaling>
          <c:orientation val="minMax"/>
        </c:scaling>
        <c:delete val="0"/>
        <c:axPos val="l"/>
        <c:numFmt formatCode="General" sourceLinked="1"/>
        <c:majorTickMark val="out"/>
        <c:minorTickMark val="none"/>
        <c:tickLblPos val="nextTo"/>
        <c:txPr>
          <a:bodyPr/>
          <a:lstStyle/>
          <a:p>
            <a:pPr>
              <a:defRPr sz="1600"/>
            </a:pPr>
            <a:endParaRPr lang="en-US"/>
          </a:p>
        </c:txPr>
        <c:crossAx val="294422016"/>
        <c:crosses val="autoZero"/>
        <c:auto val="1"/>
        <c:lblAlgn val="ctr"/>
        <c:lblOffset val="100"/>
        <c:noMultiLvlLbl val="0"/>
      </c:catAx>
      <c:valAx>
        <c:axId val="29442201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44204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8292449020796"/>
          <c:y val="5.5112916568857195E-2"/>
          <c:w val="0.85168117807389465"/>
          <c:h val="0.82875794066195529"/>
        </c:manualLayout>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 </c:v>
                </c:pt>
                <c:pt idx="2">
                  <c:v>High</c:v>
                </c:pt>
              </c:strCache>
            </c:strRef>
          </c:cat>
          <c:val>
            <c:numRef>
              <c:f>Sheet1!$B$2:$B$4</c:f>
              <c:numCache>
                <c:formatCode>General</c:formatCode>
                <c:ptCount val="3"/>
                <c:pt idx="0">
                  <c:v>39</c:v>
                </c:pt>
                <c:pt idx="1">
                  <c:v>50</c:v>
                </c:pt>
                <c:pt idx="2">
                  <c:v>50</c:v>
                </c:pt>
              </c:numCache>
            </c:numRef>
          </c:val>
        </c:ser>
        <c:dLbls>
          <c:showLegendKey val="0"/>
          <c:showVal val="0"/>
          <c:showCatName val="0"/>
          <c:showSerName val="0"/>
          <c:showPercent val="0"/>
          <c:showBubbleSize val="0"/>
        </c:dLbls>
        <c:gapWidth val="150"/>
        <c:axId val="294471168"/>
        <c:axId val="294472704"/>
      </c:barChart>
      <c:catAx>
        <c:axId val="294471168"/>
        <c:scaling>
          <c:orientation val="minMax"/>
        </c:scaling>
        <c:delete val="0"/>
        <c:axPos val="b"/>
        <c:majorTickMark val="out"/>
        <c:minorTickMark val="none"/>
        <c:tickLblPos val="nextTo"/>
        <c:crossAx val="294472704"/>
        <c:crosses val="autoZero"/>
        <c:auto val="1"/>
        <c:lblAlgn val="ctr"/>
        <c:lblOffset val="100"/>
        <c:noMultiLvlLbl val="0"/>
      </c:catAx>
      <c:valAx>
        <c:axId val="294472704"/>
        <c:scaling>
          <c:orientation val="minMax"/>
          <c:max val="100"/>
        </c:scaling>
        <c:delete val="0"/>
        <c:axPos val="l"/>
        <c:majorGridlines>
          <c:spPr>
            <a:ln>
              <a:noFill/>
            </a:ln>
          </c:spPr>
        </c:majorGridlines>
        <c:minorGridlines>
          <c:spPr>
            <a:ln>
              <a:noFill/>
            </a:ln>
          </c:spPr>
        </c:minorGridlines>
        <c:title>
          <c:tx>
            <c:rich>
              <a:bodyPr/>
              <a:lstStyle/>
              <a:p>
                <a:pPr>
                  <a:defRPr/>
                </a:pPr>
                <a:r>
                  <a:rPr lang="en-US" dirty="0" smtClean="0"/>
                  <a:t>Class Mean Score</a:t>
                </a:r>
                <a:endParaRPr lang="en-US" dirty="0"/>
              </a:p>
            </c:rich>
          </c:tx>
          <c:layout/>
          <c:overlay val="0"/>
        </c:title>
        <c:numFmt formatCode="General" sourceLinked="1"/>
        <c:majorTickMark val="out"/>
        <c:minorTickMark val="none"/>
        <c:tickLblPos val="nextTo"/>
        <c:crossAx val="2944711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trendline>
            <c:spPr>
              <a:ln>
                <a:noFill/>
              </a:ln>
            </c:spPr>
            <c:trendlineType val="linear"/>
            <c:dispRSqr val="0"/>
            <c:dispEq val="0"/>
          </c:trendline>
          <c:cat>
            <c:strRef>
              <c:f>Sheet1!$A$2:$A$4</c:f>
              <c:strCache>
                <c:ptCount val="3"/>
                <c:pt idx="0">
                  <c:v>Mostly High Achievers</c:v>
                </c:pt>
                <c:pt idx="1">
                  <c:v>Average/‌Mixed Achievers</c:v>
                </c:pt>
                <c:pt idx="2">
                  <c:v>Mostly Low Achievers</c:v>
                </c:pt>
              </c:strCache>
            </c:strRef>
          </c:cat>
          <c:val>
            <c:numRef>
              <c:f>Sheet1!$B$2:$B$4</c:f>
              <c:numCache>
                <c:formatCode>General</c:formatCode>
                <c:ptCount val="3"/>
                <c:pt idx="0">
                  <c:v>51</c:v>
                </c:pt>
                <c:pt idx="1">
                  <c:v>43</c:v>
                </c:pt>
                <c:pt idx="2">
                  <c:v>42</c:v>
                </c:pt>
              </c:numCache>
            </c:numRef>
          </c:val>
        </c:ser>
        <c:dLbls>
          <c:showLegendKey val="0"/>
          <c:showVal val="0"/>
          <c:showCatName val="0"/>
          <c:showSerName val="0"/>
          <c:showPercent val="0"/>
          <c:showBubbleSize val="0"/>
        </c:dLbls>
        <c:gapWidth val="150"/>
        <c:axId val="222945664"/>
        <c:axId val="222947584"/>
      </c:barChart>
      <c:catAx>
        <c:axId val="222945664"/>
        <c:scaling>
          <c:orientation val="minMax"/>
        </c:scaling>
        <c:delete val="0"/>
        <c:axPos val="b"/>
        <c:title>
          <c:tx>
            <c:rich>
              <a:bodyPr/>
              <a:lstStyle/>
              <a:p>
                <a:pPr>
                  <a:defRPr/>
                </a:pPr>
                <a:r>
                  <a:rPr lang="en-US" dirty="0" smtClean="0"/>
                  <a:t>Prior Achievement</a:t>
                </a:r>
                <a:r>
                  <a:rPr lang="en-US" baseline="0" dirty="0" smtClean="0"/>
                  <a:t> Level of Class</a:t>
                </a:r>
                <a:endParaRPr lang="en-US" dirty="0"/>
              </a:p>
            </c:rich>
          </c:tx>
          <c:layout>
            <c:manualLayout>
              <c:xMode val="edge"/>
              <c:yMode val="edge"/>
              <c:x val="0.32571383504946499"/>
              <c:y val="0.89896580500236056"/>
            </c:manualLayout>
          </c:layout>
          <c:overlay val="0"/>
        </c:title>
        <c:majorTickMark val="out"/>
        <c:minorTickMark val="none"/>
        <c:tickLblPos val="nextTo"/>
        <c:crossAx val="222947584"/>
        <c:crosses val="autoZero"/>
        <c:auto val="1"/>
        <c:lblAlgn val="ctr"/>
        <c:lblOffset val="100"/>
        <c:noMultiLvlLbl val="0"/>
      </c:catAx>
      <c:valAx>
        <c:axId val="222947584"/>
        <c:scaling>
          <c:orientation val="minMax"/>
          <c:max val="100"/>
        </c:scaling>
        <c:delete val="0"/>
        <c:axPos val="l"/>
        <c:majorGridlines>
          <c:spPr>
            <a:ln>
              <a:noFill/>
            </a:ln>
          </c:spPr>
        </c:majorGridlines>
        <c:minorGridlines>
          <c:spPr>
            <a:ln>
              <a:noFill/>
            </a:ln>
          </c:spPr>
        </c:minorGridlines>
        <c:title>
          <c:tx>
            <c:rich>
              <a:bodyPr/>
              <a:lstStyle/>
              <a:p>
                <a:pPr>
                  <a:defRPr/>
                </a:pPr>
                <a:r>
                  <a:rPr lang="en-US" dirty="0" smtClean="0"/>
                  <a:t>Class Mean Score</a:t>
                </a:r>
                <a:endParaRPr lang="en-US" dirty="0"/>
              </a:p>
            </c:rich>
          </c:tx>
          <c:layout/>
          <c:overlay val="0"/>
        </c:title>
        <c:numFmt formatCode="General" sourceLinked="1"/>
        <c:majorTickMark val="out"/>
        <c:minorTickMark val="none"/>
        <c:tickLblPos val="nextTo"/>
        <c:crossAx val="2229456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4959115687462"/>
          <c:y val="4.8984996971022418E-2"/>
          <c:w val="0.88503827646544198"/>
          <c:h val="0.68704256226171379"/>
        </c:manualLayout>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trendline>
            <c:spPr>
              <a:ln>
                <a:noFill/>
              </a:ln>
            </c:spPr>
            <c:trendlineType val="linear"/>
            <c:dispRSqr val="0"/>
            <c:dispEq val="0"/>
          </c:trendline>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43</c:v>
                </c:pt>
                <c:pt idx="1">
                  <c:v>42</c:v>
                </c:pt>
                <c:pt idx="2">
                  <c:v>43</c:v>
                </c:pt>
                <c:pt idx="3">
                  <c:v>47</c:v>
                </c:pt>
              </c:numCache>
            </c:numRef>
          </c:val>
        </c:ser>
        <c:dLbls>
          <c:showLegendKey val="0"/>
          <c:showVal val="0"/>
          <c:showCatName val="0"/>
          <c:showSerName val="0"/>
          <c:showPercent val="0"/>
          <c:showBubbleSize val="0"/>
        </c:dLbls>
        <c:gapWidth val="150"/>
        <c:axId val="294982784"/>
        <c:axId val="294984704"/>
      </c:barChart>
      <c:catAx>
        <c:axId val="294982784"/>
        <c:scaling>
          <c:orientation val="minMax"/>
        </c:scaling>
        <c:delete val="0"/>
        <c:axPos val="b"/>
        <c:title>
          <c:tx>
            <c:rich>
              <a:bodyPr/>
              <a:lstStyle/>
              <a:p>
                <a:pPr algn="ctr">
                  <a:defRPr/>
                </a:pPr>
                <a:r>
                  <a:rPr lang="en-US" sz="1800" b="1" i="0" baseline="0" dirty="0" smtClean="0">
                    <a:effectLst/>
                    <a:latin typeface="+mn-lt"/>
                  </a:rPr>
                  <a:t>Percent Historically Underrepresented Students in Class</a:t>
                </a:r>
                <a:endParaRPr lang="en-US" sz="1800" dirty="0">
                  <a:effectLst/>
                  <a:latin typeface="+mn-lt"/>
                </a:endParaRPr>
              </a:p>
            </c:rich>
          </c:tx>
          <c:layout>
            <c:manualLayout>
              <c:xMode val="edge"/>
              <c:yMode val="edge"/>
              <c:x val="0.21187238747934284"/>
              <c:y val="0.88065876583216796"/>
            </c:manualLayout>
          </c:layout>
          <c:overlay val="0"/>
        </c:title>
        <c:majorTickMark val="out"/>
        <c:minorTickMark val="none"/>
        <c:tickLblPos val="nextTo"/>
        <c:crossAx val="294984704"/>
        <c:crosses val="autoZero"/>
        <c:auto val="1"/>
        <c:lblAlgn val="ctr"/>
        <c:lblOffset val="100"/>
        <c:noMultiLvlLbl val="0"/>
      </c:catAx>
      <c:valAx>
        <c:axId val="294984704"/>
        <c:scaling>
          <c:orientation val="minMax"/>
          <c:max val="100"/>
        </c:scaling>
        <c:delete val="0"/>
        <c:axPos val="l"/>
        <c:majorGridlines>
          <c:spPr>
            <a:ln>
              <a:noFill/>
            </a:ln>
          </c:spPr>
        </c:majorGridlines>
        <c:minorGridlines>
          <c:spPr>
            <a:ln>
              <a:noFill/>
            </a:ln>
          </c:spPr>
        </c:minorGridlines>
        <c:title>
          <c:tx>
            <c:rich>
              <a:bodyPr/>
              <a:lstStyle/>
              <a:p>
                <a:pPr>
                  <a:defRPr/>
                </a:pPr>
                <a:r>
                  <a:rPr lang="en-US" dirty="0" smtClean="0"/>
                  <a:t>Class Mean Score</a:t>
                </a:r>
                <a:endParaRPr lang="en-US" dirty="0"/>
              </a:p>
            </c:rich>
          </c:tx>
          <c:layout/>
          <c:overlay val="0"/>
        </c:title>
        <c:numFmt formatCode="General" sourceLinked="1"/>
        <c:majorTickMark val="out"/>
        <c:minorTickMark val="none"/>
        <c:tickLblPos val="nextTo"/>
        <c:crossAx val="2949827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Never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16</c:v>
                </c:pt>
                <c:pt idx="1">
                  <c:v>10</c:v>
                </c:pt>
                <c:pt idx="2">
                  <c:v>20</c:v>
                </c:pt>
              </c:numCache>
            </c:numRef>
          </c:val>
        </c:ser>
        <c:ser>
          <c:idx val="1"/>
          <c:order val="1"/>
          <c:tx>
            <c:strRef>
              <c:f>Sheet1!$C$1</c:f>
              <c:strCache>
                <c:ptCount val="1"/>
                <c:pt idx="0">
                  <c:v>Rarely</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48</c:v>
                </c:pt>
                <c:pt idx="1">
                  <c:v>51</c:v>
                </c:pt>
                <c:pt idx="2">
                  <c:v>50</c:v>
                </c:pt>
              </c:numCache>
            </c:numRef>
          </c:val>
        </c:ser>
        <c:ser>
          <c:idx val="2"/>
          <c:order val="2"/>
          <c:tx>
            <c:strRef>
              <c:f>Sheet1!$D$1</c:f>
              <c:strCache>
                <c:ptCount val="1"/>
                <c:pt idx="0">
                  <c:v>Sometimes </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26</c:v>
                </c:pt>
                <c:pt idx="1">
                  <c:v>32</c:v>
                </c:pt>
                <c:pt idx="2">
                  <c:v>24</c:v>
                </c:pt>
              </c:numCache>
            </c:numRef>
          </c:val>
        </c:ser>
        <c:ser>
          <c:idx val="3"/>
          <c:order val="3"/>
          <c:tx>
            <c:strRef>
              <c:f>Sheet1!$E$1</c:f>
              <c:strCache>
                <c:ptCount val="1"/>
                <c:pt idx="0">
                  <c:v>Often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8</c:v>
                </c:pt>
                <c:pt idx="1">
                  <c:v>5</c:v>
                </c:pt>
                <c:pt idx="2">
                  <c:v>6</c:v>
                </c:pt>
              </c:numCache>
            </c:numRef>
          </c:val>
        </c:ser>
        <c:ser>
          <c:idx val="4"/>
          <c:order val="4"/>
          <c:tx>
            <c:strRef>
              <c:f>Sheet1!$F$1</c:f>
              <c:strCache>
                <c:ptCount val="1"/>
                <c:pt idx="0">
                  <c:v>All or almost all lessons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0">
                  <c:v>1</c:v>
                </c:pt>
                <c:pt idx="1">
                  <c:v>1</c:v>
                </c:pt>
                <c:pt idx="2">
                  <c:v>1</c:v>
                </c:pt>
              </c:numCache>
            </c:numRef>
          </c:val>
        </c:ser>
        <c:dLbls>
          <c:showLegendKey val="0"/>
          <c:showVal val="0"/>
          <c:showCatName val="0"/>
          <c:showSerName val="0"/>
          <c:showPercent val="0"/>
          <c:showBubbleSize val="0"/>
        </c:dLbls>
        <c:gapWidth val="150"/>
        <c:axId val="295313408"/>
        <c:axId val="295314944"/>
      </c:barChart>
      <c:catAx>
        <c:axId val="295313408"/>
        <c:scaling>
          <c:orientation val="minMax"/>
        </c:scaling>
        <c:delete val="0"/>
        <c:axPos val="b"/>
        <c:numFmt formatCode="General" sourceLinked="1"/>
        <c:majorTickMark val="out"/>
        <c:minorTickMark val="none"/>
        <c:tickLblPos val="nextTo"/>
        <c:crossAx val="295314944"/>
        <c:crosses val="autoZero"/>
        <c:auto val="1"/>
        <c:lblAlgn val="ctr"/>
        <c:lblOffset val="100"/>
        <c:noMultiLvlLbl val="0"/>
      </c:catAx>
      <c:valAx>
        <c:axId val="295314944"/>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29531340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Curriculum Control</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45</c:v>
                </c:pt>
                <c:pt idx="1">
                  <c:v>57</c:v>
                </c:pt>
                <c:pt idx="2">
                  <c:v>67</c:v>
                </c:pt>
              </c:numCache>
            </c:numRef>
          </c:val>
        </c:ser>
        <c:ser>
          <c:idx val="1"/>
          <c:order val="1"/>
          <c:tx>
            <c:strRef>
              <c:f>Sheet1!$C$1</c:f>
              <c:strCache>
                <c:ptCount val="1"/>
                <c:pt idx="0">
                  <c:v>Pedagogy Control</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79</c:v>
                </c:pt>
                <c:pt idx="1">
                  <c:v>87</c:v>
                </c:pt>
                <c:pt idx="2">
                  <c:v>87</c:v>
                </c:pt>
              </c:numCache>
            </c:numRef>
          </c:val>
        </c:ser>
        <c:dLbls>
          <c:showLegendKey val="0"/>
          <c:showVal val="0"/>
          <c:showCatName val="0"/>
          <c:showSerName val="0"/>
          <c:showPercent val="0"/>
          <c:showBubbleSize val="0"/>
        </c:dLbls>
        <c:gapWidth val="150"/>
        <c:axId val="130625536"/>
        <c:axId val="130627072"/>
      </c:barChart>
      <c:catAx>
        <c:axId val="130625536"/>
        <c:scaling>
          <c:orientation val="minMax"/>
        </c:scaling>
        <c:delete val="0"/>
        <c:axPos val="b"/>
        <c:majorTickMark val="out"/>
        <c:minorTickMark val="none"/>
        <c:tickLblPos val="nextTo"/>
        <c:crossAx val="130627072"/>
        <c:crosses val="autoZero"/>
        <c:auto val="1"/>
        <c:lblAlgn val="ctr"/>
        <c:lblOffset val="100"/>
        <c:noMultiLvlLbl val="0"/>
      </c:catAx>
      <c:valAx>
        <c:axId val="130627072"/>
        <c:scaling>
          <c:orientation val="minMax"/>
        </c:scaling>
        <c:delete val="0"/>
        <c:axPos val="l"/>
        <c:title>
          <c:tx>
            <c:rich>
              <a:bodyPr rot="-5400000" vert="horz"/>
              <a:lstStyle/>
              <a:p>
                <a:pPr>
                  <a:defRPr/>
                </a:pPr>
                <a:r>
                  <a:rPr lang="en-US"/>
                  <a:t>Class Mean Score</a:t>
                </a:r>
              </a:p>
            </c:rich>
          </c:tx>
          <c:layout/>
          <c:overlay val="0"/>
        </c:title>
        <c:numFmt formatCode="General" sourceLinked="1"/>
        <c:majorTickMark val="out"/>
        <c:minorTickMark val="none"/>
        <c:tickLblPos val="nextTo"/>
        <c:crossAx val="13062553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Never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71</c:v>
                </c:pt>
                <c:pt idx="1">
                  <c:v>81</c:v>
                </c:pt>
                <c:pt idx="2">
                  <c:v>89</c:v>
                </c:pt>
              </c:numCache>
            </c:numRef>
          </c:val>
        </c:ser>
        <c:ser>
          <c:idx val="1"/>
          <c:order val="1"/>
          <c:tx>
            <c:strRef>
              <c:f>Sheet1!$C$1</c:f>
              <c:strCache>
                <c:ptCount val="1"/>
                <c:pt idx="0">
                  <c:v>Rarely</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16</c:v>
                </c:pt>
                <c:pt idx="1">
                  <c:v>14</c:v>
                </c:pt>
                <c:pt idx="2">
                  <c:v>6</c:v>
                </c:pt>
              </c:numCache>
            </c:numRef>
          </c:val>
        </c:ser>
        <c:ser>
          <c:idx val="2"/>
          <c:order val="2"/>
          <c:tx>
            <c:strRef>
              <c:f>Sheet1!$D$1</c:f>
              <c:strCache>
                <c:ptCount val="1"/>
                <c:pt idx="0">
                  <c:v>Sometimes </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11</c:v>
                </c:pt>
                <c:pt idx="1">
                  <c:v>3</c:v>
                </c:pt>
                <c:pt idx="2">
                  <c:v>4</c:v>
                </c:pt>
              </c:numCache>
            </c:numRef>
          </c:val>
        </c:ser>
        <c:ser>
          <c:idx val="3"/>
          <c:order val="3"/>
          <c:tx>
            <c:strRef>
              <c:f>Sheet1!$E$1</c:f>
              <c:strCache>
                <c:ptCount val="1"/>
                <c:pt idx="0">
                  <c:v>Often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3</c:v>
                </c:pt>
                <c:pt idx="1">
                  <c:v>1</c:v>
                </c:pt>
                <c:pt idx="2">
                  <c:v>0</c:v>
                </c:pt>
              </c:numCache>
            </c:numRef>
          </c:val>
        </c:ser>
        <c:ser>
          <c:idx val="4"/>
          <c:order val="4"/>
          <c:tx>
            <c:strRef>
              <c:f>Sheet1!$F$1</c:f>
              <c:strCache>
                <c:ptCount val="1"/>
                <c:pt idx="0">
                  <c:v>All or almost all lessons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0">
                  <c:v>0</c:v>
                </c:pt>
                <c:pt idx="1">
                  <c:v>0</c:v>
                </c:pt>
                <c:pt idx="2">
                  <c:v>0</c:v>
                </c:pt>
              </c:numCache>
            </c:numRef>
          </c:val>
        </c:ser>
        <c:dLbls>
          <c:showLegendKey val="0"/>
          <c:showVal val="0"/>
          <c:showCatName val="0"/>
          <c:showSerName val="0"/>
          <c:showPercent val="0"/>
          <c:showBubbleSize val="0"/>
        </c:dLbls>
        <c:gapWidth val="150"/>
        <c:axId val="295056128"/>
        <c:axId val="295057664"/>
      </c:barChart>
      <c:catAx>
        <c:axId val="295056128"/>
        <c:scaling>
          <c:orientation val="minMax"/>
        </c:scaling>
        <c:delete val="0"/>
        <c:axPos val="b"/>
        <c:numFmt formatCode="General" sourceLinked="1"/>
        <c:majorTickMark val="out"/>
        <c:minorTickMark val="none"/>
        <c:tickLblPos val="nextTo"/>
        <c:crossAx val="295057664"/>
        <c:crosses val="autoZero"/>
        <c:auto val="1"/>
        <c:lblAlgn val="ctr"/>
        <c:lblOffset val="100"/>
        <c:noMultiLvlLbl val="0"/>
      </c:catAx>
      <c:valAx>
        <c:axId val="295057664"/>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29505612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7684263380120961"/>
          <c:y val="6.25E-2"/>
          <c:w val="0.47578420632203577"/>
          <c:h val="0.75292527887139094"/>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Sheet1!$A$2:$A$11</c:f>
              <c:strCache>
                <c:ptCount val="10"/>
                <c:pt idx="0">
                  <c:v>Practicing for standardized tests</c:v>
                </c:pt>
                <c:pt idx="1">
                  <c:v>Test or quiz </c:v>
                </c:pt>
                <c:pt idx="2">
                  <c:v>Students completing worksheets</c:v>
                </c:pt>
                <c:pt idx="3">
                  <c:v>Teacher conducting a demonstration</c:v>
                </c:pt>
                <c:pt idx="4">
                  <c:v>Students writing about science</c:v>
                </c:pt>
                <c:pt idx="5">
                  <c:v>Students reading about science </c:v>
                </c:pt>
                <c:pt idx="6">
                  <c:v>Students doing hands-on activities </c:v>
                </c:pt>
                <c:pt idx="7">
                  <c:v>Students working in small groups</c:v>
                </c:pt>
                <c:pt idx="8">
                  <c:v>Teacher explaining an idea to whole class </c:v>
                </c:pt>
                <c:pt idx="9">
                  <c:v>Whole class discussion </c:v>
                </c:pt>
              </c:strCache>
            </c:strRef>
          </c:cat>
          <c:val>
            <c:numRef>
              <c:f>Sheet1!$B$2:$B$11</c:f>
              <c:numCache>
                <c:formatCode>General</c:formatCode>
                <c:ptCount val="10"/>
                <c:pt idx="0">
                  <c:v>2</c:v>
                </c:pt>
                <c:pt idx="1">
                  <c:v>9</c:v>
                </c:pt>
                <c:pt idx="2">
                  <c:v>35</c:v>
                </c:pt>
                <c:pt idx="3">
                  <c:v>37</c:v>
                </c:pt>
                <c:pt idx="4">
                  <c:v>45</c:v>
                </c:pt>
                <c:pt idx="5">
                  <c:v>45</c:v>
                </c:pt>
                <c:pt idx="6">
                  <c:v>47</c:v>
                </c:pt>
                <c:pt idx="7">
                  <c:v>78</c:v>
                </c:pt>
                <c:pt idx="8">
                  <c:v>83</c:v>
                </c:pt>
                <c:pt idx="9">
                  <c:v>86</c:v>
                </c:pt>
              </c:numCache>
            </c:numRef>
          </c:val>
        </c:ser>
        <c:dLbls>
          <c:showLegendKey val="0"/>
          <c:showVal val="0"/>
          <c:showCatName val="0"/>
          <c:showSerName val="0"/>
          <c:showPercent val="0"/>
          <c:showBubbleSize val="0"/>
        </c:dLbls>
        <c:gapWidth val="150"/>
        <c:axId val="295111296"/>
        <c:axId val="295158144"/>
      </c:barChart>
      <c:catAx>
        <c:axId val="295111296"/>
        <c:scaling>
          <c:orientation val="minMax"/>
        </c:scaling>
        <c:delete val="0"/>
        <c:axPos val="l"/>
        <c:numFmt formatCode="General" sourceLinked="1"/>
        <c:majorTickMark val="out"/>
        <c:minorTickMark val="none"/>
        <c:tickLblPos val="nextTo"/>
        <c:txPr>
          <a:bodyPr/>
          <a:lstStyle/>
          <a:p>
            <a:pPr>
              <a:defRPr sz="1800"/>
            </a:pPr>
            <a:endParaRPr lang="en-US"/>
          </a:p>
        </c:txPr>
        <c:crossAx val="295158144"/>
        <c:crosses val="autoZero"/>
        <c:auto val="1"/>
        <c:lblAlgn val="ctr"/>
        <c:lblOffset val="100"/>
        <c:noMultiLvlLbl val="0"/>
      </c:catAx>
      <c:valAx>
        <c:axId val="295158144"/>
        <c:scaling>
          <c:orientation val="minMax"/>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51112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7684263380120961"/>
          <c:y val="9.375E-2"/>
          <c:w val="0.49462478603218074"/>
          <c:h val="0.72167527887139094"/>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Sheet1!$A$2:$A$11</c:f>
              <c:strCache>
                <c:ptCount val="10"/>
                <c:pt idx="0">
                  <c:v>Practicing for standardized tests</c:v>
                </c:pt>
                <c:pt idx="1">
                  <c:v>Test or quiz </c:v>
                </c:pt>
                <c:pt idx="2">
                  <c:v>Teacher conducting a demonstration</c:v>
                </c:pt>
                <c:pt idx="3">
                  <c:v>Students completing worksheets</c:v>
                </c:pt>
                <c:pt idx="4">
                  <c:v>Students writing about science</c:v>
                </c:pt>
                <c:pt idx="5">
                  <c:v>Students doing hands-on activities </c:v>
                </c:pt>
                <c:pt idx="6">
                  <c:v>Students reading about science </c:v>
                </c:pt>
                <c:pt idx="7">
                  <c:v>Whole class discussion </c:v>
                </c:pt>
                <c:pt idx="8">
                  <c:v>Teacher explaining an idea to whole class </c:v>
                </c:pt>
                <c:pt idx="9">
                  <c:v>Students working in small groups</c:v>
                </c:pt>
              </c:strCache>
            </c:strRef>
          </c:cat>
          <c:val>
            <c:numRef>
              <c:f>Sheet1!$B$2:$B$11</c:f>
              <c:numCache>
                <c:formatCode>General</c:formatCode>
                <c:ptCount val="10"/>
                <c:pt idx="0">
                  <c:v>8</c:v>
                </c:pt>
                <c:pt idx="1">
                  <c:v>14</c:v>
                </c:pt>
                <c:pt idx="2">
                  <c:v>30</c:v>
                </c:pt>
                <c:pt idx="3">
                  <c:v>39</c:v>
                </c:pt>
                <c:pt idx="4">
                  <c:v>46</c:v>
                </c:pt>
                <c:pt idx="5">
                  <c:v>46</c:v>
                </c:pt>
                <c:pt idx="6">
                  <c:v>48</c:v>
                </c:pt>
                <c:pt idx="7">
                  <c:v>67</c:v>
                </c:pt>
                <c:pt idx="8">
                  <c:v>74</c:v>
                </c:pt>
                <c:pt idx="9">
                  <c:v>85</c:v>
                </c:pt>
              </c:numCache>
            </c:numRef>
          </c:val>
        </c:ser>
        <c:dLbls>
          <c:showLegendKey val="0"/>
          <c:showVal val="0"/>
          <c:showCatName val="0"/>
          <c:showSerName val="0"/>
          <c:showPercent val="0"/>
          <c:showBubbleSize val="0"/>
        </c:dLbls>
        <c:gapWidth val="150"/>
        <c:axId val="294811904"/>
        <c:axId val="294817792"/>
      </c:barChart>
      <c:catAx>
        <c:axId val="294811904"/>
        <c:scaling>
          <c:orientation val="minMax"/>
        </c:scaling>
        <c:delete val="0"/>
        <c:axPos val="l"/>
        <c:numFmt formatCode="General" sourceLinked="1"/>
        <c:majorTickMark val="out"/>
        <c:minorTickMark val="none"/>
        <c:tickLblPos val="nextTo"/>
        <c:txPr>
          <a:bodyPr/>
          <a:lstStyle/>
          <a:p>
            <a:pPr>
              <a:defRPr sz="1800"/>
            </a:pPr>
            <a:endParaRPr lang="en-US"/>
          </a:p>
        </c:txPr>
        <c:crossAx val="294817792"/>
        <c:crosses val="autoZero"/>
        <c:auto val="1"/>
        <c:lblAlgn val="ctr"/>
        <c:lblOffset val="100"/>
        <c:noMultiLvlLbl val="0"/>
      </c:catAx>
      <c:valAx>
        <c:axId val="294817792"/>
        <c:scaling>
          <c:orientation val="minMax"/>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48119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7684263380120961"/>
          <c:y val="9.375E-2"/>
          <c:w val="0.49462478603218074"/>
          <c:h val="0.72167527887139094"/>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Sheet1!$A$2:$A$11</c:f>
              <c:strCache>
                <c:ptCount val="10"/>
                <c:pt idx="0">
                  <c:v>Practicing for standardized tests</c:v>
                </c:pt>
                <c:pt idx="1">
                  <c:v>Test or quiz </c:v>
                </c:pt>
                <c:pt idx="2">
                  <c:v>Students reading about science </c:v>
                </c:pt>
                <c:pt idx="3">
                  <c:v>Teacher conducting a demonstration</c:v>
                </c:pt>
                <c:pt idx="4">
                  <c:v>Students writing about science</c:v>
                </c:pt>
                <c:pt idx="5">
                  <c:v>Students doing hands-on activities </c:v>
                </c:pt>
                <c:pt idx="6">
                  <c:v>Students completing worksheets</c:v>
                </c:pt>
                <c:pt idx="7">
                  <c:v>Whole class discussion </c:v>
                </c:pt>
                <c:pt idx="8">
                  <c:v>Teacher explaining an idea to whole class </c:v>
                </c:pt>
                <c:pt idx="9">
                  <c:v>Students working in small groups</c:v>
                </c:pt>
              </c:strCache>
            </c:strRef>
          </c:cat>
          <c:val>
            <c:numRef>
              <c:f>Sheet1!$B$2:$B$11</c:f>
              <c:numCache>
                <c:formatCode>General</c:formatCode>
                <c:ptCount val="10"/>
                <c:pt idx="0">
                  <c:v>8</c:v>
                </c:pt>
                <c:pt idx="1">
                  <c:v>16</c:v>
                </c:pt>
                <c:pt idx="2">
                  <c:v>29</c:v>
                </c:pt>
                <c:pt idx="3">
                  <c:v>31</c:v>
                </c:pt>
                <c:pt idx="4">
                  <c:v>34</c:v>
                </c:pt>
                <c:pt idx="5">
                  <c:v>40</c:v>
                </c:pt>
                <c:pt idx="6">
                  <c:v>44</c:v>
                </c:pt>
                <c:pt idx="7">
                  <c:v>59</c:v>
                </c:pt>
                <c:pt idx="8">
                  <c:v>81</c:v>
                </c:pt>
                <c:pt idx="9">
                  <c:v>81</c:v>
                </c:pt>
              </c:numCache>
            </c:numRef>
          </c:val>
        </c:ser>
        <c:dLbls>
          <c:showLegendKey val="0"/>
          <c:showVal val="0"/>
          <c:showCatName val="0"/>
          <c:showSerName val="0"/>
          <c:showPercent val="0"/>
          <c:showBubbleSize val="0"/>
        </c:dLbls>
        <c:gapWidth val="150"/>
        <c:axId val="294889344"/>
        <c:axId val="294890880"/>
      </c:barChart>
      <c:catAx>
        <c:axId val="294889344"/>
        <c:scaling>
          <c:orientation val="minMax"/>
        </c:scaling>
        <c:delete val="0"/>
        <c:axPos val="l"/>
        <c:numFmt formatCode="General" sourceLinked="1"/>
        <c:majorTickMark val="out"/>
        <c:minorTickMark val="none"/>
        <c:tickLblPos val="nextTo"/>
        <c:txPr>
          <a:bodyPr/>
          <a:lstStyle/>
          <a:p>
            <a:pPr>
              <a:defRPr sz="1800"/>
            </a:pPr>
            <a:endParaRPr lang="en-US"/>
          </a:p>
        </c:txPr>
        <c:crossAx val="294890880"/>
        <c:crosses val="autoZero"/>
        <c:auto val="1"/>
        <c:lblAlgn val="ctr"/>
        <c:lblOffset val="100"/>
        <c:noMultiLvlLbl val="0"/>
      </c:catAx>
      <c:valAx>
        <c:axId val="294890880"/>
        <c:scaling>
          <c:orientation val="minMax"/>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48893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Whole class activities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41</c:v>
                </c:pt>
                <c:pt idx="1">
                  <c:v>32</c:v>
                </c:pt>
                <c:pt idx="2">
                  <c:v>38</c:v>
                </c:pt>
              </c:numCache>
            </c:numRef>
          </c:val>
        </c:ser>
        <c:ser>
          <c:idx val="1"/>
          <c:order val="1"/>
          <c:tx>
            <c:strRef>
              <c:f>Sheet1!$C$1</c:f>
              <c:strCache>
                <c:ptCount val="1"/>
                <c:pt idx="0">
                  <c:v>Small group work</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33</c:v>
                </c:pt>
                <c:pt idx="1">
                  <c:v>35</c:v>
                </c:pt>
                <c:pt idx="2">
                  <c:v>34</c:v>
                </c:pt>
              </c:numCache>
            </c:numRef>
          </c:val>
        </c:ser>
        <c:ser>
          <c:idx val="2"/>
          <c:order val="2"/>
          <c:tx>
            <c:strRef>
              <c:f>Sheet1!$D$1</c:f>
              <c:strCache>
                <c:ptCount val="1"/>
                <c:pt idx="0">
                  <c:v>Students work individually</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18</c:v>
                </c:pt>
                <c:pt idx="1">
                  <c:v>22</c:v>
                </c:pt>
                <c:pt idx="2">
                  <c:v>19</c:v>
                </c:pt>
              </c:numCache>
            </c:numRef>
          </c:val>
        </c:ser>
        <c:ser>
          <c:idx val="3"/>
          <c:order val="3"/>
          <c:tx>
            <c:strRef>
              <c:f>Sheet1!$E$1</c:f>
              <c:strCache>
                <c:ptCount val="1"/>
                <c:pt idx="0">
                  <c:v>Non-instructional activities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8</c:v>
                </c:pt>
                <c:pt idx="1">
                  <c:v>12</c:v>
                </c:pt>
                <c:pt idx="2">
                  <c:v>10</c:v>
                </c:pt>
              </c:numCache>
            </c:numRef>
          </c:val>
        </c:ser>
        <c:dLbls>
          <c:showLegendKey val="0"/>
          <c:showVal val="0"/>
          <c:showCatName val="0"/>
          <c:showSerName val="0"/>
          <c:showPercent val="0"/>
          <c:showBubbleSize val="0"/>
        </c:dLbls>
        <c:gapWidth val="150"/>
        <c:axId val="294919168"/>
        <c:axId val="294929152"/>
      </c:barChart>
      <c:catAx>
        <c:axId val="294919168"/>
        <c:scaling>
          <c:orientation val="minMax"/>
        </c:scaling>
        <c:delete val="0"/>
        <c:axPos val="b"/>
        <c:numFmt formatCode="General" sourceLinked="1"/>
        <c:majorTickMark val="out"/>
        <c:minorTickMark val="none"/>
        <c:tickLblPos val="nextTo"/>
        <c:crossAx val="294929152"/>
        <c:crosses val="autoZero"/>
        <c:auto val="1"/>
        <c:lblAlgn val="ctr"/>
        <c:lblOffset val="100"/>
        <c:noMultiLvlLbl val="0"/>
      </c:catAx>
      <c:valAx>
        <c:axId val="294929152"/>
        <c:scaling>
          <c:orientation val="minMax"/>
        </c:scaling>
        <c:delete val="0"/>
        <c:axPos val="l"/>
        <c:title>
          <c:tx>
            <c:rich>
              <a:bodyPr rot="-5400000" vert="horz"/>
              <a:lstStyle/>
              <a:p>
                <a:pPr>
                  <a:defRPr/>
                </a:pPr>
                <a:r>
                  <a:rPr lang="en-US"/>
                  <a:t>Average Percent of Class Time</a:t>
                </a:r>
              </a:p>
            </c:rich>
          </c:tx>
          <c:layout>
            <c:manualLayout>
              <c:xMode val="edge"/>
              <c:yMode val="edge"/>
              <c:x val="9.2592592592592587E-3"/>
              <c:y val="6.5576990376202973E-2"/>
            </c:manualLayout>
          </c:layout>
          <c:overlay val="0"/>
        </c:title>
        <c:numFmt formatCode="General" sourceLinked="1"/>
        <c:majorTickMark val="out"/>
        <c:minorTickMark val="none"/>
        <c:tickLblPos val="nextTo"/>
        <c:crossAx val="29491916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2516282686887"/>
          <c:y val="3.6076334208223974E-2"/>
          <c:w val="0.86388172717348399"/>
          <c:h val="0.63495338944700874"/>
        </c:manualLayout>
      </c:layout>
      <c:barChart>
        <c:barDir val="col"/>
        <c:grouping val="clustered"/>
        <c:varyColors val="0"/>
        <c:ser>
          <c:idx val="0"/>
          <c:order val="0"/>
          <c:tx>
            <c:strRef>
              <c:f>Sheet1!$B$1</c:f>
              <c:strCache>
                <c:ptCount val="1"/>
                <c:pt idx="0">
                  <c:v>None</c:v>
                </c:pt>
              </c:strCache>
            </c:strRef>
          </c:tx>
          <c:spPr>
            <a:solidFill>
              <a:schemeClr val="accent1"/>
            </a:solidFill>
          </c:spPr>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57</c:v>
                </c:pt>
                <c:pt idx="1">
                  <c:v>8</c:v>
                </c:pt>
                <c:pt idx="2">
                  <c:v>3</c:v>
                </c:pt>
              </c:numCache>
            </c:numRef>
          </c:val>
        </c:ser>
        <c:ser>
          <c:idx val="1"/>
          <c:order val="1"/>
          <c:tx>
            <c:strRef>
              <c:f>Sheet1!$C$1</c:f>
              <c:strCache>
                <c:ptCount val="1"/>
                <c:pt idx="0">
                  <c:v>1–15 minutes/week</c:v>
                </c:pt>
              </c:strCache>
            </c:strRef>
          </c:tx>
          <c:spPr>
            <a:solidFill>
              <a:schemeClr val="accent2"/>
            </a:solidFill>
          </c:spPr>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21</c:v>
                </c:pt>
                <c:pt idx="1">
                  <c:v>15</c:v>
                </c:pt>
                <c:pt idx="2">
                  <c:v>9</c:v>
                </c:pt>
              </c:numCache>
            </c:numRef>
          </c:val>
        </c:ser>
        <c:ser>
          <c:idx val="2"/>
          <c:order val="2"/>
          <c:tx>
            <c:strRef>
              <c:f>Sheet1!$D$1</c:f>
              <c:strCache>
                <c:ptCount val="1"/>
                <c:pt idx="0">
                  <c:v>16–30 minutes/week</c:v>
                </c:pt>
              </c:strCache>
            </c:strRef>
          </c:tx>
          <c:spPr>
            <a:solidFill>
              <a:schemeClr val="accent3"/>
            </a:solidFill>
          </c:spPr>
          <c:invertIfNegative val="0"/>
          <c:dLbls>
            <c:dLblPos val="outEnd"/>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12</c:v>
                </c:pt>
                <c:pt idx="1">
                  <c:v>33</c:v>
                </c:pt>
                <c:pt idx="2">
                  <c:v>19</c:v>
                </c:pt>
              </c:numCache>
            </c:numRef>
          </c:val>
        </c:ser>
        <c:ser>
          <c:idx val="3"/>
          <c:order val="3"/>
          <c:tx>
            <c:strRef>
              <c:f>Sheet1!$E$1</c:f>
              <c:strCache>
                <c:ptCount val="1"/>
                <c:pt idx="0">
                  <c:v>31–60 minutes/week</c:v>
                </c:pt>
              </c:strCache>
            </c:strRef>
          </c:tx>
          <c:spPr>
            <a:solidFill>
              <a:schemeClr val="accent4"/>
            </a:solidFill>
          </c:spPr>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8</c:v>
                </c:pt>
                <c:pt idx="1">
                  <c:v>31</c:v>
                </c:pt>
                <c:pt idx="2">
                  <c:v>33</c:v>
                </c:pt>
              </c:numCache>
            </c:numRef>
          </c:val>
        </c:ser>
        <c:ser>
          <c:idx val="4"/>
          <c:order val="4"/>
          <c:tx>
            <c:strRef>
              <c:f>Sheet1!$F$1</c:f>
              <c:strCache>
                <c:ptCount val="1"/>
                <c:pt idx="0">
                  <c:v>61–90 minutes/week</c:v>
                </c:pt>
              </c:strCache>
            </c:strRef>
          </c:tx>
          <c:spPr>
            <a:solidFill>
              <a:schemeClr val="accent5"/>
            </a:solidFill>
          </c:spPr>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0">
                  <c:v>2</c:v>
                </c:pt>
                <c:pt idx="1">
                  <c:v>8</c:v>
                </c:pt>
                <c:pt idx="2">
                  <c:v>22</c:v>
                </c:pt>
              </c:numCache>
            </c:numRef>
          </c:val>
        </c:ser>
        <c:ser>
          <c:idx val="5"/>
          <c:order val="5"/>
          <c:tx>
            <c:strRef>
              <c:f>Sheet1!$G$1</c:f>
              <c:strCache>
                <c:ptCount val="1"/>
                <c:pt idx="0">
                  <c:v>91–120 minutes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Sheet1!$G$2:$G$4</c:f>
              <c:numCache>
                <c:formatCode>General</c:formatCode>
                <c:ptCount val="3"/>
                <c:pt idx="0">
                  <c:v>0</c:v>
                </c:pt>
                <c:pt idx="1">
                  <c:v>3</c:v>
                </c:pt>
                <c:pt idx="2">
                  <c:v>7</c:v>
                </c:pt>
              </c:numCache>
            </c:numRef>
          </c:val>
        </c:ser>
        <c:ser>
          <c:idx val="6"/>
          <c:order val="6"/>
          <c:tx>
            <c:strRef>
              <c:f>Sheet1!$H$1</c:f>
              <c:strCache>
                <c:ptCount val="1"/>
                <c:pt idx="0">
                  <c:v>&gt; 2 hours</c:v>
                </c:pt>
              </c:strCache>
            </c:strRef>
          </c:tx>
          <c:spPr>
            <a:solidFill>
              <a:schemeClr val="bg1">
                <a:lumMod val="65000"/>
              </a:schemeClr>
            </a:solidFill>
          </c:spPr>
          <c:invertIfNegative val="0"/>
          <c:cat>
            <c:strRef>
              <c:f>Sheet1!$A$2:$A$4</c:f>
              <c:strCache>
                <c:ptCount val="3"/>
                <c:pt idx="0">
                  <c:v>Elementary</c:v>
                </c:pt>
                <c:pt idx="1">
                  <c:v>Middle</c:v>
                </c:pt>
                <c:pt idx="2">
                  <c:v>High</c:v>
                </c:pt>
              </c:strCache>
            </c:strRef>
          </c:cat>
          <c:val>
            <c:numRef>
              <c:f>Sheet1!$H$2:$H$4</c:f>
              <c:numCache>
                <c:formatCode>General</c:formatCode>
                <c:ptCount val="3"/>
                <c:pt idx="0">
                  <c:v>0</c:v>
                </c:pt>
                <c:pt idx="1">
                  <c:v>2</c:v>
                </c:pt>
                <c:pt idx="2">
                  <c:v>7</c:v>
                </c:pt>
              </c:numCache>
            </c:numRef>
          </c:val>
        </c:ser>
        <c:dLbls>
          <c:showLegendKey val="0"/>
          <c:showVal val="0"/>
          <c:showCatName val="0"/>
          <c:showSerName val="0"/>
          <c:showPercent val="0"/>
          <c:showBubbleSize val="0"/>
        </c:dLbls>
        <c:gapWidth val="150"/>
        <c:axId val="295659392"/>
        <c:axId val="295660928"/>
      </c:barChart>
      <c:catAx>
        <c:axId val="295659392"/>
        <c:scaling>
          <c:orientation val="minMax"/>
        </c:scaling>
        <c:delete val="0"/>
        <c:axPos val="b"/>
        <c:numFmt formatCode="General" sourceLinked="1"/>
        <c:majorTickMark val="out"/>
        <c:minorTickMark val="none"/>
        <c:tickLblPos val="nextTo"/>
        <c:crossAx val="295660928"/>
        <c:crosses val="autoZero"/>
        <c:auto val="1"/>
        <c:lblAlgn val="ctr"/>
        <c:lblOffset val="100"/>
        <c:noMultiLvlLbl val="0"/>
      </c:catAx>
      <c:valAx>
        <c:axId val="295660928"/>
        <c:scaling>
          <c:orientation val="minMax"/>
        </c:scaling>
        <c:delete val="0"/>
        <c:axPos val="l"/>
        <c:title>
          <c:tx>
            <c:rich>
              <a:bodyPr rot="-5400000" vert="horz"/>
              <a:lstStyle/>
              <a:p>
                <a:pPr>
                  <a:defRPr/>
                </a:pPr>
                <a:r>
                  <a:rPr lang="en-US"/>
                  <a:t>Percent of Classes</a:t>
                </a:r>
              </a:p>
            </c:rich>
          </c:tx>
          <c:layout>
            <c:manualLayout>
              <c:xMode val="edge"/>
              <c:yMode val="edge"/>
              <c:x val="1.5201728102571251E-2"/>
              <c:y val="0.14700131233595801"/>
            </c:manualLayout>
          </c:layout>
          <c:overlay val="0"/>
        </c:title>
        <c:numFmt formatCode="General" sourceLinked="1"/>
        <c:majorTickMark val="out"/>
        <c:minorTickMark val="none"/>
        <c:tickLblPos val="nextTo"/>
        <c:crossAx val="295659392"/>
        <c:crosses val="autoZero"/>
        <c:crossBetween val="between"/>
        <c:majorUnit val="20"/>
      </c:valAx>
    </c:plotArea>
    <c:legend>
      <c:legendPos val="b"/>
      <c:layout>
        <c:manualLayout>
          <c:xMode val="edge"/>
          <c:yMode val="edge"/>
          <c:x val="6.0322044921375981E-2"/>
          <c:y val="0.79594804959724863"/>
          <c:w val="0.92763651778041012"/>
          <c:h val="0.1666956285636709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86363117653772"/>
          <c:y val="6.2467396653543304E-2"/>
          <c:w val="0.87909289056259277"/>
          <c:h val="0.72556753151757669"/>
        </c:manualLayout>
      </c:layout>
      <c:barChart>
        <c:barDir val="col"/>
        <c:grouping val="clustered"/>
        <c:varyColors val="0"/>
        <c:ser>
          <c:idx val="0"/>
          <c:order val="0"/>
          <c:tx>
            <c:strRef>
              <c:f>Sheet1!$B$1</c:f>
              <c:strCache>
                <c:ptCount val="1"/>
                <c:pt idx="0">
                  <c:v>Never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62</c:v>
                </c:pt>
                <c:pt idx="1">
                  <c:v>17</c:v>
                </c:pt>
                <c:pt idx="2">
                  <c:v>31</c:v>
                </c:pt>
              </c:numCache>
            </c:numRef>
          </c:val>
        </c:ser>
        <c:ser>
          <c:idx val="1"/>
          <c:order val="1"/>
          <c:tx>
            <c:strRef>
              <c:f>Sheet1!$C$1</c:f>
              <c:strCache>
                <c:ptCount val="1"/>
                <c:pt idx="0">
                  <c:v>Once a year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17</c:v>
                </c:pt>
                <c:pt idx="1">
                  <c:v>33</c:v>
                </c:pt>
                <c:pt idx="2">
                  <c:v>33</c:v>
                </c:pt>
              </c:numCache>
            </c:numRef>
          </c:val>
        </c:ser>
        <c:ser>
          <c:idx val="2"/>
          <c:order val="2"/>
          <c:tx>
            <c:strRef>
              <c:f>Sheet1!$D$1</c:f>
              <c:strCache>
                <c:ptCount val="1"/>
                <c:pt idx="0">
                  <c:v>Twice a year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4</c:v>
                </c:pt>
                <c:pt idx="1">
                  <c:v>11</c:v>
                </c:pt>
                <c:pt idx="2">
                  <c:v>14</c:v>
                </c:pt>
              </c:numCache>
            </c:numRef>
          </c:val>
        </c:ser>
        <c:ser>
          <c:idx val="3"/>
          <c:order val="3"/>
          <c:tx>
            <c:strRef>
              <c:f>Sheet1!$E$1</c:f>
              <c:strCache>
                <c:ptCount val="1"/>
                <c:pt idx="0">
                  <c:v>3–4 times a year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11</c:v>
                </c:pt>
                <c:pt idx="1">
                  <c:v>28</c:v>
                </c:pt>
                <c:pt idx="2">
                  <c:v>16</c:v>
                </c:pt>
              </c:numCache>
            </c:numRef>
          </c:val>
        </c:ser>
        <c:ser>
          <c:idx val="4"/>
          <c:order val="4"/>
          <c:tx>
            <c:strRef>
              <c:f>Sheet1!$F$1</c:f>
              <c:strCache>
                <c:ptCount val="1"/>
                <c:pt idx="0">
                  <c:v>≥5 times a year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0">
                  <c:v>6</c:v>
                </c:pt>
                <c:pt idx="1">
                  <c:v>11</c:v>
                </c:pt>
                <c:pt idx="2">
                  <c:v>6</c:v>
                </c:pt>
              </c:numCache>
            </c:numRef>
          </c:val>
        </c:ser>
        <c:dLbls>
          <c:showLegendKey val="0"/>
          <c:showVal val="0"/>
          <c:showCatName val="0"/>
          <c:showSerName val="0"/>
          <c:showPercent val="0"/>
          <c:showBubbleSize val="0"/>
        </c:dLbls>
        <c:gapWidth val="150"/>
        <c:axId val="295445248"/>
        <c:axId val="295446784"/>
      </c:barChart>
      <c:catAx>
        <c:axId val="295445248"/>
        <c:scaling>
          <c:orientation val="minMax"/>
        </c:scaling>
        <c:delete val="0"/>
        <c:axPos val="b"/>
        <c:numFmt formatCode="General" sourceLinked="1"/>
        <c:majorTickMark val="out"/>
        <c:minorTickMark val="none"/>
        <c:tickLblPos val="nextTo"/>
        <c:crossAx val="295446784"/>
        <c:crosses val="autoZero"/>
        <c:auto val="1"/>
        <c:lblAlgn val="ctr"/>
        <c:lblOffset val="100"/>
        <c:noMultiLvlLbl val="0"/>
      </c:catAx>
      <c:valAx>
        <c:axId val="295446784"/>
        <c:scaling>
          <c:orientation val="minMax"/>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295445248"/>
        <c:crosses val="autoZero"/>
        <c:crossBetween val="between"/>
        <c:majorUnit val="20"/>
      </c:valAx>
    </c:plotArea>
    <c:legend>
      <c:legendPos val="b"/>
      <c:layout>
        <c:manualLayout>
          <c:xMode val="edge"/>
          <c:yMode val="edge"/>
          <c:x val="7.5157232704402513E-2"/>
          <c:y val="0.90230820532679312"/>
          <c:w val="0.9"/>
          <c:h val="7.58338711759390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350777497152479"/>
          <c:y val="3.1359205278844129E-2"/>
          <c:w val="0.85447964641212304"/>
          <c:h val="0.68936361090772946"/>
        </c:manualLayout>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Sheet1!$A$2:$A$4</c:f>
              <c:strCache>
                <c:ptCount val="3"/>
                <c:pt idx="0">
                  <c:v>Mostly High Achievers</c:v>
                </c:pt>
                <c:pt idx="1">
                  <c:v>Average/Mixed Achievers</c:v>
                </c:pt>
                <c:pt idx="2">
                  <c:v>Mostly Low Achievers</c:v>
                </c:pt>
              </c:strCache>
            </c:strRef>
          </c:cat>
          <c:val>
            <c:numRef>
              <c:f>Sheet1!$B$2:$B$4</c:f>
              <c:numCache>
                <c:formatCode>General</c:formatCode>
                <c:ptCount val="3"/>
                <c:pt idx="0">
                  <c:v>35</c:v>
                </c:pt>
                <c:pt idx="1">
                  <c:v>29</c:v>
                </c:pt>
                <c:pt idx="2">
                  <c:v>39</c:v>
                </c:pt>
              </c:numCache>
            </c:numRef>
          </c:val>
        </c:ser>
        <c:dLbls>
          <c:showLegendKey val="0"/>
          <c:showVal val="0"/>
          <c:showCatName val="0"/>
          <c:showSerName val="0"/>
          <c:showPercent val="0"/>
          <c:showBubbleSize val="0"/>
        </c:dLbls>
        <c:gapWidth val="150"/>
        <c:axId val="295500416"/>
        <c:axId val="295551744"/>
      </c:barChart>
      <c:catAx>
        <c:axId val="295500416"/>
        <c:scaling>
          <c:orientation val="minMax"/>
        </c:scaling>
        <c:delete val="0"/>
        <c:axPos val="b"/>
        <c:title>
          <c:tx>
            <c:rich>
              <a:bodyPr/>
              <a:lstStyle/>
              <a:p>
                <a:pPr>
                  <a:defRPr/>
                </a:pPr>
                <a:r>
                  <a:rPr lang="en-US" dirty="0" smtClean="0"/>
                  <a:t>Prior Achievement Level of Class</a:t>
                </a:r>
                <a:endParaRPr lang="en-US" dirty="0"/>
              </a:p>
            </c:rich>
          </c:tx>
          <c:layout>
            <c:manualLayout>
              <c:xMode val="edge"/>
              <c:yMode val="edge"/>
              <c:x val="0.35730414004853167"/>
              <c:y val="0.91159459764364925"/>
            </c:manualLayout>
          </c:layout>
          <c:overlay val="0"/>
        </c:title>
        <c:majorTickMark val="out"/>
        <c:minorTickMark val="none"/>
        <c:tickLblPos val="nextTo"/>
        <c:crossAx val="295551744"/>
        <c:crosses val="autoZero"/>
        <c:auto val="1"/>
        <c:lblAlgn val="ctr"/>
        <c:lblOffset val="100"/>
        <c:noMultiLvlLbl val="0"/>
      </c:catAx>
      <c:valAx>
        <c:axId val="295551744"/>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955004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21</c:v>
                </c:pt>
                <c:pt idx="1">
                  <c:v>28</c:v>
                </c:pt>
                <c:pt idx="2">
                  <c:v>36</c:v>
                </c:pt>
                <c:pt idx="3">
                  <c:v>38</c:v>
                </c:pt>
              </c:numCache>
            </c:numRef>
          </c:val>
        </c:ser>
        <c:dLbls>
          <c:showLegendKey val="0"/>
          <c:showVal val="0"/>
          <c:showCatName val="0"/>
          <c:showSerName val="0"/>
          <c:showPercent val="0"/>
          <c:showBubbleSize val="0"/>
        </c:dLbls>
        <c:gapWidth val="150"/>
        <c:axId val="295578240"/>
        <c:axId val="295592704"/>
      </c:barChart>
      <c:catAx>
        <c:axId val="295578240"/>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dirty="0" smtClean="0"/>
                  <a:t>Percent </a:t>
                </a:r>
                <a:r>
                  <a:rPr lang="en-US" sz="1800" b="1" i="0" baseline="0" dirty="0" smtClean="0">
                    <a:effectLst/>
                  </a:rPr>
                  <a:t>Historically Underrepresented Students in Class</a:t>
                </a:r>
                <a:endParaRPr lang="en-US" dirty="0" smtClean="0">
                  <a:effectLst/>
                </a:endParaRPr>
              </a:p>
            </c:rich>
          </c:tx>
          <c:layout>
            <c:manualLayout>
              <c:xMode val="edge"/>
              <c:yMode val="edge"/>
              <c:x val="0.22632929728123605"/>
              <c:y val="0.91159459764364925"/>
            </c:manualLayout>
          </c:layout>
          <c:overlay val="0"/>
        </c:title>
        <c:majorTickMark val="out"/>
        <c:minorTickMark val="none"/>
        <c:tickLblPos val="nextTo"/>
        <c:crossAx val="295592704"/>
        <c:crosses val="autoZero"/>
        <c:auto val="1"/>
        <c:lblAlgn val="ctr"/>
        <c:lblOffset val="100"/>
        <c:noMultiLvlLbl val="0"/>
      </c:catAx>
      <c:valAx>
        <c:axId val="295592704"/>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955782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20</c:v>
                </c:pt>
                <c:pt idx="1">
                  <c:v>32</c:v>
                </c:pt>
                <c:pt idx="2">
                  <c:v>36</c:v>
                </c:pt>
                <c:pt idx="3">
                  <c:v>36</c:v>
                </c:pt>
              </c:numCache>
            </c:numRef>
          </c:val>
        </c:ser>
        <c:dLbls>
          <c:showLegendKey val="0"/>
          <c:showVal val="0"/>
          <c:showCatName val="0"/>
          <c:showSerName val="0"/>
          <c:showPercent val="0"/>
          <c:showBubbleSize val="0"/>
        </c:dLbls>
        <c:gapWidth val="150"/>
        <c:axId val="296401536"/>
        <c:axId val="296403712"/>
      </c:barChart>
      <c:catAx>
        <c:axId val="296401536"/>
        <c:scaling>
          <c:orientation val="minMax"/>
        </c:scaling>
        <c:delete val="0"/>
        <c:axPos val="b"/>
        <c:title>
          <c:tx>
            <c:rich>
              <a:bodyPr/>
              <a:lstStyle/>
              <a:p>
                <a:pPr>
                  <a:defRPr/>
                </a:pPr>
                <a:r>
                  <a:rPr lang="en-US" dirty="0" smtClean="0"/>
                  <a:t>Percent </a:t>
                </a:r>
                <a:r>
                  <a:rPr lang="en-US" baseline="0" dirty="0" smtClean="0"/>
                  <a:t>of </a:t>
                </a:r>
                <a:r>
                  <a:rPr lang="en-US" dirty="0" smtClean="0"/>
                  <a:t>Students in School Eligible</a:t>
                </a:r>
                <a:r>
                  <a:rPr lang="en-US" baseline="0" dirty="0" smtClean="0"/>
                  <a:t> for Free/Reduced-Price Lunch</a:t>
                </a:r>
                <a:endParaRPr lang="en-US" dirty="0"/>
              </a:p>
            </c:rich>
          </c:tx>
          <c:layout>
            <c:manualLayout>
              <c:xMode val="edge"/>
              <c:yMode val="edge"/>
              <c:x val="0.15373891942752438"/>
              <c:y val="0.91159459764364925"/>
            </c:manualLayout>
          </c:layout>
          <c:overlay val="0"/>
        </c:title>
        <c:majorTickMark val="out"/>
        <c:minorTickMark val="none"/>
        <c:tickLblPos val="nextTo"/>
        <c:crossAx val="296403712"/>
        <c:crosses val="autoZero"/>
        <c:auto val="1"/>
        <c:lblAlgn val="ctr"/>
        <c:lblOffset val="100"/>
        <c:noMultiLvlLbl val="0"/>
      </c:catAx>
      <c:valAx>
        <c:axId val="296403712"/>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964015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226527605102"/>
          <c:y val="4.4409667541557306E-2"/>
          <c:w val="0.83677895697820381"/>
          <c:h val="0.68617047869016368"/>
        </c:manualLayout>
      </c:layout>
      <c:barChart>
        <c:barDir val="col"/>
        <c:grouping val="clustered"/>
        <c:varyColors val="0"/>
        <c:ser>
          <c:idx val="0"/>
          <c:order val="0"/>
          <c:tx>
            <c:strRef>
              <c:f>Sheet1!$B$1</c:f>
              <c:strCache>
                <c:ptCount val="1"/>
                <c:pt idx="0">
                  <c:v>Mostly High Achievers</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Sheet1!$B$2:$B$3</c:f>
              <c:numCache>
                <c:formatCode>General</c:formatCode>
                <c:ptCount val="2"/>
                <c:pt idx="0">
                  <c:v>65</c:v>
                </c:pt>
                <c:pt idx="1">
                  <c:v>90</c:v>
                </c:pt>
              </c:numCache>
            </c:numRef>
          </c:val>
        </c:ser>
        <c:ser>
          <c:idx val="1"/>
          <c:order val="1"/>
          <c:tx>
            <c:strRef>
              <c:f>Sheet1!$C$1</c:f>
              <c:strCache>
                <c:ptCount val="1"/>
                <c:pt idx="0">
                  <c:v>Averaged/Mixed Achievers</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Sheet1!$C$2:$C$3</c:f>
              <c:numCache>
                <c:formatCode>General</c:formatCode>
                <c:ptCount val="2"/>
                <c:pt idx="0">
                  <c:v>53</c:v>
                </c:pt>
                <c:pt idx="1">
                  <c:v>82</c:v>
                </c:pt>
              </c:numCache>
            </c:numRef>
          </c:val>
        </c:ser>
        <c:ser>
          <c:idx val="2"/>
          <c:order val="2"/>
          <c:tx>
            <c:strRef>
              <c:f>Sheet1!$D$1</c:f>
              <c:strCache>
                <c:ptCount val="1"/>
                <c:pt idx="0">
                  <c:v>Mostly Low Achievers</c:v>
                </c:pt>
              </c:strCache>
            </c:strRef>
          </c:tx>
          <c:invertIfNegative val="0"/>
          <c:dLbls>
            <c:dLblPos val="outEnd"/>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Sheet1!$D$2:$D$3</c:f>
              <c:numCache>
                <c:formatCode>General</c:formatCode>
                <c:ptCount val="2"/>
                <c:pt idx="0">
                  <c:v>46</c:v>
                </c:pt>
                <c:pt idx="1">
                  <c:v>79</c:v>
                </c:pt>
              </c:numCache>
            </c:numRef>
          </c:val>
        </c:ser>
        <c:dLbls>
          <c:showLegendKey val="0"/>
          <c:showVal val="0"/>
          <c:showCatName val="0"/>
          <c:showSerName val="0"/>
          <c:showPercent val="0"/>
          <c:showBubbleSize val="0"/>
        </c:dLbls>
        <c:gapWidth val="100"/>
        <c:axId val="130797952"/>
        <c:axId val="130799488"/>
      </c:barChart>
      <c:catAx>
        <c:axId val="130797952"/>
        <c:scaling>
          <c:orientation val="minMax"/>
        </c:scaling>
        <c:delete val="0"/>
        <c:axPos val="b"/>
        <c:majorTickMark val="out"/>
        <c:minorTickMark val="none"/>
        <c:tickLblPos val="nextTo"/>
        <c:crossAx val="130799488"/>
        <c:crosses val="autoZero"/>
        <c:auto val="1"/>
        <c:lblAlgn val="ctr"/>
        <c:lblOffset val="100"/>
        <c:noMultiLvlLbl val="0"/>
      </c:catAx>
      <c:valAx>
        <c:axId val="130799488"/>
        <c:scaling>
          <c:orientation val="minMax"/>
          <c:max val="100"/>
          <c:min val="0"/>
        </c:scaling>
        <c:delete val="0"/>
        <c:axPos val="l"/>
        <c:majorGridlines>
          <c:spPr>
            <a:ln>
              <a:noFill/>
            </a:ln>
          </c:spPr>
        </c:majorGridlines>
        <c:minorGridlines>
          <c:spPr>
            <a:ln>
              <a:noFill/>
            </a:ln>
          </c:spPr>
        </c:minorGridlines>
        <c:title>
          <c:tx>
            <c:rich>
              <a:bodyPr/>
              <a:lstStyle/>
              <a:p>
                <a:pPr>
                  <a:defRPr/>
                </a:pPr>
                <a:r>
                  <a:rPr lang="en-US" dirty="0" smtClean="0"/>
                  <a:t>Class Mean Score</a:t>
                </a:r>
                <a:endParaRPr lang="en-US" dirty="0"/>
              </a:p>
            </c:rich>
          </c:tx>
          <c:layout/>
          <c:overlay val="0"/>
        </c:title>
        <c:numFmt formatCode="General" sourceLinked="1"/>
        <c:majorTickMark val="out"/>
        <c:minorTickMark val="none"/>
        <c:tickLblPos val="nextTo"/>
        <c:crossAx val="130797952"/>
        <c:crosses val="autoZero"/>
        <c:crossBetween val="between"/>
        <c:majorUnit val="20"/>
      </c:valAx>
    </c:plotArea>
    <c:legend>
      <c:legendPos val="b"/>
      <c:layout>
        <c:manualLayout>
          <c:xMode val="edge"/>
          <c:yMode val="edge"/>
          <c:x val="6.0144927536231886E-2"/>
          <c:y val="0.85779048452276796"/>
          <c:w val="0.9"/>
          <c:h val="7.3426446694163233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Sheet1!$A$2:$A$5</c:f>
              <c:strCache>
                <c:ptCount val="4"/>
                <c:pt idx="0">
                  <c:v>Largest Schools</c:v>
                </c:pt>
                <c:pt idx="1">
                  <c:v>Third Group</c:v>
                </c:pt>
                <c:pt idx="2">
                  <c:v>Second Group</c:v>
                </c:pt>
                <c:pt idx="3">
                  <c:v>Smallest Schools</c:v>
                </c:pt>
              </c:strCache>
            </c:strRef>
          </c:cat>
          <c:val>
            <c:numRef>
              <c:f>Sheet1!$B$2:$B$5</c:f>
              <c:numCache>
                <c:formatCode>General</c:formatCode>
                <c:ptCount val="4"/>
                <c:pt idx="0">
                  <c:v>37</c:v>
                </c:pt>
                <c:pt idx="1">
                  <c:v>29</c:v>
                </c:pt>
                <c:pt idx="2">
                  <c:v>22</c:v>
                </c:pt>
                <c:pt idx="3">
                  <c:v>24</c:v>
                </c:pt>
              </c:numCache>
            </c:numRef>
          </c:val>
        </c:ser>
        <c:dLbls>
          <c:showLegendKey val="0"/>
          <c:showVal val="0"/>
          <c:showCatName val="0"/>
          <c:showSerName val="0"/>
          <c:showPercent val="0"/>
          <c:showBubbleSize val="0"/>
        </c:dLbls>
        <c:gapWidth val="150"/>
        <c:axId val="296049280"/>
        <c:axId val="296055552"/>
      </c:barChart>
      <c:catAx>
        <c:axId val="296049280"/>
        <c:scaling>
          <c:orientation val="minMax"/>
        </c:scaling>
        <c:delete val="0"/>
        <c:axPos val="b"/>
        <c:title>
          <c:tx>
            <c:rich>
              <a:bodyPr/>
              <a:lstStyle/>
              <a:p>
                <a:pPr>
                  <a:defRPr/>
                </a:pPr>
                <a:r>
                  <a:rPr lang="en-US" baseline="0" dirty="0" smtClean="0"/>
                  <a:t>School Size</a:t>
                </a:r>
                <a:endParaRPr lang="en-US" dirty="0"/>
              </a:p>
            </c:rich>
          </c:tx>
          <c:layout>
            <c:manualLayout>
              <c:xMode val="edge"/>
              <c:yMode val="edge"/>
              <c:x val="0.48600703213985047"/>
              <c:y val="0.9287191090220106"/>
            </c:manualLayout>
          </c:layout>
          <c:overlay val="0"/>
        </c:title>
        <c:majorTickMark val="out"/>
        <c:minorTickMark val="none"/>
        <c:tickLblPos val="nextTo"/>
        <c:crossAx val="296055552"/>
        <c:crosses val="autoZero"/>
        <c:auto val="1"/>
        <c:lblAlgn val="ctr"/>
        <c:lblOffset val="100"/>
        <c:noMultiLvlLbl val="0"/>
      </c:catAx>
      <c:valAx>
        <c:axId val="296055552"/>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960492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50835017304252"/>
          <c:y val="3.8959297825674116E-2"/>
          <c:w val="0.78773888963032168"/>
          <c:h val="0.71221221677985258"/>
        </c:manualLayout>
      </c:layout>
      <c:barChart>
        <c:barDir val="col"/>
        <c:grouping val="clustered"/>
        <c:varyColors val="0"/>
        <c:ser>
          <c:idx val="0"/>
          <c:order val="0"/>
          <c:tx>
            <c:strRef>
              <c:f>Sheet1!$B$1</c:f>
              <c:strCache>
                <c:ptCount val="1"/>
                <c:pt idx="0">
                  <c:v>Lowest Quartile</c:v>
                </c:pt>
              </c:strCache>
            </c:strRef>
          </c:tx>
          <c:invertIfNegative val="0"/>
          <c:cat>
            <c:strRef>
              <c:f>Sheet1!$A$2:$A$3</c:f>
              <c:strCache>
                <c:ptCount val="2"/>
                <c:pt idx="0">
                  <c:v>Curriculum Control</c:v>
                </c:pt>
                <c:pt idx="1">
                  <c:v>Pedagogy Control</c:v>
                </c:pt>
              </c:strCache>
            </c:strRef>
          </c:cat>
          <c:val>
            <c:numRef>
              <c:f>Sheet1!$B$2:$B$3</c:f>
              <c:numCache>
                <c:formatCode>General</c:formatCode>
                <c:ptCount val="2"/>
                <c:pt idx="0">
                  <c:v>63</c:v>
                </c:pt>
                <c:pt idx="1">
                  <c:v>87</c:v>
                </c:pt>
              </c:numCache>
            </c:numRef>
          </c:val>
        </c:ser>
        <c:ser>
          <c:idx val="1"/>
          <c:order val="1"/>
          <c:tx>
            <c:strRef>
              <c:f>Sheet1!$C$1</c:f>
              <c:strCache>
                <c:ptCount val="1"/>
                <c:pt idx="0">
                  <c:v>Second Quartile</c:v>
                </c:pt>
              </c:strCache>
            </c:strRef>
          </c:tx>
          <c:invertIfNegative val="0"/>
          <c:cat>
            <c:strRef>
              <c:f>Sheet1!$A$2:$A$3</c:f>
              <c:strCache>
                <c:ptCount val="2"/>
                <c:pt idx="0">
                  <c:v>Curriculum Control</c:v>
                </c:pt>
                <c:pt idx="1">
                  <c:v>Pedagogy Control</c:v>
                </c:pt>
              </c:strCache>
            </c:strRef>
          </c:cat>
          <c:val>
            <c:numRef>
              <c:f>Sheet1!$C$2:$C$3</c:f>
              <c:numCache>
                <c:formatCode>General</c:formatCode>
                <c:ptCount val="2"/>
                <c:pt idx="0">
                  <c:v>56</c:v>
                </c:pt>
                <c:pt idx="1">
                  <c:v>83</c:v>
                </c:pt>
              </c:numCache>
            </c:numRef>
          </c:val>
        </c:ser>
        <c:ser>
          <c:idx val="2"/>
          <c:order val="2"/>
          <c:tx>
            <c:strRef>
              <c:f>Sheet1!$D$1</c:f>
              <c:strCache>
                <c:ptCount val="1"/>
                <c:pt idx="0">
                  <c:v>Third Quartile</c:v>
                </c:pt>
              </c:strCache>
            </c:strRef>
          </c:tx>
          <c:invertIfNegative val="0"/>
          <c:cat>
            <c:strRef>
              <c:f>Sheet1!$A$2:$A$3</c:f>
              <c:strCache>
                <c:ptCount val="2"/>
                <c:pt idx="0">
                  <c:v>Curriculum Control</c:v>
                </c:pt>
                <c:pt idx="1">
                  <c:v>Pedagogy Control</c:v>
                </c:pt>
              </c:strCache>
            </c:strRef>
          </c:cat>
          <c:val>
            <c:numRef>
              <c:f>Sheet1!$D$2:$D$3</c:f>
              <c:numCache>
                <c:formatCode>General</c:formatCode>
                <c:ptCount val="2"/>
                <c:pt idx="0">
                  <c:v>47</c:v>
                </c:pt>
                <c:pt idx="1">
                  <c:v>82</c:v>
                </c:pt>
              </c:numCache>
            </c:numRef>
          </c:val>
        </c:ser>
        <c:ser>
          <c:idx val="3"/>
          <c:order val="3"/>
          <c:tx>
            <c:strRef>
              <c:f>Sheet1!$E$1</c:f>
              <c:strCache>
                <c:ptCount val="1"/>
                <c:pt idx="0">
                  <c:v>Highest Quartile</c:v>
                </c:pt>
              </c:strCache>
            </c:strRef>
          </c:tx>
          <c:invertIfNegative val="0"/>
          <c:cat>
            <c:strRef>
              <c:f>Sheet1!$A$2:$A$3</c:f>
              <c:strCache>
                <c:ptCount val="2"/>
                <c:pt idx="0">
                  <c:v>Curriculum Control</c:v>
                </c:pt>
                <c:pt idx="1">
                  <c:v>Pedagogy Control</c:v>
                </c:pt>
              </c:strCache>
            </c:strRef>
          </c:cat>
          <c:val>
            <c:numRef>
              <c:f>Sheet1!$E$2:$E$3</c:f>
              <c:numCache>
                <c:formatCode>General</c:formatCode>
                <c:ptCount val="2"/>
                <c:pt idx="0">
                  <c:v>49</c:v>
                </c:pt>
                <c:pt idx="1">
                  <c:v>79</c:v>
                </c:pt>
              </c:numCache>
            </c:numRef>
          </c:val>
        </c:ser>
        <c:dLbls>
          <c:dLblPos val="outEnd"/>
          <c:showLegendKey val="0"/>
          <c:showVal val="1"/>
          <c:showCatName val="0"/>
          <c:showSerName val="0"/>
          <c:showPercent val="0"/>
          <c:showBubbleSize val="0"/>
        </c:dLbls>
        <c:gapWidth val="100"/>
        <c:axId val="130826240"/>
        <c:axId val="130827776"/>
      </c:barChart>
      <c:catAx>
        <c:axId val="130826240"/>
        <c:scaling>
          <c:orientation val="minMax"/>
        </c:scaling>
        <c:delete val="0"/>
        <c:axPos val="b"/>
        <c:majorTickMark val="out"/>
        <c:minorTickMark val="none"/>
        <c:tickLblPos val="nextTo"/>
        <c:crossAx val="130827776"/>
        <c:crosses val="autoZero"/>
        <c:auto val="1"/>
        <c:lblAlgn val="ctr"/>
        <c:lblOffset val="100"/>
        <c:noMultiLvlLbl val="0"/>
      </c:catAx>
      <c:valAx>
        <c:axId val="130827776"/>
        <c:scaling>
          <c:orientation val="minMax"/>
          <c:max val="100"/>
          <c:min val="0"/>
        </c:scaling>
        <c:delete val="0"/>
        <c:axPos val="l"/>
        <c:majorGridlines>
          <c:spPr>
            <a:ln>
              <a:noFill/>
            </a:ln>
          </c:spPr>
        </c:majorGridlines>
        <c:minorGridlines>
          <c:spPr>
            <a:ln>
              <a:noFill/>
            </a:ln>
          </c:spPr>
        </c:minorGridlines>
        <c:title>
          <c:tx>
            <c:rich>
              <a:bodyPr/>
              <a:lstStyle/>
              <a:p>
                <a:pPr>
                  <a:defRPr/>
                </a:pPr>
                <a:r>
                  <a:rPr lang="en-US" sz="1800" b="1" dirty="0" smtClean="0">
                    <a:effectLst/>
                  </a:rPr>
                  <a:t>Class Mean Score</a:t>
                </a:r>
                <a:endParaRPr lang="en-US" dirty="0">
                  <a:effectLst/>
                </a:endParaRPr>
              </a:p>
            </c:rich>
          </c:tx>
          <c:layout/>
          <c:overlay val="0"/>
        </c:title>
        <c:numFmt formatCode="General" sourceLinked="1"/>
        <c:majorTickMark val="out"/>
        <c:minorTickMark val="none"/>
        <c:tickLblPos val="nextTo"/>
        <c:crossAx val="130826240"/>
        <c:crosses val="autoZero"/>
        <c:crossBetween val="between"/>
        <c:majorUnit val="20"/>
      </c:valAx>
    </c:plotArea>
    <c:legend>
      <c:legendPos val="b"/>
      <c:layout>
        <c:manualLayout>
          <c:xMode val="edge"/>
          <c:yMode val="edge"/>
          <c:x val="5.2824858757062144E-2"/>
          <c:y val="0.86821606888240788"/>
          <c:w val="0.90000000000000013"/>
          <c:h val="7.659247979536573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8292449020796"/>
          <c:y val="3.5049039922641252E-2"/>
          <c:w val="0.79699837089329362"/>
          <c:h val="0.68566975180733991"/>
        </c:manualLayout>
      </c:layout>
      <c:barChart>
        <c:barDir val="col"/>
        <c:grouping val="clustered"/>
        <c:varyColors val="0"/>
        <c:ser>
          <c:idx val="0"/>
          <c:order val="0"/>
          <c:tx>
            <c:strRef>
              <c:f>Sheet1!$B$1</c:f>
              <c:strCache>
                <c:ptCount val="1"/>
                <c:pt idx="0">
                  <c:v>Lowest Quartile</c:v>
                </c:pt>
              </c:strCache>
            </c:strRef>
          </c:tx>
          <c:invertIfNegative val="0"/>
          <c:cat>
            <c:strRef>
              <c:f>Sheet1!$A$2:$A$3</c:f>
              <c:strCache>
                <c:ptCount val="2"/>
                <c:pt idx="0">
                  <c:v>Curriculum Control</c:v>
                </c:pt>
                <c:pt idx="1">
                  <c:v>Pedagogy Control</c:v>
                </c:pt>
              </c:strCache>
            </c:strRef>
          </c:cat>
          <c:val>
            <c:numRef>
              <c:f>Sheet1!$B$2:$B$3</c:f>
              <c:numCache>
                <c:formatCode>General</c:formatCode>
                <c:ptCount val="2"/>
                <c:pt idx="0">
                  <c:v>56</c:v>
                </c:pt>
                <c:pt idx="1">
                  <c:v>84</c:v>
                </c:pt>
              </c:numCache>
            </c:numRef>
          </c:val>
        </c:ser>
        <c:ser>
          <c:idx val="1"/>
          <c:order val="1"/>
          <c:tx>
            <c:strRef>
              <c:f>Sheet1!$C$1</c:f>
              <c:strCache>
                <c:ptCount val="1"/>
                <c:pt idx="0">
                  <c:v>Second Quartile</c:v>
                </c:pt>
              </c:strCache>
            </c:strRef>
          </c:tx>
          <c:invertIfNegative val="0"/>
          <c:cat>
            <c:strRef>
              <c:f>Sheet1!$A$2:$A$3</c:f>
              <c:strCache>
                <c:ptCount val="2"/>
                <c:pt idx="0">
                  <c:v>Curriculum Control</c:v>
                </c:pt>
                <c:pt idx="1">
                  <c:v>Pedagogy Control</c:v>
                </c:pt>
              </c:strCache>
            </c:strRef>
          </c:cat>
          <c:val>
            <c:numRef>
              <c:f>Sheet1!$C$2:$C$3</c:f>
              <c:numCache>
                <c:formatCode>General</c:formatCode>
                <c:ptCount val="2"/>
                <c:pt idx="0">
                  <c:v>56</c:v>
                </c:pt>
                <c:pt idx="1">
                  <c:v>85</c:v>
                </c:pt>
              </c:numCache>
            </c:numRef>
          </c:val>
        </c:ser>
        <c:ser>
          <c:idx val="2"/>
          <c:order val="2"/>
          <c:tx>
            <c:strRef>
              <c:f>Sheet1!$D$1</c:f>
              <c:strCache>
                <c:ptCount val="1"/>
                <c:pt idx="0">
                  <c:v>Third Quartile</c:v>
                </c:pt>
              </c:strCache>
            </c:strRef>
          </c:tx>
          <c:invertIfNegative val="0"/>
          <c:cat>
            <c:strRef>
              <c:f>Sheet1!$A$2:$A$3</c:f>
              <c:strCache>
                <c:ptCount val="2"/>
                <c:pt idx="0">
                  <c:v>Curriculum Control</c:v>
                </c:pt>
                <c:pt idx="1">
                  <c:v>Pedagogy Control</c:v>
                </c:pt>
              </c:strCache>
            </c:strRef>
          </c:cat>
          <c:val>
            <c:numRef>
              <c:f>Sheet1!$D$2:$D$3</c:f>
              <c:numCache>
                <c:formatCode>General</c:formatCode>
                <c:ptCount val="2"/>
                <c:pt idx="0">
                  <c:v>55</c:v>
                </c:pt>
                <c:pt idx="1">
                  <c:v>84</c:v>
                </c:pt>
              </c:numCache>
            </c:numRef>
          </c:val>
        </c:ser>
        <c:ser>
          <c:idx val="3"/>
          <c:order val="3"/>
          <c:tx>
            <c:strRef>
              <c:f>Sheet1!$E$1</c:f>
              <c:strCache>
                <c:ptCount val="1"/>
                <c:pt idx="0">
                  <c:v>Highest Quartile</c:v>
                </c:pt>
              </c:strCache>
            </c:strRef>
          </c:tx>
          <c:invertIfNegative val="0"/>
          <c:cat>
            <c:strRef>
              <c:f>Sheet1!$A$2:$A$3</c:f>
              <c:strCache>
                <c:ptCount val="2"/>
                <c:pt idx="0">
                  <c:v>Curriculum Control</c:v>
                </c:pt>
                <c:pt idx="1">
                  <c:v>Pedagogy Control</c:v>
                </c:pt>
              </c:strCache>
            </c:strRef>
          </c:cat>
          <c:val>
            <c:numRef>
              <c:f>Sheet1!$E$2:$E$3</c:f>
              <c:numCache>
                <c:formatCode>General</c:formatCode>
                <c:ptCount val="2"/>
                <c:pt idx="0">
                  <c:v>47</c:v>
                </c:pt>
                <c:pt idx="1">
                  <c:v>79</c:v>
                </c:pt>
              </c:numCache>
            </c:numRef>
          </c:val>
        </c:ser>
        <c:dLbls>
          <c:dLblPos val="outEnd"/>
          <c:showLegendKey val="0"/>
          <c:showVal val="1"/>
          <c:showCatName val="0"/>
          <c:showSerName val="0"/>
          <c:showPercent val="0"/>
          <c:showBubbleSize val="0"/>
        </c:dLbls>
        <c:gapWidth val="100"/>
        <c:axId val="130887680"/>
        <c:axId val="130889216"/>
      </c:barChart>
      <c:catAx>
        <c:axId val="130887680"/>
        <c:scaling>
          <c:orientation val="minMax"/>
        </c:scaling>
        <c:delete val="0"/>
        <c:axPos val="b"/>
        <c:majorTickMark val="out"/>
        <c:minorTickMark val="none"/>
        <c:tickLblPos val="nextTo"/>
        <c:crossAx val="130889216"/>
        <c:crosses val="autoZero"/>
        <c:auto val="1"/>
        <c:lblAlgn val="ctr"/>
        <c:lblOffset val="100"/>
        <c:noMultiLvlLbl val="0"/>
      </c:catAx>
      <c:valAx>
        <c:axId val="130889216"/>
        <c:scaling>
          <c:orientation val="minMax"/>
          <c:max val="100"/>
          <c:min val="0"/>
        </c:scaling>
        <c:delete val="0"/>
        <c:axPos val="l"/>
        <c:majorGridlines>
          <c:spPr>
            <a:ln>
              <a:noFill/>
            </a:ln>
          </c:spPr>
        </c:majorGridlines>
        <c:minorGridlines>
          <c:spPr>
            <a:ln>
              <a:noFill/>
            </a:ln>
          </c:spPr>
        </c:minorGridlines>
        <c:title>
          <c:tx>
            <c:rich>
              <a:bodyPr/>
              <a:lstStyle/>
              <a:p>
                <a:pPr>
                  <a:defRPr/>
                </a:pPr>
                <a:r>
                  <a:rPr lang="en-US" sz="1800" b="1" dirty="0" smtClean="0">
                    <a:effectLst/>
                  </a:rPr>
                  <a:t>Class Mean Score</a:t>
                </a:r>
                <a:endParaRPr lang="en-US" dirty="0">
                  <a:effectLst/>
                </a:endParaRPr>
              </a:p>
            </c:rich>
          </c:tx>
          <c:layout/>
          <c:overlay val="0"/>
        </c:title>
        <c:numFmt formatCode="General" sourceLinked="1"/>
        <c:majorTickMark val="out"/>
        <c:minorTickMark val="none"/>
        <c:tickLblPos val="nextTo"/>
        <c:crossAx val="13088768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41511258461111"/>
          <c:y val="5.551691455234762E-2"/>
          <c:w val="0.82422157756596215"/>
          <c:h val="0.67195371033166307"/>
        </c:manualLayout>
      </c:layout>
      <c:barChart>
        <c:barDir val="col"/>
        <c:grouping val="clustered"/>
        <c:varyColors val="0"/>
        <c:ser>
          <c:idx val="0"/>
          <c:order val="0"/>
          <c:tx>
            <c:strRef>
              <c:f>Sheet1!$B$1</c:f>
              <c:strCache>
                <c:ptCount val="1"/>
                <c:pt idx="0">
                  <c:v>Largest Schools</c:v>
                </c:pt>
              </c:strCache>
            </c:strRef>
          </c:tx>
          <c:invertIfNegative val="0"/>
          <c:cat>
            <c:strRef>
              <c:f>Sheet1!$A$2:$A$3</c:f>
              <c:strCache>
                <c:ptCount val="2"/>
                <c:pt idx="0">
                  <c:v>Curriculum Control</c:v>
                </c:pt>
                <c:pt idx="1">
                  <c:v>Pedagogy Control</c:v>
                </c:pt>
              </c:strCache>
            </c:strRef>
          </c:cat>
          <c:val>
            <c:numRef>
              <c:f>Sheet1!$B$2:$B$3</c:f>
              <c:numCache>
                <c:formatCode>General</c:formatCode>
                <c:ptCount val="2"/>
                <c:pt idx="0">
                  <c:v>49</c:v>
                </c:pt>
                <c:pt idx="1">
                  <c:v>83</c:v>
                </c:pt>
              </c:numCache>
            </c:numRef>
          </c:val>
        </c:ser>
        <c:ser>
          <c:idx val="1"/>
          <c:order val="1"/>
          <c:tx>
            <c:strRef>
              <c:f>Sheet1!$C$1</c:f>
              <c:strCache>
                <c:ptCount val="1"/>
                <c:pt idx="0">
                  <c:v>Third Group</c:v>
                </c:pt>
              </c:strCache>
            </c:strRef>
          </c:tx>
          <c:invertIfNegative val="0"/>
          <c:cat>
            <c:strRef>
              <c:f>Sheet1!$A$2:$A$3</c:f>
              <c:strCache>
                <c:ptCount val="2"/>
                <c:pt idx="0">
                  <c:v>Curriculum Control</c:v>
                </c:pt>
                <c:pt idx="1">
                  <c:v>Pedagogy Control</c:v>
                </c:pt>
              </c:strCache>
            </c:strRef>
          </c:cat>
          <c:val>
            <c:numRef>
              <c:f>Sheet1!$C$2:$C$3</c:f>
              <c:numCache>
                <c:formatCode>General</c:formatCode>
                <c:ptCount val="2"/>
                <c:pt idx="0">
                  <c:v>52</c:v>
                </c:pt>
                <c:pt idx="1">
                  <c:v>81</c:v>
                </c:pt>
              </c:numCache>
            </c:numRef>
          </c:val>
        </c:ser>
        <c:ser>
          <c:idx val="2"/>
          <c:order val="2"/>
          <c:tx>
            <c:strRef>
              <c:f>Sheet1!$D$1</c:f>
              <c:strCache>
                <c:ptCount val="1"/>
                <c:pt idx="0">
                  <c:v>Second Group</c:v>
                </c:pt>
              </c:strCache>
            </c:strRef>
          </c:tx>
          <c:invertIfNegative val="0"/>
          <c:cat>
            <c:strRef>
              <c:f>Sheet1!$A$2:$A$3</c:f>
              <c:strCache>
                <c:ptCount val="2"/>
                <c:pt idx="0">
                  <c:v>Curriculum Control</c:v>
                </c:pt>
                <c:pt idx="1">
                  <c:v>Pedagogy Control</c:v>
                </c:pt>
              </c:strCache>
            </c:strRef>
          </c:cat>
          <c:val>
            <c:numRef>
              <c:f>Sheet1!$D$2:$D$3</c:f>
              <c:numCache>
                <c:formatCode>General</c:formatCode>
                <c:ptCount val="2"/>
                <c:pt idx="0">
                  <c:v>60</c:v>
                </c:pt>
                <c:pt idx="1">
                  <c:v>81</c:v>
                </c:pt>
              </c:numCache>
            </c:numRef>
          </c:val>
        </c:ser>
        <c:ser>
          <c:idx val="3"/>
          <c:order val="3"/>
          <c:tx>
            <c:strRef>
              <c:f>Sheet1!$E$1</c:f>
              <c:strCache>
                <c:ptCount val="1"/>
                <c:pt idx="0">
                  <c:v>Smallest Schools</c:v>
                </c:pt>
              </c:strCache>
            </c:strRef>
          </c:tx>
          <c:invertIfNegative val="0"/>
          <c:cat>
            <c:strRef>
              <c:f>Sheet1!$A$2:$A$3</c:f>
              <c:strCache>
                <c:ptCount val="2"/>
                <c:pt idx="0">
                  <c:v>Curriculum Control</c:v>
                </c:pt>
                <c:pt idx="1">
                  <c:v>Pedagogy Control</c:v>
                </c:pt>
              </c:strCache>
            </c:strRef>
          </c:cat>
          <c:val>
            <c:numRef>
              <c:f>Sheet1!$E$2:$E$3</c:f>
              <c:numCache>
                <c:formatCode>General</c:formatCode>
                <c:ptCount val="2"/>
                <c:pt idx="0">
                  <c:v>64</c:v>
                </c:pt>
                <c:pt idx="1">
                  <c:v>89</c:v>
                </c:pt>
              </c:numCache>
            </c:numRef>
          </c:val>
        </c:ser>
        <c:dLbls>
          <c:dLblPos val="outEnd"/>
          <c:showLegendKey val="0"/>
          <c:showVal val="1"/>
          <c:showCatName val="0"/>
          <c:showSerName val="0"/>
          <c:showPercent val="0"/>
          <c:showBubbleSize val="0"/>
        </c:dLbls>
        <c:gapWidth val="100"/>
        <c:axId val="132837376"/>
        <c:axId val="132838912"/>
      </c:barChart>
      <c:catAx>
        <c:axId val="132837376"/>
        <c:scaling>
          <c:orientation val="minMax"/>
        </c:scaling>
        <c:delete val="0"/>
        <c:axPos val="b"/>
        <c:majorTickMark val="out"/>
        <c:minorTickMark val="none"/>
        <c:tickLblPos val="nextTo"/>
        <c:crossAx val="132838912"/>
        <c:crosses val="autoZero"/>
        <c:auto val="1"/>
        <c:lblAlgn val="ctr"/>
        <c:lblOffset val="100"/>
        <c:noMultiLvlLbl val="0"/>
      </c:catAx>
      <c:valAx>
        <c:axId val="132838912"/>
        <c:scaling>
          <c:orientation val="minMax"/>
          <c:max val="100"/>
          <c:min val="0"/>
        </c:scaling>
        <c:delete val="0"/>
        <c:axPos val="l"/>
        <c:majorGridlines>
          <c:spPr>
            <a:ln>
              <a:noFill/>
            </a:ln>
          </c:spPr>
        </c:majorGridlines>
        <c:minorGridlines>
          <c:spPr>
            <a:ln>
              <a:noFill/>
            </a:ln>
          </c:spPr>
        </c:minorGridlines>
        <c:title>
          <c:tx>
            <c:rich>
              <a:bodyPr/>
              <a:lstStyle/>
              <a:p>
                <a:pPr>
                  <a:defRPr/>
                </a:pPr>
                <a:r>
                  <a:rPr lang="en-US" sz="1800" b="1" dirty="0" smtClean="0">
                    <a:effectLst/>
                  </a:rPr>
                  <a:t>Class Mean Score</a:t>
                </a:r>
                <a:endParaRPr lang="en-US" dirty="0">
                  <a:effectLst/>
                </a:endParaRPr>
              </a:p>
            </c:rich>
          </c:tx>
          <c:layout/>
          <c:overlay val="0"/>
        </c:title>
        <c:numFmt formatCode="General" sourceLinked="1"/>
        <c:majorTickMark val="out"/>
        <c:minorTickMark val="none"/>
        <c:tickLblPos val="nextTo"/>
        <c:crossAx val="132837376"/>
        <c:crosses val="autoZero"/>
        <c:crossBetween val="between"/>
        <c:majorUnit val="20"/>
      </c:valAx>
    </c:plotArea>
    <c:legend>
      <c:legendPos val="b"/>
      <c:layout>
        <c:manualLayout>
          <c:xMode val="edge"/>
          <c:yMode val="edge"/>
          <c:x val="6.0594350048349219E-2"/>
          <c:y val="0.87346910045335246"/>
          <c:w val="0.88465913800248663"/>
          <c:h val="8.410665712240515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5359567787671401"/>
          <c:y val="5.6120665617607923E-2"/>
          <c:w val="0.50795030294110433"/>
          <c:h val="0.74499697522869179"/>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Devloping confidence to pursue science/engineering careers</c:v>
                </c:pt>
                <c:pt idx="1">
                  <c:v>Learning how to do science</c:v>
                </c:pt>
                <c:pt idx="2">
                  <c:v>Learning science vocabulary and/‌or facts</c:v>
                </c:pt>
                <c:pt idx="3">
                  <c:v>Increasing interest in science/‌engineering</c:v>
                </c:pt>
                <c:pt idx="4">
                  <c:v>Understanding science concepts</c:v>
                </c:pt>
              </c:strCache>
            </c:strRef>
          </c:cat>
          <c:val>
            <c:numRef>
              <c:f>Sheet1!$B$2:$B$6</c:f>
              <c:numCache>
                <c:formatCode>General</c:formatCode>
                <c:ptCount val="5"/>
                <c:pt idx="0">
                  <c:v>23</c:v>
                </c:pt>
                <c:pt idx="1">
                  <c:v>26</c:v>
                </c:pt>
                <c:pt idx="2">
                  <c:v>27</c:v>
                </c:pt>
                <c:pt idx="3">
                  <c:v>27</c:v>
                </c:pt>
                <c:pt idx="4">
                  <c:v>47</c:v>
                </c:pt>
              </c:numCache>
            </c:numRef>
          </c:val>
        </c:ser>
        <c:dLbls>
          <c:showLegendKey val="0"/>
          <c:showVal val="0"/>
          <c:showCatName val="0"/>
          <c:showSerName val="0"/>
          <c:showPercent val="0"/>
          <c:showBubbleSize val="0"/>
        </c:dLbls>
        <c:gapWidth val="150"/>
        <c:axId val="8467200"/>
        <c:axId val="8468736"/>
      </c:barChart>
      <c:catAx>
        <c:axId val="8467200"/>
        <c:scaling>
          <c:orientation val="minMax"/>
        </c:scaling>
        <c:delete val="0"/>
        <c:axPos val="l"/>
        <c:majorTickMark val="out"/>
        <c:minorTickMark val="none"/>
        <c:tickLblPos val="nextTo"/>
        <c:txPr>
          <a:bodyPr/>
          <a:lstStyle/>
          <a:p>
            <a:pPr>
              <a:defRPr sz="1600"/>
            </a:pPr>
            <a:endParaRPr lang="en-US"/>
          </a:p>
        </c:txPr>
        <c:crossAx val="8468736"/>
        <c:crosses val="autoZero"/>
        <c:auto val="1"/>
        <c:lblAlgn val="ctr"/>
        <c:lblOffset val="100"/>
        <c:noMultiLvlLbl val="0"/>
      </c:catAx>
      <c:valAx>
        <c:axId val="8468736"/>
        <c:scaling>
          <c:orientation val="minMax"/>
          <c:max val="100"/>
        </c:scaling>
        <c:delete val="0"/>
        <c:axPos val="b"/>
        <c:title>
          <c:tx>
            <c:rich>
              <a:bodyPr rot="0" vert="horz"/>
              <a:lstStyle/>
              <a:p>
                <a:pPr>
                  <a:defRPr/>
                </a:pPr>
                <a:r>
                  <a:rPr lang="en-US"/>
                  <a:t>Percent of Classes</a:t>
                </a:r>
              </a:p>
            </c:rich>
          </c:tx>
          <c:layout>
            <c:manualLayout>
              <c:xMode val="edge"/>
              <c:yMode val="edge"/>
              <c:x val="0.5987234773223441"/>
              <c:y val="0.91308300865097847"/>
            </c:manualLayout>
          </c:layout>
          <c:overlay val="0"/>
        </c:title>
        <c:numFmt formatCode="General" sourceLinked="1"/>
        <c:majorTickMark val="out"/>
        <c:minorTickMark val="none"/>
        <c:tickLblPos val="nextTo"/>
        <c:crossAx val="84672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AAB1D-56D9-49EC-8346-A0C8F5518E0F}" type="datetimeFigureOut">
              <a:rPr lang="en-US" smtClean="0"/>
              <a:t>6/3/2019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017E0D-FDBC-4549-ADDC-B22A5D69299B}" type="slidenum">
              <a:rPr lang="en-US" smtClean="0"/>
              <a:t>‹#›</a:t>
            </a:fld>
            <a:endParaRPr lang="en-US"/>
          </a:p>
        </p:txBody>
      </p:sp>
    </p:spTree>
    <p:extLst>
      <p:ext uri="{BB962C8B-B14F-4D97-AF65-F5344CB8AC3E}">
        <p14:creationId xmlns:p14="http://schemas.microsoft.com/office/powerpoint/2010/main" val="23981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2982587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Historically Underrepresented Students includes American Indian or Alaskan Native, Black or African American, Hispanic or Latino, or Native Hawaiian or Other Pacific Islander</a:t>
            </a:r>
            <a:r>
              <a:rPr lang="en-US" baseline="0" dirty="0" smtClean="0"/>
              <a:t> students.</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14</a:t>
            </a:fld>
            <a:endParaRPr lang="en-US"/>
          </a:p>
        </p:txBody>
      </p:sp>
    </p:spTree>
    <p:extLst>
      <p:ext uri="{BB962C8B-B14F-4D97-AF65-F5344CB8AC3E}">
        <p14:creationId xmlns:p14="http://schemas.microsoft.com/office/powerpoint/2010/main" val="4113229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21">
              <a:defRPr/>
            </a:pPr>
            <a:r>
              <a:rPr lang="en-US" dirty="0" smtClean="0"/>
              <a:t>Table 5.11,</a:t>
            </a:r>
            <a:r>
              <a:rPr lang="en-US" baseline="0" dirty="0" smtClean="0"/>
              <a:t> </a:t>
            </a:r>
            <a:r>
              <a:rPr lang="en-US" dirty="0" smtClean="0"/>
              <a:t>p.</a:t>
            </a:r>
            <a:r>
              <a:rPr lang="en-US" baseline="0" dirty="0" smtClean="0"/>
              <a:t> 109 in Technical Report</a:t>
            </a:r>
          </a:p>
          <a:p>
            <a:endParaRPr lang="en-US" b="1" dirty="0" smtClean="0"/>
          </a:p>
          <a:p>
            <a:pPr defTabSz="910221">
              <a:defRPr/>
            </a:pPr>
            <a:r>
              <a:rPr lang="en-US" b="1" dirty="0" smtClean="0"/>
              <a:t>This slide shows data from an individual</a:t>
            </a:r>
            <a:r>
              <a:rPr lang="en-US" b="1" baseline="0" dirty="0" smtClean="0"/>
              <a:t> item. </a:t>
            </a:r>
          </a:p>
          <a:p>
            <a:endParaRPr lang="en-US" b="1" dirty="0" smtClean="0"/>
          </a:p>
          <a:p>
            <a:r>
              <a:rPr lang="en-US" dirty="0" smtClean="0"/>
              <a:t>Science Teacher</a:t>
            </a:r>
            <a:r>
              <a:rPr lang="en-US" baseline="0" dirty="0" smtClean="0"/>
              <a:t> Questionnaire</a:t>
            </a:r>
            <a:endParaRPr lang="en-US" dirty="0" smtClean="0"/>
          </a:p>
          <a:p>
            <a:pPr marL="0" marR="0" lvl="0" indent="0" algn="l" defTabSz="910221" rtl="0" eaLnBrk="1" fontAlgn="auto" latinLnBrk="0" hangingPunct="1">
              <a:lnSpc>
                <a:spcPct val="100000"/>
              </a:lnSpc>
              <a:spcBef>
                <a:spcPts val="0"/>
              </a:spcBef>
              <a:spcAft>
                <a:spcPts val="0"/>
              </a:spcAft>
              <a:buClrTx/>
              <a:buSzTx/>
              <a:buFontTx/>
              <a:buNone/>
              <a:tabLst/>
              <a:defRPr/>
            </a:pPr>
            <a:r>
              <a:rPr lang="en-US" dirty="0" smtClean="0"/>
              <a:t>Q45.</a:t>
            </a:r>
            <a:r>
              <a:rPr lang="en-US" baseline="0" dirty="0" smtClean="0"/>
              <a:t> </a:t>
            </a:r>
            <a:r>
              <a:rPr lang="en-US" sz="1200" kern="1200" dirty="0" smtClean="0">
                <a:solidFill>
                  <a:schemeClr val="tx1"/>
                </a:solidFill>
                <a:effectLst/>
                <a:latin typeface="+mn-lt"/>
                <a:ea typeface="+mn-ea"/>
                <a:cs typeface="+mn-cs"/>
              </a:rPr>
              <a:t>Think about your plans for this class for the entire course/year.  By the end of the course/year, how much emphasis will each of the following student objectives receive? [Select one on each row.]</a:t>
            </a:r>
            <a:r>
              <a:rPr lang="en-US" sz="1200" kern="1200" baseline="0" dirty="0" smtClean="0">
                <a:solidFill>
                  <a:schemeClr val="tx1"/>
                </a:solidFill>
                <a:effectLst/>
                <a:latin typeface="+mn-lt"/>
                <a:ea typeface="+mn-ea"/>
                <a:cs typeface="+mn-cs"/>
              </a:rPr>
              <a:t> </a:t>
            </a:r>
            <a:r>
              <a:rPr lang="en-US" dirty="0" smtClean="0"/>
              <a:t>(Response Options: </a:t>
            </a:r>
            <a:r>
              <a:rPr lang="en-US" dirty="0"/>
              <a:t>[1] None, [2] Minimal emphasis, [3] Moderate emphasis, [4] Heavy emphasis)</a:t>
            </a:r>
            <a:endParaRPr lang="en-US" dirty="0" smtClean="0"/>
          </a:p>
          <a:p>
            <a:pPr marL="685800" lvl="1" indent="-228600">
              <a:buFont typeface="+mj-lt"/>
              <a:buAutoNum type="alphaLcPeriod"/>
            </a:pPr>
            <a:r>
              <a:rPr lang="en-US" sz="1200" b="0" kern="1200" dirty="0" smtClean="0">
                <a:solidFill>
                  <a:schemeClr val="tx1"/>
                </a:solidFill>
                <a:effectLst/>
                <a:latin typeface="+mn-lt"/>
                <a:ea typeface="+mn-ea"/>
                <a:cs typeface="+mn-cs"/>
              </a:rPr>
              <a:t>Learning science vocabulary and/or facts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Understanding science concepts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Learning about different fields of science/engineering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Learning how to do science (develop scientific questions; design and conduct investigations; analyze data; develop models, explanations, and scientific arguments)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Learning how to do engineering (for example: identify criteria and constraints, design solutions, optimize solutions)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Learning about real-life applications of science/engineering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Increasing students’ interest in science/engineering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Developing students’ confidence that they can successfully pursue careers in science/engineering </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Learning test-taking skills/strategies</a:t>
            </a:r>
            <a:endParaRPr lang="en-US" sz="1200" b="1" kern="1200" dirty="0" smtClean="0">
              <a:solidFill>
                <a:schemeClr val="tx1"/>
              </a:solidFill>
              <a:effectLst/>
              <a:latin typeface="+mn-lt"/>
              <a:ea typeface="+mn-ea"/>
              <a:cs typeface="+mn-cs"/>
            </a:endParaRPr>
          </a:p>
          <a:p>
            <a:endParaRPr lang="en-US" baseline="0" dirty="0" smtClean="0"/>
          </a:p>
          <a:p>
            <a:pPr defTabSz="910221">
              <a:defRPr/>
            </a:pPr>
            <a:r>
              <a:rPr lang="en-US" dirty="0" smtClean="0"/>
              <a:t>The numbers in parentheses</a:t>
            </a:r>
            <a:r>
              <a:rPr lang="en-US" baseline="0" dirty="0" smtClean="0"/>
              <a:t> are standard errors.</a:t>
            </a:r>
            <a:endParaRPr lang="en-US" dirty="0" smtClean="0"/>
          </a:p>
          <a:p>
            <a:endParaRPr lang="en-US" baseline="0" dirty="0" smtClean="0"/>
          </a:p>
          <a:p>
            <a:pPr defTabSz="910221">
              <a:defRPr/>
            </a:pPr>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The survey provided a list of possible objectives of instruction and asked teachers how much emphasis each would receive in an entire course of a particular, randomly selected class.  Table 5.11 shows the percentage of science classes by grade range with a heavy emphasis for each objective.  Understanding science concepts is the most frequently emphasized objective, although more so in secondary classes (about three-quarters of middle and high school classes) than in elementary (fewer than half of classes).  Given the adoption in many states of the NGSS or NGSS-like standards, it is somewhat surprising that fewer than half of secondary classes, and only a quarter of elementary classes have a heavy emphasis on students learning how to do science.  In addition, about a third of classes have a heavy emphasis on students learning science vocabulary and/‌or facts.  Objectives least likely to be emphasized are learning about different fields of science and engineering and learning how to do engineering (10 percent or fewer science classes).  In fact, 18–31 percent of science classes, depending on grade range, have no emphasis on learning how to do engineering (see Table 5.12)”</a:t>
            </a:r>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“heavy emphasis” on a 4-point response scale with the options of “none,” “minimal emphasis,” “moderate emphasis,” and “heavy emphasis.”</a:t>
            </a:r>
          </a:p>
          <a:p>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“heavy emphasis” on a 4-point response scale with the options of “none,” “minimal emphasis,” “moderate emphasis,” and “heavy emphasis.”</a:t>
            </a:r>
          </a:p>
          <a:p>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“heavy emphasis” on a 4-point response scale with the options of “none,” “minimal emphasis,” “moderate emphasis,” and “heavy emphasis.”</a:t>
            </a:r>
          </a:p>
          <a:p>
            <a:pPr defTabSz="897301">
              <a:defRPr/>
            </a:pPr>
            <a:endParaRPr lang="en-US" dirty="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“heavy emphasis” on a 4-point response scale with the options of “none,” “minimal emphasis,” “moderate emphasis,” and “heavy emphasis.”</a:t>
            </a:r>
          </a:p>
          <a:p>
            <a:pPr defTabSz="897301">
              <a:defRPr/>
            </a:pPr>
            <a:endParaRPr lang="en-US" dirty="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“heavy emphasis” on a 4-point response scale with the options of “none,” “minimal emphasis,” “moderate emphasis,” and “heavy emphasis.”</a:t>
            </a:r>
          </a:p>
          <a:p>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21">
              <a:defRPr/>
            </a:pPr>
            <a:r>
              <a:rPr lang="en-US" dirty="0" smtClean="0"/>
              <a:t>Table 5.1,</a:t>
            </a:r>
            <a:r>
              <a:rPr lang="en-US" baseline="0" dirty="0" smtClean="0"/>
              <a:t> </a:t>
            </a:r>
            <a:r>
              <a:rPr lang="en-US" dirty="0" smtClean="0"/>
              <a:t>p.</a:t>
            </a:r>
            <a:r>
              <a:rPr lang="en-US" baseline="0" dirty="0" smtClean="0"/>
              <a:t> 102 in Technical Report</a:t>
            </a:r>
          </a:p>
          <a:p>
            <a:endParaRPr lang="en-US" b="1" dirty="0" smtClean="0"/>
          </a:p>
          <a:p>
            <a:pPr defTabSz="910221">
              <a:defRPr/>
            </a:pPr>
            <a:r>
              <a:rPr lang="en-US" b="1" dirty="0" smtClean="0"/>
              <a:t>This slide shows data from an individual</a:t>
            </a:r>
            <a:r>
              <a:rPr lang="en-US" b="1" baseline="0" dirty="0" smtClean="0"/>
              <a:t> item. </a:t>
            </a:r>
          </a:p>
          <a:p>
            <a:endParaRPr lang="en-US" b="1" dirty="0" smtClean="0"/>
          </a:p>
          <a:p>
            <a:r>
              <a:rPr lang="en-US" dirty="0" smtClean="0"/>
              <a:t>Science Teacher</a:t>
            </a:r>
            <a:r>
              <a:rPr lang="en-US" baseline="0" dirty="0" smtClean="0"/>
              <a:t> Questionnaire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Q44.</a:t>
            </a:r>
            <a:r>
              <a:rPr lang="en-US" baseline="0" dirty="0" smtClean="0"/>
              <a:t> </a:t>
            </a:r>
            <a:r>
              <a:rPr lang="en-US" sz="1200" kern="1200" dirty="0" smtClean="0">
                <a:solidFill>
                  <a:schemeClr val="tx1"/>
                </a:solidFill>
                <a:effectLst/>
                <a:latin typeface="+mn-lt"/>
                <a:ea typeface="+mn-ea"/>
                <a:cs typeface="+mn-cs"/>
              </a:rPr>
              <a:t>How much control do you have over each of the following for science instruction in this class? [Select one on each row.]</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dirty="0" smtClean="0"/>
              <a:t>(</a:t>
            </a:r>
            <a:r>
              <a:rPr lang="en-US" dirty="0"/>
              <a:t>Response Options: [1] No control, [2] 2 of 5, [3] Moderate control, [4] 4 of 5, [5] Strong control</a:t>
            </a:r>
            <a:r>
              <a:rPr lang="en-US" baseline="0" dirty="0" smtClean="0"/>
              <a:t>)</a:t>
            </a:r>
            <a:endParaRPr lang="en-US" dirty="0" smtClean="0"/>
          </a:p>
          <a:p>
            <a:pPr marL="685800" lvl="1" indent="-228600">
              <a:buFont typeface="+mj-lt"/>
              <a:buAutoNum type="alphaLcPeriod"/>
            </a:pPr>
            <a:r>
              <a:rPr lang="en-US" sz="1200" b="0" kern="1200" dirty="0" smtClean="0">
                <a:solidFill>
                  <a:schemeClr val="tx1"/>
                </a:solidFill>
                <a:effectLst/>
                <a:latin typeface="+mn-lt"/>
                <a:ea typeface="+mn-ea"/>
                <a:cs typeface="+mn-cs"/>
              </a:rPr>
              <a:t>Determining course goals and objectives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Selecting curriculum materials (for example: textbooks/modules)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Selecting content, topics, and skills to be taught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Selecting the sequence in which topics are covered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Determining the amount of instructional time to spend on each topic</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Selecting teaching techniques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Determining the amount of homework to be assigned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Choosing criteria for grading student performance</a:t>
            </a:r>
            <a:endParaRPr lang="en-US" sz="1200" b="1" kern="1200" dirty="0" smtClean="0">
              <a:solidFill>
                <a:schemeClr val="tx1"/>
              </a:solidFill>
              <a:effectLst/>
              <a:latin typeface="+mn-lt"/>
              <a:ea typeface="+mn-ea"/>
              <a:cs typeface="+mn-cs"/>
            </a:endParaRPr>
          </a:p>
          <a:p>
            <a:endParaRPr lang="en-US" baseline="0" dirty="0" smtClean="0"/>
          </a:p>
          <a:p>
            <a:pPr defTabSz="910221">
              <a:defRPr/>
            </a:pPr>
            <a:r>
              <a:rPr lang="en-US" dirty="0" smtClean="0"/>
              <a:t>The numbers in parentheses</a:t>
            </a:r>
            <a:r>
              <a:rPr lang="en-US" baseline="0" dirty="0" smtClean="0"/>
              <a:t> are standard errors.</a:t>
            </a:r>
            <a:endParaRPr lang="en-US" dirty="0" smtClean="0"/>
          </a:p>
          <a:p>
            <a:endParaRPr lang="en-US" baseline="0" dirty="0" smtClean="0"/>
          </a:p>
          <a:p>
            <a:pPr defTabSz="910221">
              <a:defRPr/>
            </a:pPr>
            <a:r>
              <a:rPr lang="en-US" b="1" dirty="0"/>
              <a:t>Findings Highlighted in Technical Report</a:t>
            </a:r>
            <a:endParaRPr lang="en-US" baseline="0" dirty="0" smtClean="0"/>
          </a:p>
          <a:p>
            <a:pPr defTabSz="910221">
              <a:defRPr/>
            </a:pPr>
            <a:r>
              <a:rPr lang="en-US" baseline="0" dirty="0" smtClean="0"/>
              <a:t>“</a:t>
            </a:r>
            <a:r>
              <a:rPr lang="en-US" sz="1200" kern="1200" dirty="0" smtClean="0">
                <a:solidFill>
                  <a:schemeClr val="tx1"/>
                </a:solidFill>
                <a:effectLst/>
                <a:latin typeface="+mn-lt"/>
                <a:ea typeface="+mn-ea"/>
                <a:cs typeface="+mn-cs"/>
              </a:rPr>
              <a:t>As can be seen in Table 5.1, in science classes across all grade levels, teachers tend to perceive themselves as having strong control over pedagogical decisions such as determining the amount of homework to be assigned (59–74 percent), selecting teaching techniques (48–68 percent), and choosing criteria for grading student performance (41–59 percent).  In contrast, especially in the elementary grades, teachers are less likely to feel strong control in determining course goals and objectives (17–36 percent); selecting textbooks/‌modules/‌programs (15–36 percent); and selecting content, topics, and skills to be taught (13–34 percent).  In fact, in about a third of elementary classes, teachers report having no control over these decisions (see Table 5.2). “</a:t>
            </a:r>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“heavy emphasis” on a 4-point response scale with the options of “none,” “minimal emphasis,” “moderate emphasis,” and “heavy emphasis.”</a:t>
            </a:r>
          </a:p>
          <a:p>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21">
              <a:defRPr/>
            </a:pPr>
            <a:r>
              <a:rPr lang="en-US" dirty="0" smtClean="0"/>
              <a:t>Table 5.12,</a:t>
            </a:r>
            <a:r>
              <a:rPr lang="en-US" baseline="0" dirty="0" smtClean="0"/>
              <a:t> </a:t>
            </a:r>
            <a:r>
              <a:rPr lang="en-US" dirty="0" smtClean="0"/>
              <a:t>p.</a:t>
            </a:r>
            <a:r>
              <a:rPr lang="en-US" baseline="0" dirty="0" smtClean="0"/>
              <a:t> 109 in Technical Report</a:t>
            </a:r>
          </a:p>
          <a:p>
            <a:endParaRPr lang="en-US" b="1" dirty="0" smtClean="0"/>
          </a:p>
          <a:p>
            <a:pPr defTabSz="910221">
              <a:defRPr/>
            </a:pPr>
            <a:r>
              <a:rPr lang="en-US" b="1" dirty="0" smtClean="0"/>
              <a:t>This slide shows data from an individual</a:t>
            </a:r>
            <a:r>
              <a:rPr lang="en-US" b="1" baseline="0" dirty="0" smtClean="0"/>
              <a:t> item. </a:t>
            </a:r>
          </a:p>
          <a:p>
            <a:endParaRPr lang="en-US" b="1" dirty="0" smtClean="0"/>
          </a:p>
          <a:p>
            <a:r>
              <a:rPr lang="en-US" dirty="0" smtClean="0"/>
              <a:t>Science Teacher</a:t>
            </a:r>
            <a:r>
              <a:rPr lang="en-US" baseline="0" dirty="0" smtClean="0"/>
              <a:t> Questionnaire</a:t>
            </a:r>
            <a:endParaRPr lang="en-US" dirty="0" smtClean="0"/>
          </a:p>
          <a:p>
            <a:pPr marL="0" marR="0" lvl="0" indent="0" algn="l" defTabSz="910221" rtl="0" eaLnBrk="1" fontAlgn="auto" latinLnBrk="0" hangingPunct="1">
              <a:lnSpc>
                <a:spcPct val="100000"/>
              </a:lnSpc>
              <a:spcBef>
                <a:spcPts val="0"/>
              </a:spcBef>
              <a:spcAft>
                <a:spcPts val="0"/>
              </a:spcAft>
              <a:buClrTx/>
              <a:buSzTx/>
              <a:buFontTx/>
              <a:buNone/>
              <a:tabLst/>
              <a:defRPr/>
            </a:pPr>
            <a:r>
              <a:rPr lang="en-US" dirty="0" smtClean="0"/>
              <a:t>Q45.</a:t>
            </a:r>
            <a:r>
              <a:rPr lang="en-US" baseline="0" dirty="0" smtClean="0"/>
              <a:t> </a:t>
            </a:r>
            <a:r>
              <a:rPr lang="en-US" sz="1200" kern="1200" dirty="0" smtClean="0">
                <a:solidFill>
                  <a:schemeClr val="tx1"/>
                </a:solidFill>
                <a:effectLst/>
                <a:latin typeface="+mn-lt"/>
                <a:ea typeface="+mn-ea"/>
                <a:cs typeface="+mn-cs"/>
              </a:rPr>
              <a:t>Think about your plans for this class for the entire course/year.  By the end of the course/year, how much emphasis will each of the following student objectives receive? [Select one on each row.]</a:t>
            </a:r>
            <a:r>
              <a:rPr lang="en-US" sz="1200" kern="1200" baseline="0" dirty="0" smtClean="0">
                <a:solidFill>
                  <a:schemeClr val="tx1"/>
                </a:solidFill>
                <a:effectLst/>
                <a:latin typeface="+mn-lt"/>
                <a:ea typeface="+mn-ea"/>
                <a:cs typeface="+mn-cs"/>
              </a:rPr>
              <a:t> </a:t>
            </a:r>
            <a:r>
              <a:rPr lang="en-US" dirty="0" smtClean="0"/>
              <a:t>(Response Options: </a:t>
            </a:r>
            <a:r>
              <a:rPr lang="en-US" dirty="0"/>
              <a:t>[1] None, [2] Minimal emphasis, [3] Moderate emphasis, [4] Heavy emphasis)</a:t>
            </a:r>
            <a:endParaRPr lang="en-US" dirty="0" smtClean="0"/>
          </a:p>
          <a:p>
            <a:pPr marL="685800" lvl="1" indent="-228600">
              <a:buFont typeface="+mj-lt"/>
              <a:buAutoNum type="alphaLcPeriod"/>
            </a:pPr>
            <a:r>
              <a:rPr lang="en-US" sz="1200" b="0" strike="sngStrike" kern="1200" dirty="0" smtClean="0">
                <a:solidFill>
                  <a:schemeClr val="tx1"/>
                </a:solidFill>
                <a:effectLst/>
                <a:latin typeface="+mn-lt"/>
                <a:ea typeface="+mn-ea"/>
                <a:cs typeface="+mn-cs"/>
              </a:rPr>
              <a:t>Learning science vocabulary and/or facts</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Understanding science concepts</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Learning about different fields of science/engineering</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Learning how to do science (develop scientific questions; design and conduct investigations; analyze data; develop models, explanations, and scientific arguments)</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Learning how to do engineering (for example: identify criteria and constraints, design solutions, optimize solutions)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Learning about real-life applications of science/engineering</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Increasing students’ interest in science/engineering</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Developing students’ confidence that they can successfully pursue careers in science/engineering </a:t>
            </a:r>
            <a:endParaRPr lang="en-US" sz="1200" b="1"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Learning test-taking skills/strategies</a:t>
            </a:r>
            <a:endParaRPr lang="en-US" sz="1200" b="1" strike="sngStrike" kern="1200" dirty="0" smtClean="0">
              <a:solidFill>
                <a:schemeClr val="tx1"/>
              </a:solidFill>
              <a:effectLst/>
              <a:latin typeface="+mn-lt"/>
              <a:ea typeface="+mn-ea"/>
              <a:cs typeface="+mn-cs"/>
            </a:endParaRPr>
          </a:p>
          <a:p>
            <a:endParaRPr lang="en-US" baseline="0" dirty="0" smtClean="0"/>
          </a:p>
          <a:p>
            <a:pPr defTabSz="910221">
              <a:defRPr/>
            </a:pPr>
            <a:r>
              <a:rPr lang="en-US" dirty="0" smtClean="0"/>
              <a:t>The numbers in parentheses</a:t>
            </a:r>
            <a:r>
              <a:rPr lang="en-US" baseline="0" dirty="0" smtClean="0"/>
              <a:t> are standard errors.</a:t>
            </a:r>
            <a:endParaRPr lang="en-US" dirty="0" smtClean="0"/>
          </a:p>
          <a:p>
            <a:endParaRPr lang="en-US" baseline="0" dirty="0" smtClean="0"/>
          </a:p>
          <a:p>
            <a:pPr defTabSz="910221">
              <a:defRPr/>
            </a:pPr>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The survey provided a list of possible objectives of instruction and asked teachers how much emphasis each would receive in an entire course of a particular, randomly selected class.  Table 5.11 shows the percentage of science classes by grade range with a heavy emphasis for each objective.  Understanding science concepts is the most frequently emphasized objective, although more so in secondary classes (about three-quarters of middle and high school classes) than in elementary (fewer than half of classes).  Given the adoption in many states of the NGSS or NGSS-like standards, it is somewhat surprising that fewer than half of secondary classes, and only a quarter of elementary classes have a heavy emphasis on students learning how to do science.  In addition, about a third of classes have a heavy emphasis on students learning science vocabulary and/‌or facts.  Objectives least likely to be emphasized are learning about different fields of science and engineering and learning how to do engineering (10 percent or fewer science classes).  In fact, 18–31 percent of science classes, depending on grade range, have no emphasis on learning how to do engineering (see Table 5.12)”</a:t>
            </a:r>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“none” on a 4-point response scale with the options of “none,” “minimal emphasis,” “moderate emphasis,” and “heavy emphasis.”</a:t>
            </a:r>
          </a:p>
        </p:txBody>
      </p:sp>
      <p:sp>
        <p:nvSpPr>
          <p:cNvPr id="4" name="Slide Number Placeholder 3"/>
          <p:cNvSpPr>
            <a:spLocks noGrp="1"/>
          </p:cNvSpPr>
          <p:nvPr>
            <p:ph type="sldNum" sz="quarter" idx="10"/>
          </p:nvPr>
        </p:nvSpPr>
        <p:spPr/>
        <p:txBody>
          <a:bodyPr/>
          <a:lstStyle/>
          <a:p>
            <a:fld id="{39017E0D-FDBC-4549-ADDC-B22A5D69299B}" type="slidenum">
              <a:rPr lang="en-US" smtClean="0"/>
              <a:t>23</a:t>
            </a:fld>
            <a:endParaRPr lang="en-US"/>
          </a:p>
        </p:txBody>
      </p:sp>
    </p:spTree>
    <p:extLst>
      <p:ext uri="{BB962C8B-B14F-4D97-AF65-F5344CB8AC3E}">
        <p14:creationId xmlns:p14="http://schemas.microsoft.com/office/powerpoint/2010/main" val="4174894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21">
              <a:defRPr/>
            </a:pPr>
            <a:r>
              <a:rPr lang="en-US" dirty="0" smtClean="0"/>
              <a:t>Table 5.13,</a:t>
            </a:r>
            <a:r>
              <a:rPr lang="en-US" baseline="0" dirty="0" smtClean="0"/>
              <a:t> </a:t>
            </a:r>
            <a:r>
              <a:rPr lang="en-US" dirty="0" smtClean="0"/>
              <a:t>p.</a:t>
            </a:r>
            <a:r>
              <a:rPr lang="en-US" baseline="0" dirty="0" smtClean="0"/>
              <a:t> 109 in Technical Report</a:t>
            </a:r>
          </a:p>
          <a:p>
            <a:endParaRPr lang="en-US" b="1" dirty="0" smtClean="0"/>
          </a:p>
          <a:p>
            <a:pPr defTabSz="910221">
              <a:defRPr/>
            </a:pPr>
            <a:r>
              <a:rPr lang="en-US" b="1" dirty="0" smtClean="0"/>
              <a:t>This slide shows data from Composites.</a:t>
            </a:r>
          </a:p>
          <a:p>
            <a:pPr defTabSz="910221">
              <a:defRPr/>
            </a:pPr>
            <a:endParaRPr lang="en-US" b="1" dirty="0" smtClean="0"/>
          </a:p>
          <a:p>
            <a:pPr defTabSz="910221">
              <a:defRPr/>
            </a:pPr>
            <a:r>
              <a:rPr lang="en-US" dirty="0" smtClean="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measured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 values were not computed for participants who responded to fewer than two-thirds of the items that form the composite.</a:t>
            </a:r>
          </a:p>
          <a:p>
            <a:endParaRPr lang="en-US" dirty="0" smtClean="0"/>
          </a:p>
          <a:p>
            <a:r>
              <a:rPr lang="en-US" b="1" i="1" dirty="0" smtClean="0"/>
              <a:t>Curriculum Control Composite Items</a:t>
            </a: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b="0" dirty="0" smtClean="0"/>
              <a:t>Q45b.</a:t>
            </a:r>
            <a:r>
              <a:rPr lang="en-US" sz="1200" b="0" strike="noStrike" kern="1200" dirty="0" smtClean="0">
                <a:solidFill>
                  <a:schemeClr val="tx1"/>
                </a:solidFill>
                <a:effectLst/>
                <a:latin typeface="+mn-lt"/>
                <a:ea typeface="+mn-ea"/>
                <a:cs typeface="+mn-cs"/>
              </a:rPr>
              <a:t> Understanding science concepts</a:t>
            </a:r>
            <a:endParaRPr lang="en-US" sz="1200" b="1" strike="noStrike"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b="0" dirty="0" smtClean="0"/>
              <a:t>Q45c.</a:t>
            </a:r>
            <a:r>
              <a:rPr lang="en-US" sz="1200" b="0" strike="noStrike" kern="1200" dirty="0" smtClean="0">
                <a:solidFill>
                  <a:schemeClr val="tx1"/>
                </a:solidFill>
                <a:effectLst/>
                <a:latin typeface="+mn-lt"/>
                <a:ea typeface="+mn-ea"/>
                <a:cs typeface="+mn-cs"/>
              </a:rPr>
              <a:t> Learning about different fields of science/engineering</a:t>
            </a:r>
            <a:endParaRPr lang="en-US" sz="1200" b="1" strike="noStrike"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b="0" dirty="0" smtClean="0"/>
              <a:t>Q45d.</a:t>
            </a:r>
            <a:r>
              <a:rPr lang="en-US" sz="1200" b="0" strike="noStrike" kern="1200" dirty="0" smtClean="0">
                <a:solidFill>
                  <a:schemeClr val="tx1"/>
                </a:solidFill>
                <a:effectLst/>
                <a:latin typeface="+mn-lt"/>
                <a:ea typeface="+mn-ea"/>
                <a:cs typeface="+mn-cs"/>
              </a:rPr>
              <a:t> Learning how to do science (develop scientific questions; design and conduct investigations; analyze data; develop models, explanations,</a:t>
            </a:r>
            <a:r>
              <a:rPr lang="en-US" sz="1200" b="0" strike="noStrike" kern="1200" baseline="0" dirty="0" smtClean="0">
                <a:solidFill>
                  <a:schemeClr val="tx1"/>
                </a:solidFill>
                <a:effectLst/>
                <a:latin typeface="+mn-lt"/>
                <a:ea typeface="+mn-ea"/>
                <a:cs typeface="+mn-cs"/>
              </a:rPr>
              <a:t> </a:t>
            </a:r>
            <a:r>
              <a:rPr lang="en-US" sz="1200" b="0" strike="noStrike" kern="1200" dirty="0" smtClean="0">
                <a:solidFill>
                  <a:schemeClr val="tx1"/>
                </a:solidFill>
                <a:effectLst/>
                <a:latin typeface="+mn-lt"/>
                <a:ea typeface="+mn-ea"/>
                <a:cs typeface="+mn-cs"/>
              </a:rPr>
              <a:t>and scientific arguments)</a:t>
            </a:r>
            <a:endParaRPr lang="en-US" sz="1200" b="1" strike="noStrike"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b="0" dirty="0" smtClean="0"/>
              <a:t>Q45e. </a:t>
            </a:r>
            <a:r>
              <a:rPr lang="en-US" sz="1200" b="0" strike="noStrike" kern="1200" dirty="0" smtClean="0">
                <a:solidFill>
                  <a:schemeClr val="tx1"/>
                </a:solidFill>
                <a:effectLst/>
                <a:latin typeface="+mn-lt"/>
                <a:ea typeface="+mn-ea"/>
                <a:cs typeface="+mn-cs"/>
              </a:rPr>
              <a:t>Learning how to do engineering (for example: identify criteria and constraints, design solutions, optimize solutions)</a:t>
            </a:r>
            <a:endParaRPr lang="en-US" sz="1200" b="1" strike="noStrike"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b="0" dirty="0" smtClean="0"/>
              <a:t>Q45f. </a:t>
            </a:r>
            <a:r>
              <a:rPr lang="en-US" sz="1200" b="0" strike="noStrike" kern="1200" dirty="0" smtClean="0">
                <a:solidFill>
                  <a:schemeClr val="tx1"/>
                </a:solidFill>
                <a:effectLst/>
                <a:latin typeface="+mn-lt"/>
                <a:ea typeface="+mn-ea"/>
                <a:cs typeface="+mn-cs"/>
              </a:rPr>
              <a:t>Learning about real-life applications of science/engineering</a:t>
            </a:r>
            <a:endParaRPr lang="en-US" sz="1200" b="1" strike="noStrike"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b="0" dirty="0" smtClean="0"/>
              <a:t>Q45g. </a:t>
            </a:r>
            <a:r>
              <a:rPr lang="en-US" sz="1200" b="0" strike="noStrike" kern="1200" dirty="0" smtClean="0">
                <a:solidFill>
                  <a:schemeClr val="tx1"/>
                </a:solidFill>
                <a:effectLst/>
                <a:latin typeface="+mn-lt"/>
                <a:ea typeface="+mn-ea"/>
                <a:cs typeface="+mn-cs"/>
              </a:rPr>
              <a:t>Increasing students’ interest in science/engineering</a:t>
            </a:r>
            <a:endParaRPr lang="en-US" sz="1200" b="1" strike="noStrike"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b="0" dirty="0" smtClean="0"/>
              <a:t>Q45h.</a:t>
            </a:r>
            <a:r>
              <a:rPr lang="en-US" sz="1200" b="0" strike="noStrike" kern="1200" dirty="0" smtClean="0">
                <a:solidFill>
                  <a:schemeClr val="tx1"/>
                </a:solidFill>
                <a:effectLst/>
                <a:latin typeface="+mn-lt"/>
                <a:ea typeface="+mn-ea"/>
                <a:cs typeface="+mn-cs"/>
              </a:rPr>
              <a:t> Developing students’ confidence that they can successfully pursue careers in science/engineering </a:t>
            </a:r>
            <a:endParaRPr lang="en-US" sz="1200" b="1" strike="noStrike" kern="1200" dirty="0" smtClean="0">
              <a:solidFill>
                <a:schemeClr val="tx1"/>
              </a:solidFill>
              <a:effectLst/>
              <a:latin typeface="+mn-lt"/>
              <a:ea typeface="+mn-ea"/>
              <a:cs typeface="+mn-cs"/>
            </a:endParaRPr>
          </a:p>
          <a:p>
            <a:endParaRPr lang="en-US" b="0" dirty="0" smtClean="0"/>
          </a:p>
          <a:p>
            <a:endParaRPr lang="en-US" b="1" dirty="0" smtClean="0"/>
          </a:p>
          <a:p>
            <a:r>
              <a:rPr lang="en-US" dirty="0" smtClean="0"/>
              <a:t>Science Teacher</a:t>
            </a:r>
            <a:r>
              <a:rPr lang="en-US" baseline="0" dirty="0" smtClean="0"/>
              <a:t> Questionnaire</a:t>
            </a:r>
            <a:endParaRPr lang="en-US" dirty="0" smtClean="0"/>
          </a:p>
          <a:p>
            <a:pPr marL="0" marR="0" lvl="0" indent="0" algn="l" defTabSz="910221" rtl="0" eaLnBrk="1" fontAlgn="auto" latinLnBrk="0" hangingPunct="1">
              <a:lnSpc>
                <a:spcPct val="100000"/>
              </a:lnSpc>
              <a:spcBef>
                <a:spcPts val="0"/>
              </a:spcBef>
              <a:spcAft>
                <a:spcPts val="0"/>
              </a:spcAft>
              <a:buClrTx/>
              <a:buSzTx/>
              <a:buFontTx/>
              <a:buNone/>
              <a:tabLst/>
              <a:defRPr/>
            </a:pPr>
            <a:r>
              <a:rPr lang="en-US" dirty="0" smtClean="0"/>
              <a:t>Q45.</a:t>
            </a:r>
            <a:r>
              <a:rPr lang="en-US" baseline="0" dirty="0" smtClean="0"/>
              <a:t> </a:t>
            </a:r>
            <a:r>
              <a:rPr lang="en-US" sz="1200" kern="1200" dirty="0" smtClean="0">
                <a:solidFill>
                  <a:schemeClr val="tx1"/>
                </a:solidFill>
                <a:effectLst/>
                <a:latin typeface="+mn-lt"/>
                <a:ea typeface="+mn-ea"/>
                <a:cs typeface="+mn-cs"/>
              </a:rPr>
              <a:t>Think about your plans for this class for the entire course/year.  By the end of the course/year, how much emphasis will each of the following student objectives receive? [Select one on each row.]</a:t>
            </a:r>
            <a:r>
              <a:rPr lang="en-US" sz="1200" kern="1200" baseline="0" dirty="0" smtClean="0">
                <a:solidFill>
                  <a:schemeClr val="tx1"/>
                </a:solidFill>
                <a:effectLst/>
                <a:latin typeface="+mn-lt"/>
                <a:ea typeface="+mn-ea"/>
                <a:cs typeface="+mn-cs"/>
              </a:rPr>
              <a:t> </a:t>
            </a:r>
            <a:r>
              <a:rPr lang="en-US" dirty="0" smtClean="0"/>
              <a:t>(Response Options: </a:t>
            </a:r>
            <a:r>
              <a:rPr lang="en-US" dirty="0"/>
              <a:t>[1] None, [2] Minimal emphasis, [3] Moderate emphasis, [4] Heavy emphasis)</a:t>
            </a:r>
            <a:endParaRPr lang="en-US" dirty="0" smtClean="0"/>
          </a:p>
          <a:p>
            <a:pPr marL="685800" lvl="1" indent="-228600">
              <a:buFont typeface="+mj-lt"/>
              <a:buAutoNum type="alphaLcPeriod"/>
            </a:pPr>
            <a:r>
              <a:rPr lang="en-US" sz="1200" b="0" strike="noStrike" kern="1200" dirty="0" smtClean="0">
                <a:solidFill>
                  <a:schemeClr val="tx1"/>
                </a:solidFill>
                <a:effectLst/>
                <a:latin typeface="+mn-lt"/>
                <a:ea typeface="+mn-ea"/>
                <a:cs typeface="+mn-cs"/>
              </a:rPr>
              <a:t>Learning science vocabulary and/or facts</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Understanding science concepts</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Learning about different fields of science/engineering</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Learning how to do science (develop scientific questions; design and conduct investigations; analyze data; develop models, explanations, and scientific arguments)</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Learning how to do engineering (for example: identify criteria and constraints, design solutions, optimize solutions)</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Learning about real-life applications of science/engineering</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Increasing students’ interest in science/engineering</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Developing students’ confidence that they can successfully pursue careers in science/engineering </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Learning test-taking skills/strategies</a:t>
            </a:r>
            <a:endParaRPr lang="en-US" sz="1200" b="1" strike="noStrike" kern="1200" dirty="0" smtClean="0">
              <a:solidFill>
                <a:schemeClr val="tx1"/>
              </a:solidFill>
              <a:effectLst/>
              <a:latin typeface="+mn-lt"/>
              <a:ea typeface="+mn-ea"/>
              <a:cs typeface="+mn-cs"/>
            </a:endParaRPr>
          </a:p>
          <a:p>
            <a:endParaRPr lang="en-US" baseline="0" dirty="0" smtClean="0"/>
          </a:p>
          <a:p>
            <a:pPr defTabSz="910221">
              <a:defRPr/>
            </a:pPr>
            <a:r>
              <a:rPr lang="en-US" dirty="0" smtClean="0"/>
              <a:t>The numbers in parentheses</a:t>
            </a:r>
            <a:r>
              <a:rPr lang="en-US" baseline="0" dirty="0" smtClean="0"/>
              <a:t> are standard errors.</a:t>
            </a:r>
            <a:endParaRPr lang="en-US" dirty="0" smtClean="0"/>
          </a:p>
          <a:p>
            <a:endParaRPr lang="en-US" baseline="0" dirty="0" smtClean="0"/>
          </a:p>
          <a:p>
            <a:pPr defTabSz="910221">
              <a:defRPr/>
            </a:pPr>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The objectives related to reform-oriented instruction (understanding science concepts, learning about different fields of science/‌engineering, learning how to do science, learning how to do engineering, learning about real-life applications of science/‌engineering, increasing students’ interest in science/‌engineering, and developing students’ confidence that they can successfully pursue careers in science/‌engineering) were combined into a composite variable.  Overall, scores on this composite are not very high (see Table 5.13), indicating that science classes are only somewhat likely to emphasize reform-oriented instructional objectives.  In addition, secondary classes are somewhat more likely than elementary classes to emphasize these objectives.”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017E0D-FDBC-4549-ADDC-B22A5D69299B}" type="slidenum">
              <a:rPr lang="en-US" smtClean="0"/>
              <a:t>25</a:t>
            </a:fld>
            <a:endParaRPr lang="en-US"/>
          </a:p>
        </p:txBody>
      </p:sp>
    </p:spTree>
    <p:extLst>
      <p:ext uri="{BB962C8B-B14F-4D97-AF65-F5344CB8AC3E}">
        <p14:creationId xmlns:p14="http://schemas.microsoft.com/office/powerpoint/2010/main" val="4174894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21">
              <a:defRPr/>
            </a:pPr>
            <a:r>
              <a:rPr lang="en-US" dirty="0" smtClean="0"/>
              <a:t>Table 5.14,</a:t>
            </a:r>
            <a:r>
              <a:rPr lang="en-US" baseline="0" dirty="0" smtClean="0"/>
              <a:t> </a:t>
            </a:r>
            <a:r>
              <a:rPr lang="en-US" dirty="0" smtClean="0"/>
              <a:t>p.</a:t>
            </a:r>
            <a:r>
              <a:rPr lang="en-US" baseline="0" dirty="0" smtClean="0"/>
              <a:t> 110 in Technical Report</a:t>
            </a:r>
          </a:p>
          <a:p>
            <a:endParaRPr lang="en-US" b="1" dirty="0" smtClean="0"/>
          </a:p>
          <a:p>
            <a:pPr defTabSz="910221">
              <a:defRPr/>
            </a:pPr>
            <a:r>
              <a:rPr lang="en-US" b="1" dirty="0" smtClean="0"/>
              <a:t>This slide shows data from composites.</a:t>
            </a:r>
          </a:p>
          <a:p>
            <a:pPr defTabSz="910221">
              <a:defRPr/>
            </a:pPr>
            <a:endParaRPr lang="en-US" b="1" dirty="0" smtClean="0"/>
          </a:p>
          <a:p>
            <a:pPr defTabSz="910221">
              <a:defRPr/>
            </a:pPr>
            <a:r>
              <a:rPr lang="en-US" dirty="0" smtClean="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measured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 values were not computed for participants who responded to fewer than two-thirds of the items that form the composite.</a:t>
            </a:r>
          </a:p>
          <a:p>
            <a:endParaRPr lang="en-US" dirty="0" smtClean="0"/>
          </a:p>
          <a:p>
            <a:r>
              <a:rPr lang="en-US" b="1" i="1" dirty="0" smtClean="0"/>
              <a:t>Curriculum Control Composite Items</a:t>
            </a: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b="0" dirty="0" smtClean="0"/>
              <a:t>Q45b.</a:t>
            </a:r>
            <a:r>
              <a:rPr lang="en-US" sz="1200" b="0" strike="noStrike" kern="1200" dirty="0" smtClean="0">
                <a:solidFill>
                  <a:schemeClr val="tx1"/>
                </a:solidFill>
                <a:effectLst/>
                <a:latin typeface="+mn-lt"/>
                <a:ea typeface="+mn-ea"/>
                <a:cs typeface="+mn-cs"/>
              </a:rPr>
              <a:t> Understanding science concepts</a:t>
            </a:r>
            <a:endParaRPr lang="en-US" sz="1200" b="1" strike="noStrike"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b="0" dirty="0" smtClean="0"/>
              <a:t>Q45c.</a:t>
            </a:r>
            <a:r>
              <a:rPr lang="en-US" sz="1200" b="0" strike="noStrike" kern="1200" dirty="0" smtClean="0">
                <a:solidFill>
                  <a:schemeClr val="tx1"/>
                </a:solidFill>
                <a:effectLst/>
                <a:latin typeface="+mn-lt"/>
                <a:ea typeface="+mn-ea"/>
                <a:cs typeface="+mn-cs"/>
              </a:rPr>
              <a:t> Learning about different fields of science/engineering</a:t>
            </a:r>
            <a:endParaRPr lang="en-US" sz="1200" b="1" strike="noStrike"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b="0" dirty="0" smtClean="0"/>
              <a:t>Q45d.</a:t>
            </a:r>
            <a:r>
              <a:rPr lang="en-US" sz="1200" b="0" strike="noStrike" kern="1200" dirty="0" smtClean="0">
                <a:solidFill>
                  <a:schemeClr val="tx1"/>
                </a:solidFill>
                <a:effectLst/>
                <a:latin typeface="+mn-lt"/>
                <a:ea typeface="+mn-ea"/>
                <a:cs typeface="+mn-cs"/>
              </a:rPr>
              <a:t> Learning how to do science (develop scientific questions; design and conduct investigations; analyze data; develop models, explanations,</a:t>
            </a:r>
            <a:r>
              <a:rPr lang="en-US" sz="1200" b="0" strike="noStrike" kern="1200" baseline="0" dirty="0" smtClean="0">
                <a:solidFill>
                  <a:schemeClr val="tx1"/>
                </a:solidFill>
                <a:effectLst/>
                <a:latin typeface="+mn-lt"/>
                <a:ea typeface="+mn-ea"/>
                <a:cs typeface="+mn-cs"/>
              </a:rPr>
              <a:t> </a:t>
            </a:r>
            <a:r>
              <a:rPr lang="en-US" sz="1200" b="0" strike="noStrike" kern="1200" dirty="0" smtClean="0">
                <a:solidFill>
                  <a:schemeClr val="tx1"/>
                </a:solidFill>
                <a:effectLst/>
                <a:latin typeface="+mn-lt"/>
                <a:ea typeface="+mn-ea"/>
                <a:cs typeface="+mn-cs"/>
              </a:rPr>
              <a:t>and scientific arguments)</a:t>
            </a:r>
            <a:endParaRPr lang="en-US" sz="1200" b="1" strike="noStrike"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b="0" dirty="0" smtClean="0"/>
              <a:t>Q45e. </a:t>
            </a:r>
            <a:r>
              <a:rPr lang="en-US" sz="1200" b="0" strike="noStrike" kern="1200" dirty="0" smtClean="0">
                <a:solidFill>
                  <a:schemeClr val="tx1"/>
                </a:solidFill>
                <a:effectLst/>
                <a:latin typeface="+mn-lt"/>
                <a:ea typeface="+mn-ea"/>
                <a:cs typeface="+mn-cs"/>
              </a:rPr>
              <a:t>Learning how to do engineering (for example: identify criteria and constraints, design solutions, optimize solutions)</a:t>
            </a:r>
            <a:endParaRPr lang="en-US" sz="1200" b="1" strike="noStrike"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b="0" dirty="0" smtClean="0"/>
              <a:t>Q45f. </a:t>
            </a:r>
            <a:r>
              <a:rPr lang="en-US" sz="1200" b="0" strike="noStrike" kern="1200" dirty="0" smtClean="0">
                <a:solidFill>
                  <a:schemeClr val="tx1"/>
                </a:solidFill>
                <a:effectLst/>
                <a:latin typeface="+mn-lt"/>
                <a:ea typeface="+mn-ea"/>
                <a:cs typeface="+mn-cs"/>
              </a:rPr>
              <a:t>Learning about real-life applications of science/engineering</a:t>
            </a:r>
            <a:endParaRPr lang="en-US" sz="1200" b="1" strike="noStrike"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b="0" dirty="0" smtClean="0"/>
              <a:t>Q45g. </a:t>
            </a:r>
            <a:r>
              <a:rPr lang="en-US" sz="1200" b="0" strike="noStrike" kern="1200" dirty="0" smtClean="0">
                <a:solidFill>
                  <a:schemeClr val="tx1"/>
                </a:solidFill>
                <a:effectLst/>
                <a:latin typeface="+mn-lt"/>
                <a:ea typeface="+mn-ea"/>
                <a:cs typeface="+mn-cs"/>
              </a:rPr>
              <a:t>Increasing students’ interest in science/engineering</a:t>
            </a:r>
            <a:endParaRPr lang="en-US" sz="1200" b="1" strike="noStrike"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b="0" dirty="0" smtClean="0"/>
              <a:t>Q45h.</a:t>
            </a:r>
            <a:r>
              <a:rPr lang="en-US" sz="1200" b="0" strike="noStrike" kern="1200" dirty="0" smtClean="0">
                <a:solidFill>
                  <a:schemeClr val="tx1"/>
                </a:solidFill>
                <a:effectLst/>
                <a:latin typeface="+mn-lt"/>
                <a:ea typeface="+mn-ea"/>
                <a:cs typeface="+mn-cs"/>
              </a:rPr>
              <a:t> Developing students’ confidence that they can successfully pursue careers in science/engineering </a:t>
            </a:r>
            <a:endParaRPr lang="en-US" sz="1200" b="1" strike="noStrike" kern="1200" dirty="0" smtClean="0">
              <a:solidFill>
                <a:schemeClr val="tx1"/>
              </a:solidFill>
              <a:effectLst/>
              <a:latin typeface="+mn-lt"/>
              <a:ea typeface="+mn-ea"/>
              <a:cs typeface="+mn-cs"/>
            </a:endParaRPr>
          </a:p>
          <a:p>
            <a:endParaRPr lang="en-US" b="0" dirty="0" smtClean="0"/>
          </a:p>
          <a:p>
            <a:endParaRPr lang="en-US" b="1" dirty="0" smtClean="0"/>
          </a:p>
          <a:p>
            <a:r>
              <a:rPr lang="en-US" dirty="0" smtClean="0"/>
              <a:t>Science Teacher</a:t>
            </a:r>
            <a:r>
              <a:rPr lang="en-US" baseline="0" dirty="0" smtClean="0"/>
              <a:t> Questionnaire</a:t>
            </a:r>
            <a:endParaRPr lang="en-US" dirty="0" smtClean="0"/>
          </a:p>
          <a:p>
            <a:pPr marL="0" marR="0" lvl="0" indent="0" algn="l" defTabSz="910221" rtl="0" eaLnBrk="1" fontAlgn="auto" latinLnBrk="0" hangingPunct="1">
              <a:lnSpc>
                <a:spcPct val="100000"/>
              </a:lnSpc>
              <a:spcBef>
                <a:spcPts val="0"/>
              </a:spcBef>
              <a:spcAft>
                <a:spcPts val="0"/>
              </a:spcAft>
              <a:buClrTx/>
              <a:buSzTx/>
              <a:buFontTx/>
              <a:buNone/>
              <a:tabLst/>
              <a:defRPr/>
            </a:pPr>
            <a:r>
              <a:rPr lang="en-US" dirty="0" smtClean="0"/>
              <a:t>Q45.</a:t>
            </a:r>
            <a:r>
              <a:rPr lang="en-US" baseline="0" dirty="0" smtClean="0"/>
              <a:t> </a:t>
            </a:r>
            <a:r>
              <a:rPr lang="en-US" sz="1200" kern="1200" dirty="0" smtClean="0">
                <a:solidFill>
                  <a:schemeClr val="tx1"/>
                </a:solidFill>
                <a:effectLst/>
                <a:latin typeface="+mn-lt"/>
                <a:ea typeface="+mn-ea"/>
                <a:cs typeface="+mn-cs"/>
              </a:rPr>
              <a:t>Think about your plans for this class for the entire course/year.  By the end of the course/year, how much emphasis will each of the following student objectives receive? [Select one on each row.]</a:t>
            </a:r>
            <a:r>
              <a:rPr lang="en-US" sz="1200" kern="1200" baseline="0" dirty="0" smtClean="0">
                <a:solidFill>
                  <a:schemeClr val="tx1"/>
                </a:solidFill>
                <a:effectLst/>
                <a:latin typeface="+mn-lt"/>
                <a:ea typeface="+mn-ea"/>
                <a:cs typeface="+mn-cs"/>
              </a:rPr>
              <a:t> </a:t>
            </a:r>
            <a:r>
              <a:rPr lang="en-US" dirty="0" smtClean="0"/>
              <a:t>(Response Options: </a:t>
            </a:r>
            <a:r>
              <a:rPr lang="en-US" dirty="0"/>
              <a:t>[1] None, [2] Minimal emphasis, [3] Moderate emphasis, [4] Heavy emphasis)</a:t>
            </a:r>
            <a:endParaRPr lang="en-US" dirty="0" smtClean="0"/>
          </a:p>
          <a:p>
            <a:pPr marL="685800" lvl="1" indent="-228600">
              <a:buFont typeface="+mj-lt"/>
              <a:buAutoNum type="alphaLcPeriod"/>
            </a:pPr>
            <a:r>
              <a:rPr lang="en-US" sz="1200" b="0" strike="noStrike" kern="1200" dirty="0" smtClean="0">
                <a:solidFill>
                  <a:schemeClr val="tx1"/>
                </a:solidFill>
                <a:effectLst/>
                <a:latin typeface="+mn-lt"/>
                <a:ea typeface="+mn-ea"/>
                <a:cs typeface="+mn-cs"/>
              </a:rPr>
              <a:t>Learning science vocabulary and/or facts</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Understanding science concepts</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Learning about different fields of science/engineering</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Learning how to do science (develop scientific questions; design and conduct investigations; analyze data; develop models, explanations, and scientific arguments)</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Learning how to do engineering (for example: identify criteria and constraints, design solutions, optimize solutions)</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Learning about real-life applications of science/engineering</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Increasing students’ interest in science/engineering</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Developing students’ confidence that they can successfully pursue careers in science/engineering </a:t>
            </a:r>
            <a:endParaRPr lang="en-US" sz="1200" b="1"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noStrike" kern="1200" dirty="0" smtClean="0">
                <a:solidFill>
                  <a:schemeClr val="tx1"/>
                </a:solidFill>
                <a:effectLst/>
                <a:latin typeface="+mn-lt"/>
                <a:ea typeface="+mn-ea"/>
                <a:cs typeface="+mn-cs"/>
              </a:rPr>
              <a:t>Learning test-taking skills/strategies</a:t>
            </a:r>
            <a:endParaRPr lang="en-US" sz="1200" b="1"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baseline="0" dirty="0" smtClean="0"/>
          </a:p>
          <a:p>
            <a:pPr defTabSz="910221">
              <a:defRPr/>
            </a:pPr>
            <a:r>
              <a:rPr lang="en-US" dirty="0" smtClean="0"/>
              <a:t>The numbers in parentheses</a:t>
            </a:r>
            <a:r>
              <a:rPr lang="en-US" baseline="0" dirty="0" smtClean="0"/>
              <a:t> are standard errors.</a:t>
            </a:r>
            <a:endParaRPr lang="en-US" dirty="0" smtClean="0"/>
          </a:p>
          <a:p>
            <a:endParaRPr lang="en-US" baseline="0" dirty="0" smtClean="0"/>
          </a:p>
          <a:p>
            <a:pPr defTabSz="910221">
              <a:defRPr/>
            </a:pPr>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Scores on this composite were also analyzed by a number of equity factors.  The only factor that has a clear relationship with this composite is the prior achievement level of the class.  As can be seen in Table 5.14, classes containing mostly high-achieving students are more likely to stress reform-oriented instructional objectives than classes with mostly low-achieving students.”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26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017E0D-FDBC-4549-ADDC-B22A5D69299B}" type="slidenum">
              <a:rPr lang="en-US" smtClean="0"/>
              <a:t>27</a:t>
            </a:fld>
            <a:endParaRPr lang="en-US"/>
          </a:p>
        </p:txBody>
      </p:sp>
    </p:spTree>
    <p:extLst>
      <p:ext uri="{BB962C8B-B14F-4D97-AF65-F5344CB8AC3E}">
        <p14:creationId xmlns:p14="http://schemas.microsoft.com/office/powerpoint/2010/main" val="4174894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28</a:t>
            </a:fld>
            <a:endParaRPr lang="en-US"/>
          </a:p>
        </p:txBody>
      </p:sp>
    </p:spTree>
    <p:extLst>
      <p:ext uri="{BB962C8B-B14F-4D97-AF65-F5344CB8AC3E}">
        <p14:creationId xmlns:p14="http://schemas.microsoft.com/office/powerpoint/2010/main" val="1315888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5.21 p. 114 in Technical Report</a:t>
            </a:r>
          </a:p>
          <a:p>
            <a:endParaRPr lang="en-US" dirty="0" smtClean="0"/>
          </a:p>
          <a:p>
            <a:r>
              <a:rPr lang="en-US" b="1" dirty="0" smtClean="0"/>
              <a:t>This slide shows data from an individual item. </a:t>
            </a:r>
          </a:p>
          <a:p>
            <a:endParaRPr lang="en-US" dirty="0" smtClean="0"/>
          </a:p>
          <a:p>
            <a:r>
              <a:rPr lang="en-US" dirty="0" smtClean="0"/>
              <a:t>Science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Q46. </a:t>
            </a:r>
            <a:r>
              <a:rPr lang="en-US" sz="1200" kern="1200" dirty="0" smtClean="0">
                <a:solidFill>
                  <a:schemeClr val="tx1"/>
                </a:solidFill>
                <a:effectLst/>
                <a:latin typeface="+mn-lt"/>
                <a:ea typeface="+mn-ea"/>
                <a:cs typeface="+mn-cs"/>
              </a:rPr>
              <a:t>How often do </a:t>
            </a:r>
            <a:r>
              <a:rPr lang="en-US" sz="1200" b="0" kern="1200" dirty="0" smtClean="0">
                <a:solidFill>
                  <a:schemeClr val="tx1"/>
                </a:solidFill>
                <a:effectLst/>
                <a:latin typeface="+mn-lt"/>
                <a:ea typeface="+mn-ea"/>
                <a:cs typeface="+mn-cs"/>
              </a:rPr>
              <a:t>you</a:t>
            </a:r>
            <a:r>
              <a:rPr lang="en-US" sz="1200" kern="1200" dirty="0" smtClean="0">
                <a:solidFill>
                  <a:schemeClr val="tx1"/>
                </a:solidFill>
                <a:effectLst/>
                <a:latin typeface="+mn-lt"/>
                <a:ea typeface="+mn-ea"/>
                <a:cs typeface="+mn-cs"/>
              </a:rPr>
              <a:t> do each of the following in your science instruction in this class? [Select one on each row.]</a:t>
            </a:r>
            <a:r>
              <a:rPr lang="en-US" sz="1200" b="1" kern="1200" baseline="0" dirty="0" smtClean="0">
                <a:solidFill>
                  <a:schemeClr val="tx1"/>
                </a:solidFill>
                <a:effectLst/>
                <a:latin typeface="+mn-lt"/>
                <a:ea typeface="+mn-ea"/>
                <a:cs typeface="+mn-cs"/>
              </a:rPr>
              <a:t> </a:t>
            </a:r>
            <a:r>
              <a:rPr lang="en-US" b="0" dirty="0" smtClean="0"/>
              <a:t>(Response Options: [1] Never, [2] </a:t>
            </a:r>
            <a:r>
              <a:rPr lang="en-US" dirty="0"/>
              <a:t>Rarely (for example: A few times a year)</a:t>
            </a:r>
            <a:r>
              <a:rPr lang="en-US" b="0" dirty="0" smtClean="0"/>
              <a:t>, [3] </a:t>
            </a:r>
            <a:r>
              <a:rPr lang="en-US" dirty="0"/>
              <a:t>Sometimes (for example: Once or twice a month)</a:t>
            </a:r>
            <a:r>
              <a:rPr lang="en-US" b="0" dirty="0" smtClean="0"/>
              <a:t>, [4] </a:t>
            </a:r>
            <a:r>
              <a:rPr lang="en-US" dirty="0"/>
              <a:t>Often (for example: Once or twice a week)</a:t>
            </a:r>
            <a:r>
              <a:rPr lang="en-US" b="0" dirty="0" smtClean="0"/>
              <a:t>, [5] </a:t>
            </a:r>
            <a:r>
              <a:rPr lang="en-US" dirty="0"/>
              <a:t>All or almost all science lessons</a:t>
            </a:r>
            <a:r>
              <a:rPr lang="en-US" b="0" dirty="0" smtClean="0"/>
              <a:t>)</a:t>
            </a:r>
          </a:p>
          <a:p>
            <a:pPr marL="685800" lvl="1" indent="-228600">
              <a:buFont typeface="+mj-lt"/>
              <a:buAutoNum type="alphaLcPeriod"/>
            </a:pPr>
            <a:r>
              <a:rPr lang="en-US" sz="1200" b="0" kern="1200" dirty="0" smtClean="0">
                <a:solidFill>
                  <a:schemeClr val="tx1"/>
                </a:solidFill>
                <a:effectLst/>
                <a:latin typeface="+mn-lt"/>
                <a:ea typeface="+mn-ea"/>
                <a:cs typeface="+mn-cs"/>
              </a:rPr>
              <a:t>Explain science ideas to the whole class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Engage the whole class in discussions </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Have students work in small groups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Have students do hands-on/laboratory activities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flipped instruction (have students watch lectures/demonstrations outside of class to prepare for in-class activities)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Have students read from a textbook, module, or other material in class, either aloud or to themselves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Engage the class in project-based learning (PBL) activities </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Have students write their reflections (for example: in their journals, on exit tickets) in class or for homework</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Focus on literacy skills (for example: informational reading or writing strategies)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Have students practice for standardized tests</a:t>
            </a:r>
            <a:endParaRPr lang="en-US" sz="1200" b="1"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sz="1200" kern="1200" dirty="0" smtClean="0">
                <a:solidFill>
                  <a:schemeClr val="tx1"/>
                </a:solidFill>
                <a:effectLst/>
                <a:latin typeface="+mn-lt"/>
                <a:ea typeface="+mn-ea"/>
                <a:cs typeface="+mn-cs"/>
              </a:rPr>
              <a:t>“As can be seen in Table 5.21, three instructional activities occur at least once a week in a large majority of science classes across grade levels: explaining science ideas to the whole class (85–92 percent), engaging the whole class in discussions (78–90 percent), and having students work in small groups (75–87 percent).  Over half of elementary and about two-thirds of secondary science classes include hands-on/‌laboratory activities on a weekly basis.  In addition, roughly 30 percent of classes engage students in project-based learning activities weekly.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Elementary and middle school science classes are much more likely than high school classes to include literacy activities at least once a week.  For example, students read from a science textbook, module, or other material on a weekly basis in approximately 4 out of 10 elementary and middle grades classes, compared to a quarter of high school classes.  Having students write reflections at least once a week is also more common in elementary and middle school classes than high school classes.  In addition, 60 percent of elementary classes focus on literacy skills at least once a week, compared to only one-third of high school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29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“strong control” on a 5-point response scale with the options of “no control,” “2 of 5,” “moderate control,” “4 of 5,” and “strong control.”</a:t>
            </a:r>
          </a:p>
          <a:p>
            <a:pPr defTabSz="897301">
              <a:defRPr/>
            </a:pPr>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smtClean="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5.22, p. 115 in Technical Report</a:t>
            </a:r>
          </a:p>
          <a:p>
            <a:endParaRPr lang="en-US" dirty="0" smtClean="0"/>
          </a:p>
          <a:p>
            <a:r>
              <a:rPr lang="en-US" b="1" dirty="0" smtClean="0"/>
              <a:t>This slide shows data from an individual item. </a:t>
            </a:r>
          </a:p>
          <a:p>
            <a:endParaRPr lang="en-US" dirty="0" smtClean="0"/>
          </a:p>
          <a:p>
            <a:r>
              <a:rPr lang="en-US" dirty="0" smtClean="0"/>
              <a:t>Science Teacher Questionnaire</a:t>
            </a:r>
          </a:p>
          <a:p>
            <a:r>
              <a:rPr lang="en-US" dirty="0" smtClean="0"/>
              <a:t>Q47. </a:t>
            </a:r>
            <a:r>
              <a:rPr lang="en-US" sz="1200" kern="1200" dirty="0" smtClean="0">
                <a:solidFill>
                  <a:schemeClr val="tx1"/>
                </a:solidFill>
                <a:effectLst/>
                <a:latin typeface="+mn-lt"/>
                <a:ea typeface="+mn-ea"/>
                <a:cs typeface="+mn-cs"/>
              </a:rPr>
              <a:t>How often do you have </a:t>
            </a:r>
            <a:r>
              <a:rPr lang="en-US" sz="1200" b="0" kern="1200" dirty="0" smtClean="0">
                <a:solidFill>
                  <a:schemeClr val="tx1"/>
                </a:solidFill>
                <a:effectLst/>
                <a:latin typeface="+mn-lt"/>
                <a:ea typeface="+mn-ea"/>
                <a:cs typeface="+mn-cs"/>
              </a:rPr>
              <a:t>students</a:t>
            </a:r>
            <a:r>
              <a:rPr lang="en-US" sz="1200" kern="1200" dirty="0" smtClean="0">
                <a:solidFill>
                  <a:schemeClr val="tx1"/>
                </a:solidFill>
                <a:effectLst/>
                <a:latin typeface="+mn-lt"/>
                <a:ea typeface="+mn-ea"/>
                <a:cs typeface="+mn-cs"/>
              </a:rPr>
              <a:t> do each of the following during science instruction in this class? [Select one on each row.]</a:t>
            </a:r>
            <a:r>
              <a:rPr lang="en-US" b="0" dirty="0" smtClean="0"/>
              <a:t>(Response Options: [1] Never, [2] </a:t>
            </a:r>
            <a:r>
              <a:rPr lang="en-US" dirty="0"/>
              <a:t>Rarely (for example: A few times a year)</a:t>
            </a:r>
            <a:r>
              <a:rPr lang="en-US" b="0" dirty="0" smtClean="0"/>
              <a:t>, [3] </a:t>
            </a:r>
            <a:r>
              <a:rPr lang="en-US" dirty="0"/>
              <a:t>Sometimes (for example: Once or twice a month)</a:t>
            </a:r>
            <a:r>
              <a:rPr lang="en-US" b="0" dirty="0" smtClean="0"/>
              <a:t>, [4] </a:t>
            </a:r>
            <a:r>
              <a:rPr lang="en-US" dirty="0"/>
              <a:t>Often (for example: Once or twice a week)</a:t>
            </a:r>
            <a:r>
              <a:rPr lang="en-US" b="0" dirty="0" smtClean="0"/>
              <a:t>, [5] </a:t>
            </a:r>
            <a:r>
              <a:rPr lang="en-US" dirty="0"/>
              <a:t>All or almost all science lessons</a:t>
            </a:r>
            <a:r>
              <a:rPr lang="en-US" b="0" dirty="0" smtClean="0"/>
              <a:t>)</a:t>
            </a:r>
          </a:p>
          <a:p>
            <a:pPr marL="685800" lvl="1" indent="-228600">
              <a:buFont typeface="+mj-lt"/>
              <a:buAutoNum type="alphaLcPeriod"/>
            </a:pPr>
            <a:r>
              <a:rPr lang="en-US" sz="1200" b="0" kern="1200" dirty="0" smtClean="0">
                <a:solidFill>
                  <a:schemeClr val="tx1"/>
                </a:solidFill>
                <a:effectLst/>
                <a:latin typeface="+mn-lt"/>
                <a:ea typeface="+mn-ea"/>
                <a:cs typeface="+mn-cs"/>
              </a:rPr>
              <a:t>Determine whether or not a question is “scientific” (meaning it requires an answer supported by evidence gathered through systematic investigation)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Generate scientific questions based on their curiosity, prior knowledge, careful observation of real-world phenomena, scientific models, or preliminary data from an investigation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Determine what data would need to be collected in order to answer a scientific question (regardless of who generated the question)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procedures for a scientific investigation to answer a scientific question (regardless of who generated the question)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Conduct a scientific investigation (regardless of who developed the procedures)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Organize and/or represent data using tables, charts, or graphs in order to facilitate analysis of the data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Compare data from multiple trials or across student groups for consistency in order to identify potential sources of error or inconsistencies in the data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Analyze data using grade-appropriate methods in order to identify patterns, trends, or relationships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Consider how missing data or measurement error can affect the interpretation of data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Make and support claims (proposed answers to scientific questions) with evidence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multiple sources of evidence (for example: different investigations, scientific literature) to develop an explanation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Revise their explanations (claims supported by evidence and reasoning) for real-world phenomena based on additional evidence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scientific models—physical, graphical, or mathematical representations of real-world phenomena—based on data and reasoning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Identify the strengths and limitations of a scientific model—in terms of accuracy, clarity, generalizability, accessibility to others, strength of evidence supporting it—regardless of who created the model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 and use grade-appropriate mathematical and/or statistical techniques to analyze data (for example: determining the best measure of central tendency, examining variation in data, or developing a fit line)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mathematical and/or computational models to generate data to support a scientific claim</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Determine what details about an investigation (for example: its design, implementation, and results) might persuade a targeted audience about a scientific claim (regardless of who made the claim)</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data and reasoning to defend, verbally or in writing, a claim or refute alternative scientific claims about a real-world phenomenon (regardless of who made the claims)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Evaluate the strengths and weaknesses of competing scientific explanations (claims supported by evidence) for a real-world phenomenon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Construct a persuasive case, verbally or in writing, for the best scientific model or explanation for a real-world phenomenon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Pose questions that elicit relevant details about the important aspects of a scientific argument (for example: the claims/models/explanations, research design, implementation, data analysis)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Evaluate the credibility of scientific information—for example: its reliability, validity, consistency, logical coherence, lack of bias, or methodological strengths and weaknesses (regardless of whether it is from their own or others’ work)</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Summarize patterns, similarities, and differences in scientific information obtained from multiple sources (regardless of whether it is from their own or others’ work)</a:t>
            </a:r>
            <a:endParaRPr lang="en-US" sz="1200" b="1"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The survey also asked how often students in science classes are engaged in doing science as described in documents like </a:t>
            </a:r>
            <a:r>
              <a:rPr lang="en-US" sz="1200" i="1" kern="1200" dirty="0" smtClean="0">
                <a:solidFill>
                  <a:schemeClr val="tx1"/>
                </a:solidFill>
                <a:effectLst/>
                <a:latin typeface="+mn-lt"/>
                <a:ea typeface="+mn-ea"/>
                <a:cs typeface="+mn-cs"/>
              </a:rPr>
              <a:t>A Framework for K–12 Science Education</a:t>
            </a:r>
            <a:r>
              <a:rPr lang="en-US" sz="1200" kern="1200" dirty="0" smtClean="0">
                <a:solidFill>
                  <a:schemeClr val="tx1"/>
                </a:solidFill>
                <a:effectLst/>
                <a:latin typeface="+mn-lt"/>
                <a:ea typeface="+mn-ea"/>
                <a:cs typeface="+mn-cs"/>
              </a:rPr>
              <a:t>—i.e., the practices of science such as formulating scientific questions, designing and implementing investigations, developing models and explanations, and engaging in argumentation.  As can be seen in Table 5.22, students often engage in aspects of science related to conducting investigations and analyzing data.  For example, about half of middle and high school classes have students organize and represent data, make and support claims with evidence, conduct scientific investigations, and analyze data at least once a week.  At the elementary level, about a third of classes engage students in these activities weekly.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Across all grade bands, students tend to not be engaged very often in aspects of science related to evaluating the strengths/‌limitations of evidence and the practice of argumentation.  For example, fewer than a quarter of secondary science classes have students, at least once a week, pose questions about scientific arguments, evaluate the credibility of scientific information, identify strengths and limitations of a scientific model, evaluate the strengths and weaknesses of competing scientific explanations, determine what details about an investigation might persuade a targeted audience about a scientific claim, or construct a persuasive case.  Even fewer elementary classes engage students in these activities weekly, and about a third never do so (see Table 5.23).”</a:t>
            </a:r>
          </a:p>
        </p:txBody>
      </p:sp>
      <p:sp>
        <p:nvSpPr>
          <p:cNvPr id="4" name="Slide Number Placeholder 3"/>
          <p:cNvSpPr>
            <a:spLocks noGrp="1"/>
          </p:cNvSpPr>
          <p:nvPr>
            <p:ph type="sldNum" sz="quarter" idx="10"/>
          </p:nvPr>
        </p:nvSpPr>
        <p:spPr/>
        <p:txBody>
          <a:bodyPr/>
          <a:lstStyle/>
          <a:p>
            <a:fld id="{B472F11F-6199-4934-A1DC-A9FDDA9F712C}" type="slidenum">
              <a:rPr lang="en-US" smtClean="0"/>
              <a:t>36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5.22, p. 115 in Technical Report</a:t>
            </a:r>
          </a:p>
          <a:p>
            <a:endParaRPr lang="en-US" dirty="0" smtClean="0"/>
          </a:p>
          <a:p>
            <a:r>
              <a:rPr lang="en-US" b="1" dirty="0" smtClean="0"/>
              <a:t>This slide shows data from an individual item. </a:t>
            </a:r>
          </a:p>
          <a:p>
            <a:endParaRPr lang="en-US" dirty="0" smtClean="0"/>
          </a:p>
          <a:p>
            <a:r>
              <a:rPr lang="en-US" dirty="0" smtClean="0"/>
              <a:t>Science Teacher Questionnaire</a:t>
            </a:r>
          </a:p>
          <a:p>
            <a:r>
              <a:rPr lang="en-US" dirty="0" smtClean="0"/>
              <a:t>Q47. </a:t>
            </a:r>
            <a:r>
              <a:rPr lang="en-US" sz="1200" kern="1200" dirty="0" smtClean="0">
                <a:solidFill>
                  <a:schemeClr val="tx1"/>
                </a:solidFill>
                <a:effectLst/>
                <a:latin typeface="+mn-lt"/>
                <a:ea typeface="+mn-ea"/>
                <a:cs typeface="+mn-cs"/>
              </a:rPr>
              <a:t>How often do you have </a:t>
            </a:r>
            <a:r>
              <a:rPr lang="en-US" sz="1200" b="0" kern="1200" dirty="0" smtClean="0">
                <a:solidFill>
                  <a:schemeClr val="tx1"/>
                </a:solidFill>
                <a:effectLst/>
                <a:latin typeface="+mn-lt"/>
                <a:ea typeface="+mn-ea"/>
                <a:cs typeface="+mn-cs"/>
              </a:rPr>
              <a:t>students</a:t>
            </a:r>
            <a:r>
              <a:rPr lang="en-US" sz="1200" kern="1200" dirty="0" smtClean="0">
                <a:solidFill>
                  <a:schemeClr val="tx1"/>
                </a:solidFill>
                <a:effectLst/>
                <a:latin typeface="+mn-lt"/>
                <a:ea typeface="+mn-ea"/>
                <a:cs typeface="+mn-cs"/>
              </a:rPr>
              <a:t> do each of the following during science instruction in this class? [Select one on each row.]</a:t>
            </a:r>
            <a:r>
              <a:rPr lang="en-US" b="0" dirty="0" smtClean="0"/>
              <a:t>(Response Options: [1] Never, [2] </a:t>
            </a:r>
            <a:r>
              <a:rPr lang="en-US" dirty="0" smtClean="0"/>
              <a:t>Rarely (for example: A few times a year)</a:t>
            </a:r>
            <a:r>
              <a:rPr lang="en-US" b="0" dirty="0" smtClean="0"/>
              <a:t>, [3] </a:t>
            </a:r>
            <a:r>
              <a:rPr lang="en-US" dirty="0" smtClean="0"/>
              <a:t>Sometimes (for example: Once or twice a month)</a:t>
            </a:r>
            <a:r>
              <a:rPr lang="en-US" b="0" dirty="0" smtClean="0"/>
              <a:t>, [4] </a:t>
            </a:r>
            <a:r>
              <a:rPr lang="en-US" dirty="0" smtClean="0"/>
              <a:t>Often (for example: Once or twice a week)</a:t>
            </a:r>
            <a:r>
              <a:rPr lang="en-US" b="0" dirty="0" smtClean="0"/>
              <a:t>, [5] </a:t>
            </a:r>
            <a:r>
              <a:rPr lang="en-US" dirty="0" smtClean="0"/>
              <a:t>All or almost all science lessons</a:t>
            </a:r>
            <a:r>
              <a:rPr lang="en-US" b="0" dirty="0" smtClean="0"/>
              <a:t>)</a:t>
            </a:r>
          </a:p>
          <a:p>
            <a:pPr marL="685800" lvl="1" indent="-228600">
              <a:buFont typeface="+mj-lt"/>
              <a:buAutoNum type="alphaLcPeriod"/>
            </a:pPr>
            <a:r>
              <a:rPr lang="en-US" sz="1200" b="0" kern="1200" dirty="0" smtClean="0">
                <a:solidFill>
                  <a:schemeClr val="tx1"/>
                </a:solidFill>
                <a:effectLst/>
                <a:latin typeface="+mn-lt"/>
                <a:ea typeface="+mn-ea"/>
                <a:cs typeface="+mn-cs"/>
              </a:rPr>
              <a:t>Determine whether or not a question is “scientific” (meaning it requires an answer supported by evidence gathered through systematic investigation)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Generate scientific questions based on their curiosity, prior knowledge, careful observation of real-world phenomena, scientific models, or preliminary data from an investigation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Determine what data would need to be collected in order to answer a scientific question (regardless of who generated the question)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procedures for a scientific investigation to answer a scientific question (regardless of who generated the question)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Conduct a scientific investigation (regardless of who developed the procedures)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Organize and/or represent data using tables, charts, or graphs in order to facilitate analysis of the data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Compare data from multiple trials or across student groups for consistency in order to identify potential sources of error or inconsistencies in the data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Analyze data using grade-appropriate methods in order to identify patterns, trends, or relationships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Consider how missing data or measurement error can affect the interpretation of data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Make and support claims (proposed answers to scientific questions) with evidence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multiple sources of evidence (for example: different investigations, scientific literature) to develop an explanation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Revise their explanations (claims supported by evidence and reasoning) for real-world phenomena based on additional evidence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scientific models—physical, graphical, or mathematical representations of real-world phenomena—based on data and reasoning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Identify the strengths and limitations of a scientific model—in terms of accuracy, clarity, generalizability, accessibility to others, strength of evidence supporting it—regardless of who created the model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 and use grade-appropriate mathematical and/or statistical techniques to analyze data (for example: determining the best measure of central tendency, examining variation in data, or developing a fit line)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mathematical and/or computational models to generate data to support a scientific claim</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Determine what details about an investigation (for example: its design, implementation, and results) might persuade a targeted audience about a scientific claim (regardless of who made the claim)</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data and reasoning to defend, verbally or in writing, a claim or refute alternative scientific claims about a real-world phenomenon (regardless of who made the claims)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Evaluate the strengths and weaknesses of competing scientific explanations (claims supported by evidence) for a real-world phenomenon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Construct a persuasive case, verbally or in writing, for the best scientific model or explanation for a real-world phenomenon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Pose questions that elicit relevant details about the important aspects of a scientific argument (for example: the claims/models/explanations, research design, implementation, data analysis)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Evaluate the credibility of scientific information—for example: its reliability, validity, consistency, logical coherence, lack of bias, or methodological strengths and weaknesses (regardless of whether it is from their own or others’ work)</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Summarize patterns, similarities, and differences in scientific information obtained from multiple sources (regardless of whether it is from their own or others’ work)</a:t>
            </a:r>
            <a:endParaRPr lang="en-US" sz="1200" b="1"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The survey also asked how often students in science classes are engaged in doing science as described in documents like </a:t>
            </a:r>
            <a:r>
              <a:rPr lang="en-US" sz="1200" i="1" kern="1200" dirty="0" smtClean="0">
                <a:solidFill>
                  <a:schemeClr val="tx1"/>
                </a:solidFill>
                <a:effectLst/>
                <a:latin typeface="+mn-lt"/>
                <a:ea typeface="+mn-ea"/>
                <a:cs typeface="+mn-cs"/>
              </a:rPr>
              <a:t>A Framework for K–12 Science Education</a:t>
            </a:r>
            <a:r>
              <a:rPr lang="en-US" sz="1200" kern="1200" dirty="0" smtClean="0">
                <a:solidFill>
                  <a:schemeClr val="tx1"/>
                </a:solidFill>
                <a:effectLst/>
                <a:latin typeface="+mn-lt"/>
                <a:ea typeface="+mn-ea"/>
                <a:cs typeface="+mn-cs"/>
              </a:rPr>
              <a:t>—i.e., the practices of science such as formulating scientific questions, designing and implementing investigations, developing models and explanations, and engaging in argumentation.  As can be seen in Table 5.22, students often engage in aspects of science related to conducting investigations and analyzing data.  For example, about half of middle and high school classes have students organize and represent data, make and support claims with evidence, conduct scientific investigations, and analyze data at least once a week.  At the elementary level, about a third of classes engage students in these activities weekly.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Across all grade bands, students tend to not be engaged very often in aspects of science related to evaluating the strengths/‌limitations of evidence and the practice of argumentation.  For example, fewer than a quarter of secondary science classes have students, at least once a week, pose questions about scientific arguments, evaluate the credibility of scientific information, identify strengths and limitations of a scientific model, evaluate the strengths and weaknesses of competing scientific explanations, determine what details about an investigation might persuade a targeted audience about a scientific claim, or construct a persuasive case.  Even fewer elementary classes engage students in these activities weekly, and about a third never do so (see Table 5.23).”</a:t>
            </a:r>
          </a:p>
        </p:txBody>
      </p:sp>
      <p:sp>
        <p:nvSpPr>
          <p:cNvPr id="4" name="Slide Number Placeholder 3"/>
          <p:cNvSpPr>
            <a:spLocks noGrp="1"/>
          </p:cNvSpPr>
          <p:nvPr>
            <p:ph type="sldNum" sz="quarter" idx="10"/>
          </p:nvPr>
        </p:nvSpPr>
        <p:spPr/>
        <p:txBody>
          <a:bodyPr/>
          <a:lstStyle/>
          <a:p>
            <a:fld id="{B472F11F-6199-4934-A1DC-A9FDDA9F712C}" type="slidenum">
              <a:rPr lang="en-US" smtClean="0"/>
              <a:t>37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40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“strong control” on a 5-point response scale with the options of “no control,” “2 of 5,” “moderate control,” “4 of 5,” and “strong control.”</a:t>
            </a:r>
          </a:p>
          <a:p>
            <a:pPr defTabSz="897301">
              <a:defRPr/>
            </a:pPr>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41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42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43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44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45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46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47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48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a:p>
            <a:pPr defTabSz="897301">
              <a:defRPr/>
            </a:pPr>
            <a:endParaRPr lang="en-US" dirty="0"/>
          </a:p>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49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5.24, p. 117 in Technical Report</a:t>
            </a:r>
          </a:p>
          <a:p>
            <a:endParaRPr lang="en-US" dirty="0" smtClean="0"/>
          </a:p>
          <a:p>
            <a:r>
              <a:rPr lang="en-US" b="1" dirty="0" smtClean="0"/>
              <a:t>This slide shows data from composites.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dirty="0" smtClean="0"/>
          </a:p>
          <a:p>
            <a:r>
              <a:rPr lang="en-US" b="1" i="1" dirty="0" smtClean="0"/>
              <a:t>Engaging Students in the</a:t>
            </a:r>
            <a:r>
              <a:rPr lang="en-US" b="1" i="1" baseline="0" dirty="0" smtClean="0"/>
              <a:t> Practices of Science Composite Items</a:t>
            </a:r>
          </a:p>
          <a:p>
            <a:pPr marL="457200" lvl="1" indent="0">
              <a:buFontTx/>
              <a:buNone/>
            </a:pPr>
            <a:r>
              <a:rPr lang="en-US" sz="1200" b="0" kern="1200" dirty="0" smtClean="0">
                <a:solidFill>
                  <a:schemeClr val="tx1"/>
                </a:solidFill>
                <a:effectLst/>
                <a:latin typeface="+mn-lt"/>
                <a:ea typeface="+mn-ea"/>
                <a:cs typeface="+mn-cs"/>
              </a:rPr>
              <a:t>Q47a. Determine whether or not a question is “scientific” (meaning it requires an answer supported by evidence gathered through systematic investigation)</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Q47b. Generate scientific questions based on their curiosity, prior knowledge, careful observation of real-world phenomena, scientific models, or preliminary data from an investigation</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Q47c. Determine what data would need to be collected in order to answer a scientific question (regardless of who generated the question)</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Q47d. Develop procedures for a scientific investigation to answer a scientific question (regardless of who generated the question)</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Q47e. Conduct a scientific investigation (regardless of who developed the procedures)</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Q47f. Organize and/or represent data using tables, charts, or graphs in order to facilitate analysis of the data</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Q47g. Compare data from multiple trials or across student groups for consistency in order to identify potential sources of error or inconsistencies in the data</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Q47h. Analyze data using grade-appropriate methods in order to identify patterns, trends, or relationships</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Q47i. Consider how missing data or measurement error can affect the interpretation of data</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Q47j. Make and support claims (proposed answers to scientific questions) with evidence</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Q47k. Use multiple sources of evidence (for example: different investigations, scientific literature) to develop an explanation</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Q47l. Revise their explanations (claims supported by evidence and reasoning) for real-world phenomena based on additional evidence</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Q47m. Develop scientific models—physical, graphical, or mathematical representations of real-world phenomena—based on data and reasoning</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Q47n. Identify the strengths and limitations of a scientific model—in terms of accuracy, clarity, generalizability, accessibility to others, strength of evidence supporting it—regardless of who created the model</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Q47o. Select and use grade-appropriate mathematical and/or statistical techniques to analyze data (for example: determining the best measure of central tendency, examining variation in data, or developing a fit line)</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Q47p. Use mathematical and/or computational models to generate data to support a scientific claim</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Q47q. Determine what details about an investigation (for example: its design, implementation, and results) might persuade a targeted audience about a scientific claim (regardless of who made the claim)</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Q47r. Use data and reasoning to defend, verbally or in writing, a claim or refute alternative scientific claims about a real-world phenomenon (regardless of who made the claims)</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Q47s. Evaluate the strengths and weaknesses of competing scientific explanations (claims supported by evidence) for a real-world phenomenon</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Q47t. Construct a persuasive case, verbally or in writing, for the best scientific model or explanation for a real-world phenomenon</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Q47u. Pose questions that elicit relevant details about the important aspects of a scientific argument (for example: the claims/models/explanations, research design, implementation, data analysis)</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Q47v. Evaluate the credibility of scientific information—for example: its reliability, validity, consistency, logical coherence, lack of bias, or methodological strengths and weaknesses (regardless of whether it is from their own or others’ work)</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Q47w. Summarize patterns, similarities, and differences in scientific information obtained from multiple sources (regardless of whether it is from their own or others’ work)</a:t>
            </a:r>
            <a:endParaRPr lang="en-US" sz="1200" b="1" kern="1200" dirty="0" smtClean="0">
              <a:solidFill>
                <a:schemeClr val="tx1"/>
              </a:solidFill>
              <a:effectLst/>
              <a:latin typeface="+mn-lt"/>
              <a:ea typeface="+mn-ea"/>
              <a:cs typeface="+mn-cs"/>
            </a:endParaRPr>
          </a:p>
          <a:p>
            <a:endParaRPr lang="en-US" b="1" i="1" dirty="0" smtClean="0"/>
          </a:p>
          <a:p>
            <a:r>
              <a:rPr lang="en-US" dirty="0" smtClean="0"/>
              <a:t>Science Teacher Questionnaire</a:t>
            </a:r>
          </a:p>
          <a:p>
            <a:r>
              <a:rPr lang="en-US" dirty="0" smtClean="0"/>
              <a:t>Q47. </a:t>
            </a:r>
            <a:r>
              <a:rPr lang="en-US" sz="1200" kern="1200" dirty="0" smtClean="0">
                <a:solidFill>
                  <a:schemeClr val="tx1"/>
                </a:solidFill>
                <a:effectLst/>
                <a:latin typeface="+mn-lt"/>
                <a:ea typeface="+mn-ea"/>
                <a:cs typeface="+mn-cs"/>
              </a:rPr>
              <a:t>How often do you have </a:t>
            </a:r>
            <a:r>
              <a:rPr lang="en-US" sz="1200" b="0" kern="1200" dirty="0" smtClean="0">
                <a:solidFill>
                  <a:schemeClr val="tx1"/>
                </a:solidFill>
                <a:effectLst/>
                <a:latin typeface="+mn-lt"/>
                <a:ea typeface="+mn-ea"/>
                <a:cs typeface="+mn-cs"/>
              </a:rPr>
              <a:t>students</a:t>
            </a:r>
            <a:r>
              <a:rPr lang="en-US" sz="1200" kern="1200" dirty="0" smtClean="0">
                <a:solidFill>
                  <a:schemeClr val="tx1"/>
                </a:solidFill>
                <a:effectLst/>
                <a:latin typeface="+mn-lt"/>
                <a:ea typeface="+mn-ea"/>
                <a:cs typeface="+mn-cs"/>
              </a:rPr>
              <a:t> do each of the following during science instruction in this class? [Select one on each row.]</a:t>
            </a:r>
            <a:r>
              <a:rPr lang="en-US" b="0" dirty="0" smtClean="0"/>
              <a:t>(Response Options: [1] Never, [2] </a:t>
            </a:r>
            <a:r>
              <a:rPr lang="en-US" dirty="0"/>
              <a:t>Rarely (for example: A few times a year)</a:t>
            </a:r>
            <a:r>
              <a:rPr lang="en-US" b="0" dirty="0" smtClean="0"/>
              <a:t>, [3] </a:t>
            </a:r>
            <a:r>
              <a:rPr lang="en-US" dirty="0"/>
              <a:t>Sometimes (for example: Once or twice a month)</a:t>
            </a:r>
            <a:r>
              <a:rPr lang="en-US" b="0" dirty="0" smtClean="0"/>
              <a:t>, [4] </a:t>
            </a:r>
            <a:r>
              <a:rPr lang="en-US" dirty="0"/>
              <a:t>Often (for example: Once or twice a week)</a:t>
            </a:r>
            <a:r>
              <a:rPr lang="en-US" b="0" dirty="0" smtClean="0"/>
              <a:t>, [5] </a:t>
            </a:r>
            <a:r>
              <a:rPr lang="en-US" dirty="0"/>
              <a:t>All or almost all science lessons</a:t>
            </a:r>
            <a:r>
              <a:rPr lang="en-US" b="0" dirty="0" smtClean="0"/>
              <a:t>)</a:t>
            </a:r>
          </a:p>
          <a:p>
            <a:pPr marL="685800" lvl="1" indent="-228600">
              <a:buFont typeface="+mj-lt"/>
              <a:buAutoNum type="alphaLcPeriod"/>
            </a:pPr>
            <a:r>
              <a:rPr lang="en-US" sz="1200" b="0" kern="1200" dirty="0" smtClean="0">
                <a:solidFill>
                  <a:schemeClr val="tx1"/>
                </a:solidFill>
                <a:effectLst/>
                <a:latin typeface="+mn-lt"/>
                <a:ea typeface="+mn-ea"/>
                <a:cs typeface="+mn-cs"/>
              </a:rPr>
              <a:t>Determine whether or not a question is “scientific” (meaning it requires an answer supported by evidence gathered through systematic investigation)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Generate scientific questions based on their curiosity, prior knowledge, careful observation of real-world phenomena, scientific models, or preliminary data from an investigation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Determine what data would need to be collected in order to answer a scientific question (regardless of who generated the question)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procedures for a scientific investigation to answer a scientific question (regardless of who generated the question)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Conduct a scientific investigation (regardless of who developed the procedures)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Organize and/or represent data using tables, charts, or graphs in order to facilitate analysis of the data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Compare data from multiple trials or across student groups for consistency in order to identify potential sources of error or inconsistencies in the data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Analyze data using grade-appropriate methods in order to identify patterns, trends, or relationships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Consider how missing data or measurement error can affect the interpretation of data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Make and support claims (proposed answers to scientific questions) with evidence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multiple sources of evidence (for example: different investigations, scientific literature) to develop an explanation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Revise their explanations (claims supported by evidence and reasoning) for real-world phenomena based on additional evidence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scientific models—physical, graphical, or mathematical representations of real-world phenomena—based on data and reasoning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Identify the strengths and limitations of a scientific model—in terms of accuracy, clarity, generalizability, accessibility to others, strength of evidence supporting it—regardless of who created the model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 and use grade-appropriate mathematical and/or statistical techniques to analyze data (for example: determining the best measure of central tendency, examining variation in data, or developing a fit line)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mathematical and/or computational models to generate data to support a scientific claim</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Determine what details about an investigation (for example: its design, implementation, and results) might persuade a targeted audience about a scientific claim (regardless of who made the claim)</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data and reasoning to defend, verbally or in writing, a claim or refute alternative scientific claims about a real-world phenomenon (regardless of who made the claims)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Evaluate the strengths and weaknesses of competing scientific explanations (claims supported by evidence) for a real-world phenomenon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Construct a persuasive case, verbally or in writing, for the best scientific model or explanation for a real-world phenomenon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Pose questions that elicit relevant details about the important aspects of a scientific argument (for example: the claims/models/explanations, research design, implementation, data analysis)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Evaluate the credibility of scientific information—for example: its reliability, validity, consistency, logical coherence, lack of bias, or methodological strengths and weaknesses (regardless of whether it is from their own or others’ work)</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Summarize patterns, similarities, and differences in scientific information obtained from multiple sources (regardless of whether it is from their own or others’ work)</a:t>
            </a:r>
            <a:endParaRPr lang="en-US" sz="1200" b="1"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These items were combined into a composite variable titled Engaging Students in the Practices of Science.  The scores on this composite indicate that students are more likely to be engaged in doing science in middle and high school classes than they are in elementary classes (see Table 5.24).  In addition, the scores indicate that students engage in this set of practices, on average, just once or twice a month or less.”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50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“strong control” on a 5-point response scale with the options of “no control,” “2 of 5,” “moderate control,” “4 of 5,” and “strong control.”</a:t>
            </a:r>
          </a:p>
          <a:p>
            <a:pPr defTabSz="897301">
              <a:defRPr/>
            </a:pPr>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017E0D-FDBC-4549-ADDC-B22A5D69299B}" type="slidenum">
              <a:rPr lang="en-US" smtClean="0"/>
              <a:t>51</a:t>
            </a:fld>
            <a:endParaRPr lang="en-US"/>
          </a:p>
        </p:txBody>
      </p:sp>
    </p:spTree>
    <p:extLst>
      <p:ext uri="{BB962C8B-B14F-4D97-AF65-F5344CB8AC3E}">
        <p14:creationId xmlns:p14="http://schemas.microsoft.com/office/powerpoint/2010/main" val="4174894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21">
              <a:defRPr/>
            </a:pPr>
            <a:r>
              <a:rPr lang="en-US" dirty="0" smtClean="0"/>
              <a:t>Table 5.25,</a:t>
            </a:r>
            <a:r>
              <a:rPr lang="en-US" baseline="0" dirty="0" smtClean="0"/>
              <a:t> </a:t>
            </a:r>
            <a:r>
              <a:rPr lang="en-US" dirty="0" smtClean="0"/>
              <a:t>p.</a:t>
            </a:r>
            <a:r>
              <a:rPr lang="en-US" baseline="0" dirty="0" smtClean="0"/>
              <a:t> 117 in Technical Report</a:t>
            </a:r>
          </a:p>
          <a:p>
            <a:endParaRPr lang="en-US" dirty="0" smtClean="0"/>
          </a:p>
          <a:p>
            <a:r>
              <a:rPr lang="en-US" b="1" dirty="0" smtClean="0"/>
              <a:t>This slide shows data from composites.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dirty="0" smtClean="0"/>
          </a:p>
          <a:p>
            <a:r>
              <a:rPr lang="en-US" b="1" i="1" dirty="0" smtClean="0"/>
              <a:t>Engaging Students in the</a:t>
            </a:r>
            <a:r>
              <a:rPr lang="en-US" b="1" i="1" baseline="0" dirty="0" smtClean="0"/>
              <a:t> Practices of Science Composite Items</a:t>
            </a:r>
          </a:p>
          <a:p>
            <a:pPr marL="457200" lvl="1" indent="0">
              <a:buFontTx/>
              <a:buNone/>
            </a:pPr>
            <a:r>
              <a:rPr lang="en-US" sz="1200" b="0" kern="1200" dirty="0" smtClean="0">
                <a:solidFill>
                  <a:schemeClr val="tx1"/>
                </a:solidFill>
                <a:effectLst/>
                <a:latin typeface="+mn-lt"/>
                <a:ea typeface="+mn-ea"/>
                <a:cs typeface="+mn-cs"/>
              </a:rPr>
              <a:t>Q47a. Determine whether or not a question is “scientific” (meaning it requires an answer supported by evidence gathered through systematic investigation)</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Q47b. Generate scientific questions based on their curiosity, prior knowledge, careful observation of real-world phenomena, scientific models, or preliminary data from an investigation</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Q47c. Determine what data would need to be collected in order to answer a scientific question (regardless of who generated the question)</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Q47d. Develop procedures for a scientific investigation to answer a scientific question (regardless of who generated the question)</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Q47e. Conduct a scientific investigation (regardless of who developed the procedures)</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Q47f. Organize and/or represent data using tables, charts, or graphs in order to facilitate analysis of the data</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Q47g. Compare data from multiple trials or across student groups for consistency in order to identify potential sources of error or inconsistencies in the data</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Q47h. Analyze data using grade-appropriate methods in order to identify patterns, trends, or relationships</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Q47i. Consider how missing data or measurement error can affect the interpretation of data</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Q47j. Make and support claims (proposed answers to scientific questions) with evidence</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Q47k. Use multiple sources of evidence (for example: different investigations, scientific literature) to develop an explanation</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Q47l. Revise their explanations (claims supported by evidence and reasoning) for real-world phenomena based on additional evidence</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Q47m. Develop scientific models—physical, graphical, or mathematical representations of real-world phenomena—based on data and reasoning</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Q47n. Identify the strengths and limitations of a scientific model—in terms of accuracy, clarity, generalizability, accessibility to others, strength of evidence supporting it—regardless of who created the model</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Q47o. Select and use grade-appropriate mathematical and/or statistical techniques to analyze data (for example: determining the best measure of central tendency, examining variation in data, or developing a fit line)</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Q47p. Use mathematical and/or computational models to generate data to support a scientific claim</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Q47q. Determine what details about an investigation (for example: its design, implementation, and results) might persuade a targeted audience about a scientific claim (regardless of who made the claim)</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Q47r. Use data and reasoning to defend, verbally or in writing, a claim or refute alternative scientific claims about a real-world phenomenon (regardless of who made the claims)</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Q47s. Evaluate the strengths and weaknesses of competing scientific explanations (claims supported by evidence) for a real-world phenomenon</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Q47t. Construct a persuasive case, verbally or in writing, for the best scientific model or explanation for a real-world phenomenon</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Q47u. Pose questions that elicit relevant details about the important aspects of a scientific argument (for example: the claims/models/explanations, research design, implementation, data analysis)</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Q47v. Evaluate the credibility of scientific information—for example: its reliability, validity, consistency, logical coherence, lack of bias, or methodological strengths and weaknesses (regardless of whether it is from their own or others’ work)</a:t>
            </a:r>
            <a:endParaRPr lang="en-US" sz="1200" b="1" kern="1200" dirty="0" smtClean="0">
              <a:solidFill>
                <a:schemeClr val="tx1"/>
              </a:solidFill>
              <a:effectLst/>
              <a:latin typeface="+mn-lt"/>
              <a:ea typeface="+mn-ea"/>
              <a:cs typeface="+mn-cs"/>
            </a:endParaRPr>
          </a:p>
          <a:p>
            <a:pPr marL="457200" lvl="1" indent="0">
              <a:buFontTx/>
              <a:buNone/>
            </a:pPr>
            <a:r>
              <a:rPr lang="en-US" sz="1200" b="0" kern="1200" dirty="0" smtClean="0">
                <a:solidFill>
                  <a:schemeClr val="tx1"/>
                </a:solidFill>
                <a:effectLst/>
                <a:latin typeface="+mn-lt"/>
                <a:ea typeface="+mn-ea"/>
                <a:cs typeface="+mn-cs"/>
              </a:rPr>
              <a:t>Q47w. Summarize patterns, similarities, and differences in scientific information obtained from multiple sources (regardless of whether it is from their own or others’ work)</a:t>
            </a:r>
            <a:endParaRPr lang="en-US" sz="1200" b="1" kern="1200" dirty="0" smtClean="0">
              <a:solidFill>
                <a:schemeClr val="tx1"/>
              </a:solidFill>
              <a:effectLst/>
              <a:latin typeface="+mn-lt"/>
              <a:ea typeface="+mn-ea"/>
              <a:cs typeface="+mn-cs"/>
            </a:endParaRPr>
          </a:p>
          <a:p>
            <a:endParaRPr lang="en-US" b="1" i="1" dirty="0" smtClean="0"/>
          </a:p>
          <a:p>
            <a:r>
              <a:rPr lang="en-US" dirty="0" smtClean="0"/>
              <a:t>Science Teacher Questionnaire</a:t>
            </a:r>
          </a:p>
          <a:p>
            <a:r>
              <a:rPr lang="en-US" dirty="0" smtClean="0"/>
              <a:t>Q47. </a:t>
            </a:r>
            <a:r>
              <a:rPr lang="en-US" sz="1200" kern="1200" dirty="0" smtClean="0">
                <a:solidFill>
                  <a:schemeClr val="tx1"/>
                </a:solidFill>
                <a:effectLst/>
                <a:latin typeface="+mn-lt"/>
                <a:ea typeface="+mn-ea"/>
                <a:cs typeface="+mn-cs"/>
              </a:rPr>
              <a:t>How often do you have </a:t>
            </a:r>
            <a:r>
              <a:rPr lang="en-US" sz="1200" b="0" kern="1200" dirty="0" smtClean="0">
                <a:solidFill>
                  <a:schemeClr val="tx1"/>
                </a:solidFill>
                <a:effectLst/>
                <a:latin typeface="+mn-lt"/>
                <a:ea typeface="+mn-ea"/>
                <a:cs typeface="+mn-cs"/>
              </a:rPr>
              <a:t>students</a:t>
            </a:r>
            <a:r>
              <a:rPr lang="en-US" sz="1200" kern="1200" dirty="0" smtClean="0">
                <a:solidFill>
                  <a:schemeClr val="tx1"/>
                </a:solidFill>
                <a:effectLst/>
                <a:latin typeface="+mn-lt"/>
                <a:ea typeface="+mn-ea"/>
                <a:cs typeface="+mn-cs"/>
              </a:rPr>
              <a:t> do each of the following during science instruction in this class? [Select one on each row.]</a:t>
            </a:r>
            <a:r>
              <a:rPr lang="en-US" b="0" dirty="0" smtClean="0"/>
              <a:t>(Response Options: [1] Never, [2] </a:t>
            </a:r>
            <a:r>
              <a:rPr lang="en-US" dirty="0" smtClean="0"/>
              <a:t>Rarely (for example: A few times a year)</a:t>
            </a:r>
            <a:r>
              <a:rPr lang="en-US" b="0" dirty="0" smtClean="0"/>
              <a:t>, [3] </a:t>
            </a:r>
            <a:r>
              <a:rPr lang="en-US" dirty="0" smtClean="0"/>
              <a:t>Sometimes (for example: Once or twice a month)</a:t>
            </a:r>
            <a:r>
              <a:rPr lang="en-US" b="0" dirty="0" smtClean="0"/>
              <a:t>, [4] </a:t>
            </a:r>
            <a:r>
              <a:rPr lang="en-US" dirty="0" smtClean="0"/>
              <a:t>Often (for example: Once or twice a week)</a:t>
            </a:r>
            <a:r>
              <a:rPr lang="en-US" b="0" dirty="0" smtClean="0"/>
              <a:t>, [5] </a:t>
            </a:r>
            <a:r>
              <a:rPr lang="en-US" dirty="0" smtClean="0"/>
              <a:t>All or almost all science lessons</a:t>
            </a:r>
            <a:r>
              <a:rPr lang="en-US" b="0" dirty="0" smtClean="0"/>
              <a:t>)</a:t>
            </a:r>
          </a:p>
          <a:p>
            <a:pPr marL="685800" lvl="1" indent="-228600">
              <a:buFont typeface="+mj-lt"/>
              <a:buAutoNum type="alphaLcPeriod"/>
            </a:pPr>
            <a:r>
              <a:rPr lang="en-US" sz="1200" b="0" kern="1200" dirty="0" smtClean="0">
                <a:solidFill>
                  <a:schemeClr val="tx1"/>
                </a:solidFill>
                <a:effectLst/>
                <a:latin typeface="+mn-lt"/>
                <a:ea typeface="+mn-ea"/>
                <a:cs typeface="+mn-cs"/>
              </a:rPr>
              <a:t>Determine whether or not a question is “scientific” (meaning it requires an answer supported by evidence gathered through systematic investigation)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Generate scientific questions based on their curiosity, prior knowledge, careful observation of real-world phenomena, scientific models, or preliminary data from an investigation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Determine what data would need to be collected in order to answer a scientific question (regardless of who generated the question)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procedures for a scientific investigation to answer a scientific question (regardless of who generated the question)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Conduct a scientific investigation (regardless of who developed the procedures)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Organize and/or represent data using tables, charts, or graphs in order to facilitate analysis of the data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Compare data from multiple trials or across student groups for consistency in order to identify potential sources of error or inconsistencies in the data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Analyze data using grade-appropriate methods in order to identify patterns, trends, or relationships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Consider how missing data or measurement error can affect the interpretation of data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Make and support claims (proposed answers to scientific questions) with evidence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multiple sources of evidence (for example: different investigations, scientific literature) to develop an explanation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Revise their explanations (claims supported by evidence and reasoning) for real-world phenomena based on additional evidence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scientific models—physical, graphical, or mathematical representations of real-world phenomena—based on data and reasoning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Identify the strengths and limitations of a scientific model—in terms of accuracy, clarity, generalizability, accessibility to others, strength of evidence supporting it—regardless of who created the model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 and use grade-appropriate mathematical and/or statistical techniques to analyze data (for example: determining the best measure of central tendency, examining variation in data, or developing a fit line)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mathematical and/or computational models to generate data to support a scientific claim</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Determine what details about an investigation (for example: its design, implementation, and results) might persuade a targeted audience about a scientific claim (regardless of who made the claim)</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data and reasoning to defend, verbally or in writing, a claim or refute alternative scientific claims about a real-world phenomenon (regardless of who made the claims)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Evaluate the strengths and weaknesses of competing scientific explanations (claims supported by evidence) for a real-world phenomenon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Construct a persuasive case, verbally or in writing, for the best scientific model or explanation for a real-world phenomenon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Pose questions that elicit relevant details about the important aspects of a scientific argument (for example: the claims/models/explanations, research design, implementation, data analysis)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Evaluate the credibility of scientific information—for example: its reliability, validity, consistency, logical coherence, lack of bias, or methodological strengths and weaknesses (regardless of whether it is from their own or others’ work)</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Summarize patterns, similarities, and differences in scientific information obtained from multiple sources (regardless of whether it is from their own or others’ work)</a:t>
            </a:r>
            <a:endParaRPr lang="en-US" sz="1200" b="1"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“Table 5.25 displays scores on this composite by the two class-level equity factors.  Students in classes of mostly high prior achievers are more likely to be engaged in these practices than classes of average or low prior achievers.  In addition, when considering the percentage of students in classes from race/‌ethnicity groups historically underrepresented in STEM, classes in the highest quartile are more likely to be engaged in these practices than classes in the other three quartiles.”</a:t>
            </a:r>
          </a:p>
          <a:p>
            <a:endParaRPr lang="en-US" b="1"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017E0D-FDBC-4549-ADDC-B22A5D69299B}" type="slidenum">
              <a:rPr lang="en-US" smtClean="0"/>
              <a:t>53</a:t>
            </a:fld>
            <a:endParaRPr lang="en-US"/>
          </a:p>
        </p:txBody>
      </p:sp>
    </p:spTree>
    <p:extLst>
      <p:ext uri="{BB962C8B-B14F-4D97-AF65-F5344CB8AC3E}">
        <p14:creationId xmlns:p14="http://schemas.microsoft.com/office/powerpoint/2010/main" val="417489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Historically Underrepresented Students includes American Indian or Alaskan Native, Black or African American, Hispanic or Latino, or Native Hawaiian or Other Pacific Islander students.</a:t>
            </a:r>
          </a:p>
          <a:p>
            <a:endParaRPr lang="en-US" dirty="0" smtClean="0"/>
          </a:p>
        </p:txBody>
      </p:sp>
      <p:sp>
        <p:nvSpPr>
          <p:cNvPr id="4" name="Slide Number Placeholder 3"/>
          <p:cNvSpPr>
            <a:spLocks noGrp="1"/>
          </p:cNvSpPr>
          <p:nvPr>
            <p:ph type="sldNum" sz="quarter" idx="10"/>
          </p:nvPr>
        </p:nvSpPr>
        <p:spPr/>
        <p:txBody>
          <a:bodyPr/>
          <a:lstStyle/>
          <a:p>
            <a:fld id="{39017E0D-FDBC-4549-ADDC-B22A5D69299B}" type="slidenum">
              <a:rPr lang="en-US" smtClean="0"/>
              <a:t>54</a:t>
            </a:fld>
            <a:endParaRPr lang="en-US"/>
          </a:p>
        </p:txBody>
      </p:sp>
    </p:spTree>
    <p:extLst>
      <p:ext uri="{BB962C8B-B14F-4D97-AF65-F5344CB8AC3E}">
        <p14:creationId xmlns:p14="http://schemas.microsoft.com/office/powerpoint/2010/main" val="417489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21">
              <a:defRPr/>
            </a:pPr>
            <a:r>
              <a:rPr lang="en-US" dirty="0" smtClean="0"/>
              <a:t>Table 5.26,</a:t>
            </a:r>
            <a:r>
              <a:rPr lang="en-US" baseline="0" dirty="0" smtClean="0"/>
              <a:t> </a:t>
            </a:r>
            <a:r>
              <a:rPr lang="en-US" dirty="0" smtClean="0"/>
              <a:t>p.</a:t>
            </a:r>
            <a:r>
              <a:rPr lang="en-US" baseline="0" dirty="0" smtClean="0"/>
              <a:t> 118 in Technical Report</a:t>
            </a:r>
          </a:p>
          <a:p>
            <a:endParaRPr lang="en-US" dirty="0" smtClean="0"/>
          </a:p>
          <a:p>
            <a:r>
              <a:rPr lang="en-US" b="1" dirty="0" smtClean="0"/>
              <a:t>This slide shows data from individual</a:t>
            </a:r>
            <a:r>
              <a:rPr lang="en-US" b="1" baseline="0" dirty="0" smtClean="0"/>
              <a:t> items</a:t>
            </a:r>
            <a:r>
              <a:rPr lang="en-US" b="1" dirty="0" smtClean="0"/>
              <a:t>. </a:t>
            </a:r>
          </a:p>
          <a:p>
            <a:endParaRPr lang="en-US" b="1" dirty="0" smtClean="0"/>
          </a:p>
          <a:p>
            <a:r>
              <a:rPr lang="en-US" dirty="0" smtClean="0"/>
              <a:t>Science Teacher Questionnaire</a:t>
            </a:r>
          </a:p>
          <a:p>
            <a:pPr lvl="0"/>
            <a:r>
              <a:rPr lang="en-US" sz="1200" kern="1200" dirty="0" smtClean="0">
                <a:solidFill>
                  <a:schemeClr val="tx1"/>
                </a:solidFill>
                <a:effectLst/>
                <a:latin typeface="+mn-lt"/>
                <a:ea typeface="+mn-ea"/>
                <a:cs typeface="+mn-cs"/>
              </a:rPr>
              <a:t>Q48. Thinking about your instruction in this class over the entire year, about how often do you incorporate engineering into your science instruction?</a:t>
            </a: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Never</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Rarely (for example: A few times per year)</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Sometimes (for example: Once or twice a month)</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Often (for example: Once or twice a week)</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All or almost all science lessons</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endParaRPr lang="en-US" sz="1200" b="1" kern="1200" dirty="0" smtClean="0">
              <a:solidFill>
                <a:schemeClr val="tx1"/>
              </a:solidFill>
              <a:effectLst/>
              <a:latin typeface="+mn-lt"/>
              <a:ea typeface="+mn-ea"/>
              <a:cs typeface="+mn-cs"/>
            </a:endParaRPr>
          </a:p>
          <a:p>
            <a:pPr marL="0" lvl="0" indent="0">
              <a:buFont typeface="Courier New" panose="02070309020205020404" pitchFamily="49" charset="0"/>
              <a:buNone/>
            </a:pPr>
            <a:r>
              <a:rPr lang="en-US" sz="1200" b="0" kern="1200" dirty="0" smtClean="0">
                <a:solidFill>
                  <a:schemeClr val="tx1"/>
                </a:solidFill>
                <a:effectLst/>
                <a:latin typeface="+mn-lt"/>
                <a:ea typeface="+mn-ea"/>
                <a:cs typeface="+mn-cs"/>
              </a:rPr>
              <a:t>Q49.</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Thinking about your instruction in this class over the entire year, about how often do you have students use coding to develop or revise computer programs as part of your science instruction (for example: use Scratch or Python as part of doing science)?</a:t>
            </a: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Never</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Rarely (for example: A few times per year)</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Sometimes (for example: Once or twice a month)</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Often (for example: Once or twice a week)</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All or almost all science lessons</a:t>
            </a:r>
            <a:endParaRPr lang="en-US" sz="1200" b="1" kern="1200" dirty="0" smtClean="0">
              <a:solidFill>
                <a:schemeClr val="tx1"/>
              </a:solidFill>
              <a:effectLst/>
              <a:latin typeface="+mn-lt"/>
              <a:ea typeface="+mn-ea"/>
              <a:cs typeface="+mn-cs"/>
            </a:endParaRPr>
          </a:p>
          <a:p>
            <a:pPr lvl="0"/>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sz="1200" kern="1200" dirty="0" smtClean="0">
                <a:solidFill>
                  <a:schemeClr val="tx1"/>
                </a:solidFill>
                <a:effectLst/>
                <a:latin typeface="+mn-lt"/>
                <a:ea typeface="+mn-ea"/>
                <a:cs typeface="+mn-cs"/>
              </a:rPr>
              <a:t>“Given recent trends to incorporate engineering and computer science into science education, the 2018 NSSME+ asked teachers how frequently they do so.  As can be seen in Table 5.26, the typical science class experiences engineering a few times per year (48–51 percent of classes depending on grade level).  About a third of science classes incorporate engineering at least monthly.  In terms of coding, a large majority (71–89 percent) of classes never include coding as part of their science instruction.  Interestingly, coding occurs somewhat more often in elementary classes than in middle or high school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55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017E0D-FDBC-4549-ADDC-B22A5D69299B}" type="slidenum">
              <a:rPr lang="en-US" smtClean="0"/>
              <a:t>56</a:t>
            </a:fld>
            <a:endParaRPr lang="en-US"/>
          </a:p>
        </p:txBody>
      </p:sp>
    </p:spTree>
    <p:extLst>
      <p:ext uri="{BB962C8B-B14F-4D97-AF65-F5344CB8AC3E}">
        <p14:creationId xmlns:p14="http://schemas.microsoft.com/office/powerpoint/2010/main" val="41748940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017E0D-FDBC-4549-ADDC-B22A5D69299B}" type="slidenum">
              <a:rPr lang="en-US" smtClean="0"/>
              <a:t>57</a:t>
            </a:fld>
            <a:endParaRPr lang="en-US"/>
          </a:p>
        </p:txBody>
      </p:sp>
    </p:spTree>
    <p:extLst>
      <p:ext uri="{BB962C8B-B14F-4D97-AF65-F5344CB8AC3E}">
        <p14:creationId xmlns:p14="http://schemas.microsoft.com/office/powerpoint/2010/main" val="41748940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5.27, p. 118 in Technical Report</a:t>
            </a:r>
          </a:p>
          <a:p>
            <a:endParaRPr lang="en-US" dirty="0" smtClean="0"/>
          </a:p>
          <a:p>
            <a:r>
              <a:rPr lang="en-US" b="1" dirty="0" smtClean="0"/>
              <a:t>This slide shows data from an individual item. </a:t>
            </a:r>
          </a:p>
          <a:p>
            <a:endParaRPr lang="en-US" dirty="0" smtClean="0"/>
          </a:p>
          <a:p>
            <a:r>
              <a:rPr lang="en-US" dirty="0" smtClean="0"/>
              <a:t>Science Teacher Questionnaire</a:t>
            </a:r>
          </a:p>
          <a:p>
            <a:pPr lvl="0"/>
            <a:r>
              <a:rPr lang="en-US" dirty="0" smtClean="0"/>
              <a:t>Q70. </a:t>
            </a:r>
            <a:r>
              <a:rPr lang="en-US" sz="1200" kern="1200" dirty="0" smtClean="0">
                <a:solidFill>
                  <a:schemeClr val="tx1"/>
                </a:solidFill>
                <a:effectLst/>
                <a:latin typeface="+mn-lt"/>
                <a:ea typeface="+mn-ea"/>
                <a:cs typeface="+mn-cs"/>
              </a:rPr>
              <a:t>Which of the following activities took place during that day’s science lesson?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Teacher explaining a science idea to the whole class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Teacher conducting a demonstration while students watched</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Whole class discussion</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Students working in small groups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Students completing textbook/worksheet problems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Students doing hands-on/laboratory activities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Students reading about science</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Students writing about science (do not include students taking notes)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Practicing for standardized tests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Test or quiz</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strike="sngStrike" kern="1200" dirty="0" smtClean="0">
                <a:solidFill>
                  <a:schemeClr val="tx1"/>
                </a:solidFill>
                <a:effectLst/>
                <a:latin typeface="+mn-lt"/>
                <a:ea typeface="+mn-ea"/>
                <a:cs typeface="+mn-cs"/>
              </a:rPr>
              <a:t>None of the above</a:t>
            </a:r>
            <a:endParaRPr lang="en-US" sz="1200" b="1" strike="sngStrike"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In addition to asking about class activities in the course as a whole, teachers were asked about activities that took place during their most recent science lesson in the randomly selected class.  As can be seen in Table 5.27, small group work and the teacher explaining science ideas to the whole class are the most common activities, occurring in three-quarters or more of classes.  Whole class discussions are also relatively common, though more so in elementary classes than middle or high school classes (86, 67, and 59 percent of classes, respectively).  Almost half of elementary and middle school classes include students doing hands-on/‌laboratory activities and students writing about science in the most recent lesson, compared to 4 in 10 or fewer high school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58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59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60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21">
              <a:defRPr/>
            </a:pPr>
            <a:r>
              <a:rPr lang="en-US" dirty="0" smtClean="0"/>
              <a:t>The science portion of Table 5.7, </a:t>
            </a:r>
            <a:r>
              <a:rPr lang="en-US" dirty="0"/>
              <a:t>p. </a:t>
            </a:r>
            <a:r>
              <a:rPr lang="en-US" dirty="0" smtClean="0"/>
              <a:t>105 in </a:t>
            </a:r>
            <a:r>
              <a:rPr lang="en-US" dirty="0"/>
              <a:t>Technical Report</a:t>
            </a:r>
          </a:p>
          <a:p>
            <a:pPr defTabSz="910221">
              <a:defRPr/>
            </a:pPr>
            <a:endParaRPr lang="en-US" dirty="0"/>
          </a:p>
          <a:p>
            <a:pPr defTabSz="910221">
              <a:defRPr/>
            </a:pPr>
            <a:r>
              <a:rPr lang="en-US" b="1" dirty="0"/>
              <a:t>This slide shows data from Composites.</a:t>
            </a:r>
          </a:p>
          <a:p>
            <a:pPr defTabSz="910221">
              <a:defRPr/>
            </a:pPr>
            <a:endParaRPr lang="en-US" b="1" dirty="0"/>
          </a:p>
          <a:p>
            <a:pPr defTabSz="910221">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a:t>
            </a:r>
            <a:r>
              <a:rPr lang="en-US" dirty="0" smtClean="0"/>
              <a:t>measured </a:t>
            </a:r>
            <a:r>
              <a:rPr lang="en-US" dirty="0"/>
              <a:t>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a:t>
            </a:r>
            <a:r>
              <a:rPr lang="en-US" dirty="0" smtClean="0"/>
              <a:t>Composite </a:t>
            </a:r>
            <a:r>
              <a:rPr lang="en-US" dirty="0"/>
              <a:t>values were not computed for participants who </a:t>
            </a:r>
            <a:r>
              <a:rPr lang="en-US" dirty="0" smtClean="0"/>
              <a:t>responded </a:t>
            </a:r>
            <a:r>
              <a:rPr lang="en-US" dirty="0"/>
              <a:t>to fewer than two-thirds of the items that form the composite.</a:t>
            </a:r>
          </a:p>
          <a:p>
            <a:endParaRPr lang="en-US" dirty="0" smtClean="0"/>
          </a:p>
          <a:p>
            <a:r>
              <a:rPr lang="en-US" b="1" i="1" dirty="0" smtClean="0"/>
              <a:t>Curriculum Control Composite Items</a:t>
            </a:r>
          </a:p>
          <a:p>
            <a:pPr marL="457200" lvl="1" indent="0">
              <a:buFont typeface="+mj-lt"/>
              <a:buNone/>
            </a:pPr>
            <a:r>
              <a:rPr lang="en-US" sz="1200" b="0" kern="1200" dirty="0" smtClean="0">
                <a:solidFill>
                  <a:schemeClr val="tx1"/>
                </a:solidFill>
                <a:effectLst/>
                <a:latin typeface="+mn-lt"/>
                <a:ea typeface="+mn-ea"/>
                <a:cs typeface="+mn-cs"/>
              </a:rPr>
              <a:t>Q44a. Determining course goals and objectives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Q44b. Selecting curriculum materials (for example: textbooks/modules)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Q44c. Selecting content, topics, and skills to be taught</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Q44d. Selecting the sequence in which topics are covered</a:t>
            </a:r>
            <a:endParaRPr lang="en-US" sz="1200" b="1" kern="1200" dirty="0" smtClean="0">
              <a:solidFill>
                <a:schemeClr val="tx1"/>
              </a:solidFill>
              <a:effectLst/>
              <a:latin typeface="+mn-lt"/>
              <a:ea typeface="+mn-ea"/>
              <a:cs typeface="+mn-cs"/>
            </a:endParaRPr>
          </a:p>
          <a:p>
            <a:pPr defTabSz="897301">
              <a:defRPr/>
            </a:pPr>
            <a:endParaRPr lang="en-US" b="1" dirty="0" smtClean="0"/>
          </a:p>
          <a:p>
            <a:r>
              <a:rPr lang="en-US" b="1" i="1" dirty="0" smtClean="0"/>
              <a:t>Pedagogy Control Composite Items</a:t>
            </a:r>
          </a:p>
          <a:p>
            <a:pPr lvl="1" defTabSz="897301">
              <a:defRPr/>
            </a:pPr>
            <a:r>
              <a:rPr lang="en-US" dirty="0" smtClean="0"/>
              <a:t>Q44f. Selecting teaching techniques</a:t>
            </a:r>
          </a:p>
          <a:p>
            <a:pPr lvl="1"/>
            <a:r>
              <a:rPr lang="en-US" dirty="0" smtClean="0"/>
              <a:t>Q44g. Determining the amount of homework to be assigned  </a:t>
            </a:r>
          </a:p>
          <a:p>
            <a:pPr lvl="1"/>
            <a:r>
              <a:rPr lang="en-US" dirty="0" smtClean="0"/>
              <a:t>Q44h. Choosing criteria for grading student performance </a:t>
            </a:r>
          </a:p>
          <a:p>
            <a:endParaRPr lang="en-US" dirty="0"/>
          </a:p>
          <a:p>
            <a:r>
              <a:rPr lang="en-US" dirty="0"/>
              <a:t>Science Teacher Questionnaire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Q44.</a:t>
            </a:r>
            <a:r>
              <a:rPr lang="en-US" baseline="0" dirty="0" smtClean="0"/>
              <a:t> </a:t>
            </a:r>
            <a:r>
              <a:rPr lang="en-US" sz="1200" kern="1200" dirty="0" smtClean="0">
                <a:solidFill>
                  <a:schemeClr val="tx1"/>
                </a:solidFill>
                <a:effectLst/>
                <a:latin typeface="+mn-lt"/>
                <a:ea typeface="+mn-ea"/>
                <a:cs typeface="+mn-cs"/>
              </a:rPr>
              <a:t>How much control do you have over each of the following for science instruction in this class? [Select one on each row.]</a:t>
            </a:r>
            <a:r>
              <a:rPr lang="en-US" sz="1200" b="1" kern="1200" dirty="0" smtClean="0">
                <a:solidFill>
                  <a:schemeClr val="tx1"/>
                </a:solidFill>
                <a:effectLst/>
                <a:latin typeface="+mn-lt"/>
                <a:ea typeface="+mn-ea"/>
                <a:cs typeface="+mn-cs"/>
              </a:rPr>
              <a:t> </a:t>
            </a: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(Response Options: [1] No control, [2] 2 of 5, [3] Moderate control, [4] 4 of 5, [5] Strong control</a:t>
            </a:r>
            <a:r>
              <a:rPr lang="en-US" baseline="0" dirty="0" smtClean="0"/>
              <a:t>)</a:t>
            </a:r>
            <a:endParaRPr lang="en-US" dirty="0" smtClean="0"/>
          </a:p>
          <a:p>
            <a:pPr marL="685800" lvl="1" indent="-228600">
              <a:buFont typeface="+mj-lt"/>
              <a:buAutoNum type="alphaLcPeriod"/>
            </a:pPr>
            <a:r>
              <a:rPr lang="en-US" sz="1200" b="0" kern="1200" dirty="0" smtClean="0">
                <a:solidFill>
                  <a:schemeClr val="tx1"/>
                </a:solidFill>
                <a:effectLst/>
                <a:latin typeface="+mn-lt"/>
                <a:ea typeface="+mn-ea"/>
                <a:cs typeface="+mn-cs"/>
              </a:rPr>
              <a:t>Determining course goals and objectives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Selecting curriculum materials (for example: textbooks/modules)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Selecting content, topics, and skills to be taught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Selecting the sequence in which topics are covered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Determining the amount of instructional time to spend on each topic</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Selecting teaching techniques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Determining the amount of homework to be assigned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Choosing criteria for grading student performance</a:t>
            </a:r>
            <a:endParaRPr lang="en-US" sz="1200" b="1" kern="1200" dirty="0" smtClean="0">
              <a:solidFill>
                <a:schemeClr val="tx1"/>
              </a:solidFill>
              <a:effectLst/>
              <a:latin typeface="+mn-lt"/>
              <a:ea typeface="+mn-ea"/>
              <a:cs typeface="+mn-cs"/>
            </a:endParaRPr>
          </a:p>
          <a:p>
            <a:endParaRPr lang="en-US" dirty="0"/>
          </a:p>
          <a:p>
            <a:pPr defTabSz="910221">
              <a:defRPr/>
            </a:pPr>
            <a:r>
              <a:rPr lang="en-US" dirty="0" smtClean="0"/>
              <a:t>The numbers in parentheses</a:t>
            </a:r>
            <a:r>
              <a:rPr lang="en-US" baseline="0" dirty="0" smtClean="0"/>
              <a:t> are standard errors.</a:t>
            </a:r>
            <a:endParaRPr lang="en-US" dirty="0" smtClean="0"/>
          </a:p>
          <a:p>
            <a:endParaRPr lang="en-US" dirty="0"/>
          </a:p>
          <a:p>
            <a:r>
              <a:rPr lang="en-US" b="1" dirty="0" smtClean="0"/>
              <a:t>Findings </a:t>
            </a:r>
            <a:r>
              <a:rPr lang="en-US" b="1" dirty="0"/>
              <a:t>Highlighted in Technical Report</a:t>
            </a:r>
          </a:p>
          <a:p>
            <a:r>
              <a:rPr lang="en-US" dirty="0" smtClean="0"/>
              <a:t>“</a:t>
            </a:r>
            <a:r>
              <a:rPr lang="en-US" sz="1200" kern="1200" dirty="0" smtClean="0">
                <a:solidFill>
                  <a:schemeClr val="tx1"/>
                </a:solidFill>
                <a:effectLst/>
                <a:latin typeface="+mn-lt"/>
                <a:ea typeface="+mn-ea"/>
                <a:cs typeface="+mn-cs"/>
              </a:rPr>
              <a:t>Table 5.7 displays the mean scores on these composite.  These scores indicate that teachers perceive more control over decisions related to pedagogy than curriculum, especially in science and mathematics classes.  They also show that perceived control for both composite variables is greater in secondary science and mathematics classes than in elementary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61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5.28, p. 119 in Technical Report</a:t>
            </a:r>
          </a:p>
          <a:p>
            <a:endParaRPr lang="en-US" dirty="0" smtClean="0"/>
          </a:p>
          <a:p>
            <a:r>
              <a:rPr lang="en-US" b="1" dirty="0" smtClean="0"/>
              <a:t>This slide shows data derived from: </a:t>
            </a:r>
          </a:p>
          <a:p>
            <a:endParaRPr lang="en-US" dirty="0" smtClean="0"/>
          </a:p>
          <a:p>
            <a:r>
              <a:rPr lang="en-US" dirty="0" smtClean="0"/>
              <a:t>Science Teacher Questionnaire</a:t>
            </a:r>
          </a:p>
          <a:p>
            <a:r>
              <a:rPr lang="en-US" dirty="0" smtClean="0"/>
              <a:t>Q68. </a:t>
            </a:r>
            <a:r>
              <a:rPr lang="en-US" sz="1200" kern="1200" dirty="0" smtClean="0">
                <a:solidFill>
                  <a:schemeClr val="tx1"/>
                </a:solidFill>
                <a:effectLst/>
                <a:latin typeface="+mn-lt"/>
                <a:ea typeface="+mn-ea"/>
                <a:cs typeface="+mn-cs"/>
              </a:rPr>
              <a:t>How many minutes was that day’s science lesson? Answer for the entire length of the class period, even if there were interruptions. </a:t>
            </a:r>
            <a:r>
              <a:rPr lang="en-US" b="1" dirty="0" smtClean="0"/>
              <a:t>____</a:t>
            </a:r>
            <a:endParaRPr lang="en-US" dirty="0" smtClean="0"/>
          </a:p>
          <a:p>
            <a:pPr lvl="1"/>
            <a:endParaRPr lang="en-US" dirty="0" smtClean="0"/>
          </a:p>
          <a:p>
            <a:r>
              <a:rPr lang="en-US" dirty="0" smtClean="0"/>
              <a:t>Q69. </a:t>
            </a:r>
            <a:r>
              <a:rPr lang="en-US" dirty="0"/>
              <a:t>Of these minutes, how many were spent on the following:</a:t>
            </a:r>
          </a:p>
          <a:p>
            <a:pPr marL="682667" lvl="1" indent="-227556">
              <a:buFont typeface="+mj-lt"/>
              <a:buAutoNum type="alphaLcPeriod"/>
            </a:pPr>
            <a:r>
              <a:rPr lang="en-US" dirty="0"/>
              <a:t>Non-instructional activities (for example: attendance taking, interruptions) </a:t>
            </a:r>
            <a:r>
              <a:rPr lang="en-US" b="1" dirty="0" smtClean="0"/>
              <a:t>____</a:t>
            </a:r>
            <a:endParaRPr lang="en-US" sz="1600" dirty="0"/>
          </a:p>
          <a:p>
            <a:pPr marL="682667" lvl="1" indent="-227556">
              <a:buFont typeface="+mj-lt"/>
              <a:buAutoNum type="alphaLcPeriod"/>
            </a:pPr>
            <a:r>
              <a:rPr lang="en-US" dirty="0"/>
              <a:t>Whole class activities (for example: lectures, explanations, </a:t>
            </a:r>
            <a:r>
              <a:rPr lang="en-US" dirty="0" smtClean="0"/>
              <a:t>discussions)</a:t>
            </a:r>
            <a:r>
              <a:rPr lang="en-US" baseline="0" dirty="0" smtClean="0"/>
              <a:t> </a:t>
            </a:r>
            <a:r>
              <a:rPr lang="en-US" b="1" dirty="0" smtClean="0"/>
              <a:t>____</a:t>
            </a:r>
            <a:endParaRPr lang="en-US" sz="1600" dirty="0"/>
          </a:p>
          <a:p>
            <a:pPr marL="682667" lvl="1" indent="-227556">
              <a:buFont typeface="+mj-lt"/>
              <a:buAutoNum type="alphaLcPeriod"/>
            </a:pPr>
            <a:r>
              <a:rPr lang="en-US" dirty="0"/>
              <a:t>Small group work </a:t>
            </a:r>
            <a:r>
              <a:rPr lang="en-US" b="1" dirty="0" smtClean="0"/>
              <a:t>____</a:t>
            </a:r>
            <a:endParaRPr lang="en-US" sz="1600" dirty="0"/>
          </a:p>
          <a:p>
            <a:pPr marL="682667" lvl="1" indent="-227556">
              <a:buFont typeface="+mj-lt"/>
              <a:buAutoNum type="alphaLcPeriod"/>
            </a:pPr>
            <a:r>
              <a:rPr lang="en-US" dirty="0"/>
              <a:t>Students working individually (for example: reading textbooks, completing worksheets, taking a test or quiz) </a:t>
            </a:r>
            <a:r>
              <a:rPr lang="en-US" b="1" dirty="0" smtClean="0"/>
              <a:t>____</a:t>
            </a:r>
            <a:endParaRPr lang="en-US" sz="1600" dirty="0"/>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The survey also asked teachers to estimate the time spent on each of a number of types of activities in this most recent science lesson.  Across the grades, about 40 percent of class time is spent on whole class activities, 30 percent on small group work, and 20 percent on students working individually (see Table 5.28).  Non-instructional activities, including attendance taking and interruptions, account for about 10 percent or less of science class time.”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62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64</a:t>
            </a:fld>
            <a:endParaRPr lang="en-US"/>
          </a:p>
        </p:txBody>
      </p:sp>
    </p:spTree>
    <p:extLst>
      <p:ext uri="{BB962C8B-B14F-4D97-AF65-F5344CB8AC3E}">
        <p14:creationId xmlns:p14="http://schemas.microsoft.com/office/powerpoint/2010/main" val="20584311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5.45, p. 129 in Technical Report</a:t>
            </a:r>
          </a:p>
          <a:p>
            <a:endParaRPr lang="en-US" dirty="0" smtClean="0"/>
          </a:p>
          <a:p>
            <a:r>
              <a:rPr lang="en-US" b="1" dirty="0" smtClean="0"/>
              <a:t>This slide shows data from an individual item. </a:t>
            </a:r>
          </a:p>
          <a:p>
            <a:endParaRPr lang="en-US" dirty="0" smtClean="0"/>
          </a:p>
          <a:p>
            <a:r>
              <a:rPr lang="en-US" dirty="0" smtClean="0"/>
              <a:t>Science Teacher Questionnaire</a:t>
            </a:r>
          </a:p>
          <a:p>
            <a:pPr lvl="0"/>
            <a:r>
              <a:rPr lang="en-US" dirty="0"/>
              <a:t>Q52. </a:t>
            </a:r>
            <a:r>
              <a:rPr lang="en-US" sz="1200" kern="1200" dirty="0" smtClean="0">
                <a:solidFill>
                  <a:schemeClr val="tx1"/>
                </a:solidFill>
                <a:effectLst/>
                <a:latin typeface="+mn-lt"/>
                <a:ea typeface="+mn-ea"/>
                <a:cs typeface="+mn-cs"/>
              </a:rPr>
              <a:t>In a typical week, how much time outside of this class are students expected to spend on science assignments?</a:t>
            </a:r>
          </a:p>
          <a:p>
            <a:pPr marL="628650" lvl="1" indent="-171450">
              <a:buFont typeface="Courier New" panose="02070309020205020404" pitchFamily="49" charset="0"/>
              <a:buChar char="o"/>
            </a:pPr>
            <a:r>
              <a:rPr lang="en-US" dirty="0" smtClean="0"/>
              <a:t>None</a:t>
            </a:r>
          </a:p>
          <a:p>
            <a:pPr marL="625778" lvl="1" indent="-170667">
              <a:buFont typeface="Courier New" panose="02070309020205020404" pitchFamily="49" charset="0"/>
              <a:buChar char="o"/>
            </a:pPr>
            <a:r>
              <a:rPr lang="en-US" sz="1600" dirty="0" smtClean="0"/>
              <a:t>1–15 minutes per week</a:t>
            </a:r>
            <a:endParaRPr lang="en-US" sz="1600" dirty="0"/>
          </a:p>
          <a:p>
            <a:pPr marL="625778" lvl="1" indent="-170667">
              <a:buFont typeface="Courier New" panose="02070309020205020404" pitchFamily="49" charset="0"/>
              <a:buChar char="o"/>
            </a:pPr>
            <a:r>
              <a:rPr lang="en-US" dirty="0" smtClean="0"/>
              <a:t>16–30 </a:t>
            </a:r>
            <a:r>
              <a:rPr lang="en-US" dirty="0"/>
              <a:t>minutes per week</a:t>
            </a:r>
            <a:endParaRPr lang="en-US" sz="1600" dirty="0"/>
          </a:p>
          <a:p>
            <a:pPr marL="625778" lvl="1" indent="-170667">
              <a:buFont typeface="Courier New" panose="02070309020205020404" pitchFamily="49" charset="0"/>
              <a:buChar char="o"/>
            </a:pPr>
            <a:r>
              <a:rPr lang="en-US" dirty="0" smtClean="0"/>
              <a:t>31–60 </a:t>
            </a:r>
            <a:r>
              <a:rPr lang="en-US" dirty="0"/>
              <a:t>minutes per week</a:t>
            </a:r>
            <a:endParaRPr lang="en-US" sz="1600" dirty="0"/>
          </a:p>
          <a:p>
            <a:pPr marL="625778" lvl="1" indent="-170667">
              <a:buFont typeface="Courier New" panose="02070309020205020404" pitchFamily="49" charset="0"/>
              <a:buChar char="o"/>
            </a:pPr>
            <a:r>
              <a:rPr lang="en-US" dirty="0" smtClean="0"/>
              <a:t>61–90 </a:t>
            </a:r>
            <a:r>
              <a:rPr lang="en-US" dirty="0"/>
              <a:t>minutes per week</a:t>
            </a:r>
            <a:endParaRPr lang="en-US" sz="1600" dirty="0"/>
          </a:p>
          <a:p>
            <a:pPr marL="625778" lvl="1" indent="-170667">
              <a:buFont typeface="Courier New" panose="02070309020205020404" pitchFamily="49" charset="0"/>
              <a:buChar char="o"/>
            </a:pPr>
            <a:r>
              <a:rPr lang="en-US" dirty="0" smtClean="0"/>
              <a:t>91–120 </a:t>
            </a:r>
            <a:r>
              <a:rPr lang="en-US" dirty="0"/>
              <a:t>minutes per week</a:t>
            </a:r>
            <a:endParaRPr lang="en-US" sz="1600" dirty="0"/>
          </a:p>
          <a:p>
            <a:pPr marL="625778" lvl="1" indent="-170667">
              <a:buFont typeface="Courier New" panose="02070309020205020404" pitchFamily="49" charset="0"/>
              <a:buChar char="o"/>
            </a:pPr>
            <a:r>
              <a:rPr lang="en-US" dirty="0" smtClean="0"/>
              <a:t>More </a:t>
            </a:r>
            <a:r>
              <a:rPr lang="en-US" dirty="0"/>
              <a:t>than </a:t>
            </a:r>
            <a:r>
              <a:rPr lang="en-US" dirty="0" smtClean="0"/>
              <a:t>2 </a:t>
            </a:r>
            <a:r>
              <a:rPr lang="en-US" dirty="0"/>
              <a:t>hours per week</a:t>
            </a:r>
            <a:endParaRPr lang="en-US" sz="1600" dirty="0"/>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Teachers were asked about the amount of homework assigned per week in the randomly selected class.  Across the grade levels, students in mathematics classes are assigned more homework than students in science classes, particularly when looking at the percentage of classes assigned 31 minutes or more per week (see Table 5.45).  This pattern is particularly evident in elementary classes, where students in 31 percent of classes are given 31–60 minutes of mathematics homework a week; only 8 percent of elementary classes are assigned this much science homework.  Not surprisingly, the amount of time students are asked to spend on science and mathematics homework increases with grade range.  For example, over half of high school mathematics classes are assigned one or more hours of homework per week, compared to under one-fifth of elementary classes.  Homework expectations in high school computer science classes are similar to those in high school science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65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Table 5.46, p. 130</a:t>
            </a:r>
            <a:r>
              <a:rPr lang="en-US" baseline="0" dirty="0" smtClean="0"/>
              <a:t> </a:t>
            </a:r>
            <a:r>
              <a:rPr lang="en-US" dirty="0" smtClean="0"/>
              <a:t>in Technical Report</a:t>
            </a:r>
          </a:p>
          <a:p>
            <a:endParaRPr lang="en-US" dirty="0" smtClean="0"/>
          </a:p>
          <a:p>
            <a:r>
              <a:rPr lang="en-US" b="1" dirty="0" smtClean="0"/>
              <a:t>This slide shows data from an individual item. </a:t>
            </a:r>
          </a:p>
          <a:p>
            <a:pPr defTabSz="910221"/>
            <a:endParaRPr lang="en-US" dirty="0"/>
          </a:p>
          <a:p>
            <a:pPr defTabSz="910221">
              <a:defRPr/>
            </a:pPr>
            <a:r>
              <a:rPr lang="en-US" dirty="0" smtClean="0"/>
              <a:t>Science Teacher Questionnaire</a:t>
            </a:r>
          </a:p>
          <a:p>
            <a:pPr lvl="0"/>
            <a:r>
              <a:rPr lang="en-US" dirty="0" smtClean="0"/>
              <a:t>Q51</a:t>
            </a:r>
            <a:r>
              <a:rPr lang="en-US" dirty="0"/>
              <a:t>. </a:t>
            </a:r>
            <a:r>
              <a:rPr lang="en-US" sz="1200" kern="1200" dirty="0" smtClean="0">
                <a:solidFill>
                  <a:schemeClr val="tx1"/>
                </a:solidFill>
                <a:effectLst/>
                <a:latin typeface="+mn-lt"/>
                <a:ea typeface="+mn-ea"/>
                <a:cs typeface="+mn-cs"/>
              </a:rPr>
              <a:t>How often are students in this class required to take science tests that you did not choose to administer, for example state assessments or district benchmarks? Do not include Advanced Placement or International Baccalaureate exams or students retaking a test because of failure. </a:t>
            </a:r>
          </a:p>
          <a:p>
            <a:pPr marL="625778" lvl="1" indent="-170667">
              <a:buFont typeface="Courier New" panose="02070309020205020404" pitchFamily="49" charset="0"/>
              <a:buChar char="o"/>
            </a:pPr>
            <a:r>
              <a:rPr lang="en-US" dirty="0" smtClean="0"/>
              <a:t>Never</a:t>
            </a:r>
            <a:endParaRPr lang="en-US" dirty="0"/>
          </a:p>
          <a:p>
            <a:pPr marL="625778" lvl="1" indent="-170667">
              <a:buFont typeface="Courier New" panose="02070309020205020404" pitchFamily="49" charset="0"/>
              <a:buChar char="o"/>
            </a:pPr>
            <a:r>
              <a:rPr lang="en-US" dirty="0"/>
              <a:t>Once a year</a:t>
            </a:r>
          </a:p>
          <a:p>
            <a:pPr marL="625778" lvl="1" indent="-170667">
              <a:buFont typeface="Courier New" panose="02070309020205020404" pitchFamily="49" charset="0"/>
              <a:buChar char="o"/>
            </a:pPr>
            <a:r>
              <a:rPr lang="en-US" dirty="0"/>
              <a:t>Twice a year</a:t>
            </a:r>
          </a:p>
          <a:p>
            <a:pPr marL="625778" lvl="1" indent="-170667">
              <a:buFont typeface="Courier New" panose="02070309020205020404" pitchFamily="49" charset="0"/>
              <a:buChar char="o"/>
            </a:pPr>
            <a:r>
              <a:rPr lang="en-US" dirty="0"/>
              <a:t>Three or four times a year</a:t>
            </a:r>
          </a:p>
          <a:p>
            <a:pPr marL="625778" lvl="1" indent="-170667">
              <a:buFont typeface="Courier New" panose="02070309020205020404" pitchFamily="49" charset="0"/>
              <a:buChar char="o"/>
            </a:pPr>
            <a:r>
              <a:rPr lang="en-US" dirty="0"/>
              <a:t>Five or more times a year</a:t>
            </a:r>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In science and mathematics, the survey asked how often students in the randomly selected class are required to take assessments the teachers did not develop, such as state or district benchmark assessments.  Given that mathematics tends to be included in the high stakes accountability systems of states at more grades than science, it is not surprising that the frequency of external testing is greater in mathematics classes than in science classes, particularly at the elementary and middle grades levels (see Table 5.46).  At the elementary level, 62 percent of classes never administer external science assessments; only 9 percent never administer external mathematics assessments.”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67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Table 5.47, p. 131</a:t>
            </a:r>
            <a:r>
              <a:rPr lang="en-US" baseline="0" dirty="0" smtClean="0"/>
              <a:t> </a:t>
            </a:r>
            <a:r>
              <a:rPr lang="en-US" dirty="0" smtClean="0"/>
              <a:t>in Technical Report</a:t>
            </a:r>
          </a:p>
          <a:p>
            <a:endParaRPr lang="en-US" dirty="0" smtClean="0"/>
          </a:p>
          <a:p>
            <a:r>
              <a:rPr lang="en-US" b="1" dirty="0" smtClean="0"/>
              <a:t>This slide shows data from an individual item. </a:t>
            </a:r>
          </a:p>
          <a:p>
            <a:pPr defTabSz="910221"/>
            <a:endParaRPr lang="en-US" dirty="0" smtClean="0"/>
          </a:p>
          <a:p>
            <a:pPr defTabSz="910221">
              <a:defRPr/>
            </a:pPr>
            <a:r>
              <a:rPr lang="en-US" dirty="0" smtClean="0"/>
              <a:t>Science Teacher Questionnaire</a:t>
            </a:r>
          </a:p>
          <a:p>
            <a:pPr lvl="0"/>
            <a:r>
              <a:rPr lang="en-US" dirty="0" smtClean="0"/>
              <a:t>Q51. </a:t>
            </a:r>
            <a:r>
              <a:rPr lang="en-US" sz="1200" kern="1200" dirty="0" smtClean="0">
                <a:solidFill>
                  <a:schemeClr val="tx1"/>
                </a:solidFill>
                <a:effectLst/>
                <a:latin typeface="+mn-lt"/>
                <a:ea typeface="+mn-ea"/>
                <a:cs typeface="+mn-cs"/>
              </a:rPr>
              <a:t>How often are students in this class required to take science tests that you did not choose to administer, for example state assessments or district benchmarks? Do not include Advanced Placement or International Baccalaureate exams or students retaking a test because of failure. </a:t>
            </a:r>
          </a:p>
          <a:p>
            <a:pPr marL="625778" lvl="1" indent="-170667">
              <a:buFont typeface="Courier New" panose="02070309020205020404" pitchFamily="49" charset="0"/>
              <a:buChar char="o"/>
            </a:pPr>
            <a:r>
              <a:rPr lang="en-US" dirty="0" smtClean="0"/>
              <a:t>Never</a:t>
            </a:r>
          </a:p>
          <a:p>
            <a:pPr marL="625778" lvl="1" indent="-170667">
              <a:buFont typeface="Courier New" panose="02070309020205020404" pitchFamily="49" charset="0"/>
              <a:buChar char="o"/>
            </a:pPr>
            <a:r>
              <a:rPr lang="en-US" dirty="0" smtClean="0"/>
              <a:t>Once a year</a:t>
            </a:r>
          </a:p>
          <a:p>
            <a:pPr marL="625778" lvl="1" indent="-170667">
              <a:buFont typeface="Courier New" panose="02070309020205020404" pitchFamily="49" charset="0"/>
              <a:buChar char="o"/>
            </a:pPr>
            <a:r>
              <a:rPr lang="en-US" dirty="0" smtClean="0"/>
              <a:t>Twice a year</a:t>
            </a:r>
          </a:p>
          <a:p>
            <a:pPr marL="625778" lvl="1" indent="-170667">
              <a:buFont typeface="Courier New" panose="02070309020205020404" pitchFamily="49" charset="0"/>
              <a:buChar char="o"/>
            </a:pPr>
            <a:r>
              <a:rPr lang="en-US" dirty="0" smtClean="0"/>
              <a:t>Three or four times a year</a:t>
            </a:r>
          </a:p>
          <a:p>
            <a:pPr marL="625778" lvl="1" indent="-170667">
              <a:buFont typeface="Courier New" panose="02070309020205020404" pitchFamily="49" charset="0"/>
              <a:buChar char="o"/>
            </a:pPr>
            <a:r>
              <a:rPr lang="en-US" dirty="0" smtClean="0"/>
              <a:t>Five or more times a year</a:t>
            </a:r>
          </a:p>
          <a:p>
            <a:pPr defTabSz="910221">
              <a:defRPr/>
            </a:pPr>
            <a:endParaRPr lang="en-US" dirty="0"/>
          </a:p>
          <a:p>
            <a:r>
              <a:rPr lang="en-US" dirty="0" smtClean="0"/>
              <a:t>The numbers in parentheses are standard errors.</a:t>
            </a:r>
          </a:p>
          <a:p>
            <a:endParaRPr lang="en-US" dirty="0" smtClean="0"/>
          </a:p>
          <a:p>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The prior achievement level of the class, percentage of students in the class from race/‌ethnicity groups historically underrepresented in STEM, percentage of students in the school eligible for free/‌reduced-price lunch, and school size are all related to the frequency with which classes are required to take external assessments.  As can be seen in Table 5.47, classes with mostly low-achieving students are more likely than classes with mostly high prior achievers to take external mathematics assessments two or more times per year.  Similarly, in both science and mathematics, the greater the percentage of students from race/‌ethnicity groups historically underrepresented in STEM in the class and the greater the percentage of students eligible for free/‌reduced-price lunch in the school, the more likely students are to be tested this frequently.”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69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70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Underrepresented Students includes American Indian or Alaskan Native, Black or African American, Hispanic or Latino, or Native Hawaiian or Other Pacific Islander</a:t>
            </a:r>
            <a:r>
              <a:rPr lang="en-US" baseline="0" dirty="0" smtClean="0"/>
              <a:t> students.</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shows the composite scores by quartile of percentage of historically underrepresented students in the randomly selected class.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1423007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shows the composite scores by quartile of percentage of students in school eligible for free and reduced lunch.</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21423007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214230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21">
              <a:defRPr/>
            </a:pPr>
            <a:r>
              <a:rPr lang="en-US" dirty="0" smtClean="0"/>
              <a:t>Table 5.8, </a:t>
            </a:r>
            <a:r>
              <a:rPr lang="en-US" dirty="0"/>
              <a:t>p. </a:t>
            </a:r>
            <a:r>
              <a:rPr lang="en-US" dirty="0" smtClean="0"/>
              <a:t>106 in </a:t>
            </a:r>
            <a:r>
              <a:rPr lang="en-US" dirty="0"/>
              <a:t>Technical Report</a:t>
            </a:r>
          </a:p>
          <a:p>
            <a:pPr defTabSz="910221">
              <a:defRPr/>
            </a:pPr>
            <a:endParaRPr lang="en-US" dirty="0"/>
          </a:p>
          <a:p>
            <a:pPr defTabSz="910221">
              <a:defRPr/>
            </a:pPr>
            <a:r>
              <a:rPr lang="en-US" b="1" dirty="0"/>
              <a:t>This slide shows data from </a:t>
            </a:r>
            <a:r>
              <a:rPr lang="en-US" b="1" dirty="0" smtClean="0"/>
              <a:t>composites</a:t>
            </a:r>
            <a:r>
              <a:rPr lang="en-US" b="1" dirty="0"/>
              <a:t>.</a:t>
            </a:r>
          </a:p>
          <a:p>
            <a:pPr defTabSz="910221">
              <a:defRPr/>
            </a:pPr>
            <a:endParaRPr lang="en-US" b="1" dirty="0"/>
          </a:p>
          <a:p>
            <a:pPr defTabSz="910221">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a:t>
            </a:r>
            <a:r>
              <a:rPr lang="en-US" dirty="0" smtClean="0"/>
              <a:t>measured </a:t>
            </a:r>
            <a:r>
              <a:rPr lang="en-US" dirty="0"/>
              <a:t>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a:t>
            </a:r>
            <a:r>
              <a:rPr lang="en-US" dirty="0" smtClean="0"/>
              <a:t>Composite </a:t>
            </a:r>
            <a:r>
              <a:rPr lang="en-US" dirty="0"/>
              <a:t>values were not computed for participants who </a:t>
            </a:r>
            <a:r>
              <a:rPr lang="en-US" dirty="0" smtClean="0"/>
              <a:t>responded </a:t>
            </a:r>
            <a:r>
              <a:rPr lang="en-US" dirty="0"/>
              <a:t>to fewer than two-thirds of the items that form the composite.</a:t>
            </a:r>
          </a:p>
          <a:p>
            <a:endParaRPr lang="en-US" dirty="0" smtClean="0"/>
          </a:p>
          <a:p>
            <a:r>
              <a:rPr lang="en-US" b="1" i="1" dirty="0" smtClean="0"/>
              <a:t>Curriculum Control Composite Items</a:t>
            </a:r>
          </a:p>
          <a:p>
            <a:pPr marL="457200" lvl="1" indent="0">
              <a:buFont typeface="+mj-lt"/>
              <a:buNone/>
            </a:pPr>
            <a:r>
              <a:rPr lang="en-US" sz="1200" b="0" kern="1200" dirty="0" smtClean="0">
                <a:solidFill>
                  <a:schemeClr val="tx1"/>
                </a:solidFill>
                <a:effectLst/>
                <a:latin typeface="+mn-lt"/>
                <a:ea typeface="+mn-ea"/>
                <a:cs typeface="+mn-cs"/>
              </a:rPr>
              <a:t>Q44a. Determining course goals and objectives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Q44b. Selecting curriculum materials (for example: textbooks/modules)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Q44c. Selecting content, topics, and skills to be taught</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Q44d. Selecting the sequence in which topics are covered</a:t>
            </a:r>
            <a:endParaRPr lang="en-US" sz="1200" b="1" kern="1200" dirty="0" smtClean="0">
              <a:solidFill>
                <a:schemeClr val="tx1"/>
              </a:solidFill>
              <a:effectLst/>
              <a:latin typeface="+mn-lt"/>
              <a:ea typeface="+mn-ea"/>
              <a:cs typeface="+mn-cs"/>
            </a:endParaRPr>
          </a:p>
          <a:p>
            <a:pPr defTabSz="897301">
              <a:defRPr/>
            </a:pPr>
            <a:endParaRPr lang="en-US" b="1" dirty="0" smtClean="0"/>
          </a:p>
          <a:p>
            <a:r>
              <a:rPr lang="en-US" b="1" i="1" dirty="0" smtClean="0"/>
              <a:t>Pedagogy Control Composite Items</a:t>
            </a:r>
          </a:p>
          <a:p>
            <a:pPr lvl="1" defTabSz="897301">
              <a:defRPr/>
            </a:pPr>
            <a:r>
              <a:rPr lang="en-US" dirty="0" smtClean="0"/>
              <a:t>Q44f. Selecting teaching techniques</a:t>
            </a:r>
          </a:p>
          <a:p>
            <a:pPr lvl="1"/>
            <a:r>
              <a:rPr lang="en-US" dirty="0" smtClean="0"/>
              <a:t>Q44g. Determining the amount of homework to be assigned  </a:t>
            </a:r>
          </a:p>
          <a:p>
            <a:pPr lvl="1"/>
            <a:r>
              <a:rPr lang="en-US" dirty="0" smtClean="0"/>
              <a:t>Q44h. Choosing criteria for grading student performance </a:t>
            </a:r>
          </a:p>
          <a:p>
            <a:endParaRPr lang="en-US" dirty="0"/>
          </a:p>
          <a:p>
            <a:r>
              <a:rPr lang="en-US" dirty="0"/>
              <a:t>Science Teacher Questionnaire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Q44.</a:t>
            </a:r>
            <a:r>
              <a:rPr lang="en-US" baseline="0" dirty="0" smtClean="0"/>
              <a:t> </a:t>
            </a:r>
            <a:r>
              <a:rPr lang="en-US" sz="1200" kern="1200" dirty="0" smtClean="0">
                <a:solidFill>
                  <a:schemeClr val="tx1"/>
                </a:solidFill>
                <a:effectLst/>
                <a:latin typeface="+mn-lt"/>
                <a:ea typeface="+mn-ea"/>
                <a:cs typeface="+mn-cs"/>
              </a:rPr>
              <a:t>How much control do you have over each of the following for science instruction in this class? [Select one on each row.]</a:t>
            </a:r>
            <a:r>
              <a:rPr lang="en-US" sz="1200" b="1" kern="1200" dirty="0" smtClean="0">
                <a:solidFill>
                  <a:schemeClr val="tx1"/>
                </a:solidFill>
                <a:effectLst/>
                <a:latin typeface="+mn-lt"/>
                <a:ea typeface="+mn-ea"/>
                <a:cs typeface="+mn-cs"/>
              </a:rPr>
              <a:t> </a:t>
            </a: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(Response Options: [1] No control, [2] 2 of 5, [3] Moderate control, [4] 4 of 5, [5] Strong control</a:t>
            </a:r>
            <a:r>
              <a:rPr lang="en-US" baseline="0" dirty="0" smtClean="0"/>
              <a:t>)</a:t>
            </a:r>
            <a:endParaRPr lang="en-US" dirty="0" smtClean="0"/>
          </a:p>
          <a:p>
            <a:pPr marL="685800" lvl="1" indent="-228600">
              <a:buFont typeface="+mj-lt"/>
              <a:buAutoNum type="alphaLcPeriod"/>
            </a:pPr>
            <a:r>
              <a:rPr lang="en-US" sz="1200" b="0" kern="1200" dirty="0" smtClean="0">
                <a:solidFill>
                  <a:schemeClr val="tx1"/>
                </a:solidFill>
                <a:effectLst/>
                <a:latin typeface="+mn-lt"/>
                <a:ea typeface="+mn-ea"/>
                <a:cs typeface="+mn-cs"/>
              </a:rPr>
              <a:t>Determining course goals and objectives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Selecting curriculum materials (for example: textbooks/modules)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Selecting content, topics, and skills to be taught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Selecting the sequence in which topics are covered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Determining the amount of instructional time to spend on each topic</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Selecting teaching techniques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Determining the amount of homework to be assigned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Choosing criteria for grading student performance</a:t>
            </a:r>
            <a:endParaRPr lang="en-US" sz="1200" b="1" kern="1200" dirty="0" smtClean="0">
              <a:solidFill>
                <a:schemeClr val="tx1"/>
              </a:solidFill>
              <a:effectLst/>
              <a:latin typeface="+mn-lt"/>
              <a:ea typeface="+mn-ea"/>
              <a:cs typeface="+mn-cs"/>
            </a:endParaRPr>
          </a:p>
          <a:p>
            <a:endParaRPr lang="en-US" dirty="0" smtClean="0"/>
          </a:p>
          <a:p>
            <a:pPr defTabSz="910221">
              <a:defRPr/>
            </a:pPr>
            <a:r>
              <a:rPr lang="en-US" dirty="0" smtClean="0"/>
              <a:t>The numbers in parentheses</a:t>
            </a:r>
            <a:r>
              <a:rPr lang="en-US" baseline="0" dirty="0" smtClean="0"/>
              <a:t> are standard errors.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a:p>
          <a:p>
            <a:r>
              <a:rPr lang="en-US" b="1" dirty="0" smtClean="0"/>
              <a:t>Findings </a:t>
            </a:r>
            <a:r>
              <a:rPr lang="en-US" b="1" dirty="0"/>
              <a:t>Highlighted in Technical Report</a:t>
            </a:r>
          </a:p>
          <a:p>
            <a:r>
              <a:rPr lang="en-US" dirty="0" smtClean="0"/>
              <a:t>“</a:t>
            </a:r>
            <a:r>
              <a:rPr lang="en-US" sz="1200" kern="1200" dirty="0" smtClean="0">
                <a:solidFill>
                  <a:schemeClr val="tx1"/>
                </a:solidFill>
                <a:effectLst/>
                <a:latin typeface="+mn-lt"/>
                <a:ea typeface="+mn-ea"/>
                <a:cs typeface="+mn-cs"/>
              </a:rPr>
              <a:t>When looking at the composite scores by equity factors, a number of differences are apparent by both class and school factors.  For example, teachers of science classes composed mostly of low prior achievers report having less control over both curriculum and pedagogy than teachers of classes containing mostly high prior achievers (see Table 5.8).  A similar pattern exists in terms of race/‌ethnicity composition—teachers of classes serving a high proportion of students from race/‌ethnicity groups historically underrepresented in STEM report lower instructional control than teachers of classes with relatively few students from these groups.  Teachers of classes in higher-poverty schools and in large schools tend to report less control than their counterparts in low-poverty and small schools.”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10</a:t>
            </a:fld>
            <a:endParaRPr lang="en-US"/>
          </a:p>
        </p:txBody>
      </p:sp>
    </p:spTree>
    <p:extLst>
      <p:ext uri="{BB962C8B-B14F-4D97-AF65-F5344CB8AC3E}">
        <p14:creationId xmlns:p14="http://schemas.microsoft.com/office/powerpoint/2010/main" val="3740976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a16="http://schemas.microsoft.com/office/drawing/2014/main" xmlns=""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a16="http://schemas.microsoft.com/office/drawing/2014/main" xmlns=""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a16="http://schemas.microsoft.com/office/drawing/2014/main" xmlns=""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a16="http://schemas.microsoft.com/office/drawing/2014/main" xmlns=""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a16="http://schemas.microsoft.com/office/drawing/2014/main" xmlns=""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r>
              <a:rPr lang="en-US" dirty="0" smtClean="0"/>
              <a:t/>
            </a:r>
            <a:br>
              <a:rPr lang="en-US" dirty="0" smtClean="0"/>
            </a:br>
            <a:r>
              <a:rPr lang="en-US" dirty="0" smtClean="0"/>
              <a:t>Chapter 5 </a:t>
            </a:r>
            <a:br>
              <a:rPr lang="en-US" dirty="0" smtClean="0"/>
            </a:br>
            <a:r>
              <a:rPr lang="en-US" dirty="0"/>
              <a:t>Instructional Decision-Making, Objectives, and Activities</a:t>
            </a:r>
            <a:br>
              <a:rPr lang="en-US" dirty="0"/>
            </a:br>
            <a:endParaRPr lang="en-US" dirty="0"/>
          </a:p>
        </p:txBody>
      </p:sp>
      <p:sp>
        <p:nvSpPr>
          <p:cNvPr id="5" name="Text Placeholder 4"/>
          <p:cNvSpPr>
            <a:spLocks noGrp="1"/>
          </p:cNvSpPr>
          <p:nvPr>
            <p:ph type="body" sz="quarter" idx="10"/>
          </p:nvPr>
        </p:nvSpPr>
        <p:spPr>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r>
              <a:rPr lang="en-US" sz="2900" dirty="0" smtClean="0">
                <a:solidFill>
                  <a:srgbClr val="58C5C9"/>
                </a:solidFill>
                <a:latin typeface="Arial Black" panose="020B0A04020102020204" pitchFamily="34" charset="0"/>
                <a:ea typeface="+mj-ea"/>
              </a:rPr>
              <a:t>Science</a:t>
            </a:r>
            <a:endParaRPr lang="en-US" sz="2900" dirty="0" smtClean="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400" b="1" dirty="0" smtClean="0">
                <a:solidFill>
                  <a:srgbClr val="58C5C9"/>
                </a:solidFill>
                <a:latin typeface="Arial Black" panose="020B0A04020102020204" pitchFamily="34" charset="0"/>
                <a:cs typeface="Arial" panose="020B0604020202020204" pitchFamily="34" charset="0"/>
              </a:rPr>
              <a:t>Curriculum </a:t>
            </a:r>
            <a:r>
              <a:rPr lang="en-US" sz="2400" b="1" dirty="0">
                <a:solidFill>
                  <a:srgbClr val="58C5C9"/>
                </a:solidFill>
                <a:latin typeface="Arial Black" panose="020B0A04020102020204" pitchFamily="34" charset="0"/>
                <a:cs typeface="Arial" panose="020B0604020202020204" pitchFamily="34" charset="0"/>
              </a:rPr>
              <a:t>and </a:t>
            </a:r>
            <a:r>
              <a:rPr lang="en-US" sz="2400" b="1" dirty="0" smtClean="0">
                <a:solidFill>
                  <a:srgbClr val="58C5C9"/>
                </a:solidFill>
                <a:latin typeface="Arial Black" panose="020B0A04020102020204" pitchFamily="34" charset="0"/>
                <a:cs typeface="Arial" panose="020B0604020202020204" pitchFamily="34" charset="0"/>
              </a:rPr>
              <a:t>Pedagogy </a:t>
            </a:r>
            <a:r>
              <a:rPr lang="en-US" sz="2400" b="1" dirty="0">
                <a:solidFill>
                  <a:srgbClr val="58C5C9"/>
                </a:solidFill>
                <a:latin typeface="Arial Black" panose="020B0A04020102020204" pitchFamily="34" charset="0"/>
                <a:cs typeface="Arial" panose="020B0604020202020204" pitchFamily="34" charset="0"/>
              </a:rPr>
              <a:t>Control </a:t>
            </a:r>
            <a:r>
              <a:rPr lang="en-US" sz="2400" b="1" dirty="0" smtClean="0">
                <a:solidFill>
                  <a:srgbClr val="58C5C9"/>
                </a:solidFill>
                <a:latin typeface="Arial Black" panose="020B0A04020102020204" pitchFamily="34" charset="0"/>
                <a:cs typeface="Arial" panose="020B0604020202020204" pitchFamily="34" charset="0"/>
              </a:rPr>
              <a:t>Composites, by Prior Achievement Level</a:t>
            </a:r>
            <a:endParaRPr lang="en-US" sz="24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2601700303"/>
              </p:ext>
            </p:extLst>
          </p:nvPr>
        </p:nvGraphicFramePr>
        <p:xfrm>
          <a:off x="228600" y="1295400"/>
          <a:ext cx="8763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9789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400" b="1" dirty="0" smtClean="0">
                <a:solidFill>
                  <a:srgbClr val="58C5C9"/>
                </a:solidFill>
                <a:latin typeface="Arial Black" panose="020B0A04020102020204" pitchFamily="34" charset="0"/>
                <a:cs typeface="Arial" panose="020B0604020202020204" pitchFamily="34" charset="0"/>
              </a:rPr>
              <a:t>Curriculum </a:t>
            </a:r>
            <a:r>
              <a:rPr lang="en-US" sz="2400" b="1" dirty="0">
                <a:solidFill>
                  <a:srgbClr val="58C5C9"/>
                </a:solidFill>
                <a:latin typeface="Arial Black" panose="020B0A04020102020204" pitchFamily="34" charset="0"/>
                <a:cs typeface="Arial" panose="020B0604020202020204" pitchFamily="34" charset="0"/>
              </a:rPr>
              <a:t>and Pedagogy Control Composites, by </a:t>
            </a:r>
            <a:r>
              <a:rPr lang="en-US" sz="2400" b="1" dirty="0" smtClean="0">
                <a:solidFill>
                  <a:srgbClr val="58C5C9"/>
                </a:solidFill>
                <a:latin typeface="Arial Black" panose="020B0A04020102020204" pitchFamily="34" charset="0"/>
                <a:cs typeface="Arial" panose="020B0604020202020204" pitchFamily="34" charset="0"/>
              </a:rPr>
              <a:t>Percentage of </a:t>
            </a:r>
            <a:r>
              <a:rPr lang="en-US" sz="2400" b="1" dirty="0">
                <a:solidFill>
                  <a:srgbClr val="58C5C9"/>
                </a:solidFill>
                <a:latin typeface="Arial Black" panose="020B0A04020102020204" pitchFamily="34" charset="0"/>
                <a:cs typeface="Arial" panose="020B0604020202020204" pitchFamily="34" charset="0"/>
              </a:rPr>
              <a:t>Historically Underrepresented Students in </a:t>
            </a:r>
            <a:r>
              <a:rPr lang="en-US" sz="2400" b="1" dirty="0" smtClean="0">
                <a:solidFill>
                  <a:srgbClr val="58C5C9"/>
                </a:solidFill>
                <a:latin typeface="Arial Black" panose="020B0A04020102020204" pitchFamily="34" charset="0"/>
                <a:cs typeface="Arial" panose="020B0604020202020204" pitchFamily="34" charset="0"/>
              </a:rPr>
              <a:t>Class</a:t>
            </a:r>
            <a:endParaRPr lang="en-US" sz="24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1034104161"/>
              </p:ext>
            </p:extLst>
          </p:nvPr>
        </p:nvGraphicFramePr>
        <p:xfrm>
          <a:off x="76200" y="1417638"/>
          <a:ext cx="8991600" cy="4602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8869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600" b="1" dirty="0" smtClean="0">
                <a:solidFill>
                  <a:srgbClr val="58C5C9"/>
                </a:solidFill>
                <a:latin typeface="Arial Black" panose="020B0A04020102020204" pitchFamily="34" charset="0"/>
                <a:cs typeface="Arial" panose="020B0604020202020204" pitchFamily="34" charset="0"/>
              </a:rPr>
              <a:t>Curriculum and </a:t>
            </a:r>
            <a:r>
              <a:rPr lang="en-US" sz="2800" b="1" dirty="0">
                <a:solidFill>
                  <a:srgbClr val="58C5C9"/>
                </a:solidFill>
                <a:latin typeface="Arial Black" panose="020B0A04020102020204" pitchFamily="34" charset="0"/>
                <a:cs typeface="Arial" panose="020B0604020202020204" pitchFamily="34" charset="0"/>
              </a:rPr>
              <a:t>Pedagogy </a:t>
            </a:r>
            <a:r>
              <a:rPr lang="en-US" sz="2600" b="1" dirty="0" smtClean="0">
                <a:solidFill>
                  <a:srgbClr val="58C5C9"/>
                </a:solidFill>
                <a:latin typeface="Arial Black" panose="020B0A04020102020204" pitchFamily="34" charset="0"/>
                <a:cs typeface="Arial" panose="020B0604020202020204" pitchFamily="34" charset="0"/>
              </a:rPr>
              <a:t>Control Composites, </a:t>
            </a:r>
            <a:r>
              <a:rPr lang="en-US" sz="2600" b="1" dirty="0">
                <a:solidFill>
                  <a:srgbClr val="58C5C9"/>
                </a:solidFill>
                <a:latin typeface="Arial Black" panose="020B0A04020102020204" pitchFamily="34" charset="0"/>
                <a:cs typeface="Arial" panose="020B0604020202020204" pitchFamily="34" charset="0"/>
              </a:rPr>
              <a:t>by </a:t>
            </a:r>
            <a:r>
              <a:rPr lang="en-US" sz="2600" b="1" dirty="0" smtClean="0">
                <a:solidFill>
                  <a:srgbClr val="58C5C9"/>
                </a:solidFill>
                <a:latin typeface="Arial Black" panose="020B0A04020102020204" pitchFamily="34" charset="0"/>
                <a:cs typeface="Arial" panose="020B0604020202020204" pitchFamily="34" charset="0"/>
              </a:rPr>
              <a:t>Percentage </a:t>
            </a:r>
            <a:r>
              <a:rPr lang="en-US" sz="2600" b="1" dirty="0">
                <a:solidFill>
                  <a:srgbClr val="58C5C9"/>
                </a:solidFill>
                <a:latin typeface="Arial Black" panose="020B0A04020102020204" pitchFamily="34" charset="0"/>
                <a:cs typeface="Arial" panose="020B0604020202020204" pitchFamily="34" charset="0"/>
              </a:rPr>
              <a:t>of Students in School Eligible for </a:t>
            </a:r>
            <a:r>
              <a:rPr lang="en-US" sz="2600" b="1" dirty="0" smtClean="0">
                <a:solidFill>
                  <a:srgbClr val="58C5C9"/>
                </a:solidFill>
                <a:latin typeface="Arial Black" panose="020B0A04020102020204" pitchFamily="34" charset="0"/>
                <a:cs typeface="Arial" panose="020B0604020202020204" pitchFamily="34" charset="0"/>
              </a:rPr>
              <a:t>FRL</a:t>
            </a:r>
            <a:endParaRPr lang="en-US" sz="26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1748959665"/>
              </p:ext>
            </p:extLst>
          </p:nvPr>
        </p:nvGraphicFramePr>
        <p:xfrm>
          <a:off x="152400" y="1600200"/>
          <a:ext cx="88392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469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600" b="1" dirty="0" smtClean="0">
                <a:solidFill>
                  <a:srgbClr val="58C5C9"/>
                </a:solidFill>
                <a:latin typeface="Arial Black" panose="020B0A04020102020204" pitchFamily="34" charset="0"/>
                <a:cs typeface="Arial" panose="020B0604020202020204" pitchFamily="34" charset="0"/>
              </a:rPr>
              <a:t>Curriculum </a:t>
            </a:r>
            <a:r>
              <a:rPr lang="en-US" sz="2600" b="1" dirty="0">
                <a:solidFill>
                  <a:srgbClr val="58C5C9"/>
                </a:solidFill>
                <a:latin typeface="Arial Black" panose="020B0A04020102020204" pitchFamily="34" charset="0"/>
                <a:cs typeface="Arial" panose="020B0604020202020204" pitchFamily="34" charset="0"/>
              </a:rPr>
              <a:t>and </a:t>
            </a:r>
            <a:r>
              <a:rPr lang="en-US" sz="2800" b="1" dirty="0">
                <a:solidFill>
                  <a:srgbClr val="58C5C9"/>
                </a:solidFill>
                <a:latin typeface="Arial Black" panose="020B0A04020102020204" pitchFamily="34" charset="0"/>
                <a:cs typeface="Arial" panose="020B0604020202020204" pitchFamily="34" charset="0"/>
              </a:rPr>
              <a:t>Pedagogy </a:t>
            </a:r>
            <a:r>
              <a:rPr lang="en-US" sz="2600" b="1" dirty="0" smtClean="0">
                <a:solidFill>
                  <a:srgbClr val="58C5C9"/>
                </a:solidFill>
                <a:latin typeface="Arial Black" panose="020B0A04020102020204" pitchFamily="34" charset="0"/>
                <a:cs typeface="Arial" panose="020B0604020202020204" pitchFamily="34" charset="0"/>
              </a:rPr>
              <a:t>Control Composites, by School Size</a:t>
            </a:r>
            <a:endParaRPr lang="en-US" sz="26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421626805"/>
              </p:ext>
            </p:extLst>
          </p:nvPr>
        </p:nvGraphicFramePr>
        <p:xfrm>
          <a:off x="304800" y="1752600"/>
          <a:ext cx="86868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4894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858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smtClean="0">
                <a:solidFill>
                  <a:srgbClr val="58C5C9"/>
                </a:solidFill>
                <a:latin typeface="Arial Black" panose="020B0A04020102020204" pitchFamily="34" charset="0"/>
                <a:cs typeface="Arial" panose="020B0604020202020204" pitchFamily="34" charset="0"/>
              </a:rPr>
              <a:t>Instructional Objectives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176592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16–21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524000"/>
            <a:ext cx="7645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512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1840931"/>
              </p:ext>
            </p:extLst>
          </p:nvPr>
        </p:nvGraphicFramePr>
        <p:xfrm>
          <a:off x="533400" y="1417639"/>
          <a:ext cx="81534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Elementary </a:t>
            </a:r>
            <a:r>
              <a:rPr lang="en-US" sz="2900" b="1" dirty="0" smtClean="0">
                <a:solidFill>
                  <a:srgbClr val="58C5C9"/>
                </a:solidFill>
                <a:latin typeface="Arial Black" panose="020B0A04020102020204" pitchFamily="34" charset="0"/>
                <a:cs typeface="Arial" panose="020B0604020202020204" pitchFamily="34" charset="0"/>
              </a:rPr>
              <a:t>Science </a:t>
            </a:r>
            <a:r>
              <a:rPr lang="en-US" sz="2900" b="1" dirty="0">
                <a:solidFill>
                  <a:srgbClr val="58C5C9"/>
                </a:solidFill>
                <a:latin typeface="Arial Black" panose="020B0A04020102020204" pitchFamily="34" charset="0"/>
                <a:cs typeface="Arial" panose="020B0604020202020204" pitchFamily="34" charset="0"/>
              </a:rPr>
              <a:t>Classes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Heavy Emphasis on Various Instructional Objectives</a:t>
            </a:r>
          </a:p>
        </p:txBody>
      </p:sp>
    </p:spTree>
    <p:extLst>
      <p:ext uri="{BB962C8B-B14F-4D97-AF65-F5344CB8AC3E}">
        <p14:creationId xmlns:p14="http://schemas.microsoft.com/office/powerpoint/2010/main" val="420856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19530202"/>
              </p:ext>
            </p:extLst>
          </p:nvPr>
        </p:nvGraphicFramePr>
        <p:xfrm>
          <a:off x="533400" y="1423335"/>
          <a:ext cx="8153400" cy="444406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Elementary </a:t>
            </a:r>
            <a:r>
              <a:rPr lang="en-US" sz="2900" b="1" dirty="0" smtClean="0">
                <a:solidFill>
                  <a:srgbClr val="58C5C9"/>
                </a:solidFill>
                <a:latin typeface="Arial Black" panose="020B0A04020102020204" pitchFamily="34" charset="0"/>
                <a:cs typeface="Arial" panose="020B0604020202020204" pitchFamily="34" charset="0"/>
              </a:rPr>
              <a:t>Science </a:t>
            </a:r>
            <a:r>
              <a:rPr lang="en-US" sz="2900" b="1" dirty="0">
                <a:solidFill>
                  <a:srgbClr val="58C5C9"/>
                </a:solidFill>
                <a:latin typeface="Arial Black" panose="020B0A04020102020204" pitchFamily="34" charset="0"/>
                <a:cs typeface="Arial" panose="020B0604020202020204" pitchFamily="34" charset="0"/>
              </a:rPr>
              <a:t>Classes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Heavy Emphasis on Various Instructional Objectives</a:t>
            </a:r>
          </a:p>
        </p:txBody>
      </p:sp>
    </p:spTree>
    <p:extLst>
      <p:ext uri="{BB962C8B-B14F-4D97-AF65-F5344CB8AC3E}">
        <p14:creationId xmlns:p14="http://schemas.microsoft.com/office/powerpoint/2010/main" val="1061055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72661538"/>
              </p:ext>
            </p:extLst>
          </p:nvPr>
        </p:nvGraphicFramePr>
        <p:xfrm>
          <a:off x="533400" y="1423335"/>
          <a:ext cx="8305800" cy="452026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Middle School Science Classes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Heavy Emphasis on Various Instructional Objectives</a:t>
            </a:r>
          </a:p>
        </p:txBody>
      </p:sp>
    </p:spTree>
    <p:extLst>
      <p:ext uri="{BB962C8B-B14F-4D97-AF65-F5344CB8AC3E}">
        <p14:creationId xmlns:p14="http://schemas.microsoft.com/office/powerpoint/2010/main" val="2092508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56033398"/>
              </p:ext>
            </p:extLst>
          </p:nvPr>
        </p:nvGraphicFramePr>
        <p:xfrm>
          <a:off x="533400" y="1600200"/>
          <a:ext cx="8305800" cy="426720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Middle School Science Classes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Heavy Emphasis on Various Instructional Objectives</a:t>
            </a:r>
          </a:p>
        </p:txBody>
      </p:sp>
    </p:spTree>
    <p:extLst>
      <p:ext uri="{BB962C8B-B14F-4D97-AF65-F5344CB8AC3E}">
        <p14:creationId xmlns:p14="http://schemas.microsoft.com/office/powerpoint/2010/main" val="1447577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Teachers’ Perceptions of Their Decision-Making Autonomy</a:t>
            </a:r>
          </a:p>
        </p:txBody>
      </p:sp>
    </p:spTree>
    <p:extLst>
      <p:ext uri="{BB962C8B-B14F-4D97-AF65-F5344CB8AC3E}">
        <p14:creationId xmlns:p14="http://schemas.microsoft.com/office/powerpoint/2010/main" val="3738052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81006592"/>
              </p:ext>
            </p:extLst>
          </p:nvPr>
        </p:nvGraphicFramePr>
        <p:xfrm>
          <a:off x="533400" y="1417639"/>
          <a:ext cx="8305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High School Science Classes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Heavy Emphasis on Various Instructional Objectives</a:t>
            </a:r>
          </a:p>
        </p:txBody>
      </p:sp>
    </p:spTree>
    <p:extLst>
      <p:ext uri="{BB962C8B-B14F-4D97-AF65-F5344CB8AC3E}">
        <p14:creationId xmlns:p14="http://schemas.microsoft.com/office/powerpoint/2010/main" val="1229875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51422240"/>
              </p:ext>
            </p:extLst>
          </p:nvPr>
        </p:nvGraphicFramePr>
        <p:xfrm>
          <a:off x="533400" y="1423335"/>
          <a:ext cx="8382000" cy="452026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High School Science Classes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Heavy Emphasis on Various Instructional Objectives</a:t>
            </a:r>
          </a:p>
        </p:txBody>
      </p:sp>
    </p:spTree>
    <p:extLst>
      <p:ext uri="{BB962C8B-B14F-4D97-AF65-F5344CB8AC3E}">
        <p14:creationId xmlns:p14="http://schemas.microsoft.com/office/powerpoint/2010/main" val="754391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23</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2689225"/>
            <a:ext cx="7321550"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183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Science Classes With No Emphasis on Learning How To Do Engineering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9548584"/>
              </p:ext>
            </p:extLst>
          </p:nvPr>
        </p:nvGraphicFramePr>
        <p:xfrm>
          <a:off x="609600" y="1600200"/>
          <a:ext cx="7924800" cy="4144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0438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25</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2625725"/>
            <a:ext cx="7626350"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127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Reform-Oriented </a:t>
            </a:r>
            <a:r>
              <a:rPr lang="en-US" dirty="0"/>
              <a:t>Instructional Objectives Composite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5487549"/>
              </p:ext>
            </p:extLst>
          </p:nvPr>
        </p:nvGraphicFramePr>
        <p:xfrm>
          <a:off x="609600" y="1600200"/>
          <a:ext cx="7924800" cy="4144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8794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27</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2600325"/>
            <a:ext cx="76644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611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Reform-Oriented </a:t>
            </a:r>
            <a:r>
              <a:rPr lang="en-US" dirty="0"/>
              <a:t>Instructional Objectives </a:t>
            </a:r>
            <a:r>
              <a:rPr lang="en-US" dirty="0" smtClean="0"/>
              <a:t>Composite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5818164"/>
              </p:ext>
            </p:extLst>
          </p:nvPr>
        </p:nvGraphicFramePr>
        <p:xfrm>
          <a:off x="381000" y="1600200"/>
          <a:ext cx="84582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0449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858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Class Activities</a:t>
            </a:r>
          </a:p>
        </p:txBody>
      </p:sp>
    </p:spTree>
    <p:extLst>
      <p:ext uri="{BB962C8B-B14F-4D97-AF65-F5344CB8AC3E}">
        <p14:creationId xmlns:p14="http://schemas.microsoft.com/office/powerpoint/2010/main" val="642891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30–35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524000"/>
            <a:ext cx="8464550"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708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3100" b="1" dirty="0">
                <a:solidFill>
                  <a:srgbClr val="58C5C9"/>
                </a:solidFill>
                <a:latin typeface="Arial Black" panose="020B0A04020102020204" pitchFamily="34" charset="0"/>
                <a:cs typeface="Arial" panose="020B0604020202020204" pitchFamily="34" charset="0"/>
              </a:rPr>
              <a:t>Original Data for Slides </a:t>
            </a:r>
            <a:r>
              <a:rPr lang="en-US" sz="3100" b="1" dirty="0" smtClean="0">
                <a:solidFill>
                  <a:srgbClr val="58C5C9"/>
                </a:solidFill>
                <a:latin typeface="Arial Black" panose="020B0A04020102020204" pitchFamily="34" charset="0"/>
                <a:cs typeface="Arial" panose="020B0604020202020204" pitchFamily="34" charset="0"/>
              </a:rPr>
              <a:t>4–6 </a:t>
            </a:r>
            <a:endParaRPr lang="en-US" sz="31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876425"/>
            <a:ext cx="75311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830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76289224"/>
              </p:ext>
            </p:extLst>
          </p:nvPr>
        </p:nvGraphicFramePr>
        <p:xfrm>
          <a:off x="584200" y="1371600"/>
          <a:ext cx="8077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286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Elementary </a:t>
            </a:r>
            <a:r>
              <a:rPr lang="en-US" sz="2900" b="1" dirty="0" smtClean="0">
                <a:solidFill>
                  <a:srgbClr val="58C5C9"/>
                </a:solidFill>
                <a:latin typeface="Arial Black" panose="020B0A04020102020204" pitchFamily="34" charset="0"/>
                <a:cs typeface="Arial" panose="020B0604020202020204" pitchFamily="34" charset="0"/>
              </a:rPr>
              <a:t>Science </a:t>
            </a:r>
            <a:r>
              <a:rPr lang="en-US" sz="2900" b="1" dirty="0">
                <a:solidFill>
                  <a:srgbClr val="58C5C9"/>
                </a:solidFill>
                <a:latin typeface="Arial Black" panose="020B0A04020102020204" pitchFamily="34" charset="0"/>
                <a:cs typeface="Arial" panose="020B0604020202020204" pitchFamily="34" charset="0"/>
              </a:rPr>
              <a:t>Classes Using Various Activities at Least Once a Week</a:t>
            </a:r>
          </a:p>
        </p:txBody>
      </p:sp>
    </p:spTree>
    <p:extLst>
      <p:ext uri="{BB962C8B-B14F-4D97-AF65-F5344CB8AC3E}">
        <p14:creationId xmlns:p14="http://schemas.microsoft.com/office/powerpoint/2010/main" val="2972629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75392564"/>
              </p:ext>
            </p:extLst>
          </p:nvPr>
        </p:nvGraphicFramePr>
        <p:xfrm>
          <a:off x="584200" y="1371600"/>
          <a:ext cx="8077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Elementary </a:t>
            </a:r>
            <a:r>
              <a:rPr lang="en-US" sz="2900" b="1" dirty="0" smtClean="0">
                <a:solidFill>
                  <a:srgbClr val="58C5C9"/>
                </a:solidFill>
                <a:latin typeface="Arial Black" panose="020B0A04020102020204" pitchFamily="34" charset="0"/>
                <a:cs typeface="Arial" panose="020B0604020202020204" pitchFamily="34" charset="0"/>
              </a:rPr>
              <a:t>Science </a:t>
            </a:r>
            <a:r>
              <a:rPr lang="en-US" sz="2900" b="1" dirty="0">
                <a:solidFill>
                  <a:srgbClr val="58C5C9"/>
                </a:solidFill>
                <a:latin typeface="Arial Black" panose="020B0A04020102020204" pitchFamily="34" charset="0"/>
                <a:cs typeface="Arial" panose="020B0604020202020204" pitchFamily="34" charset="0"/>
              </a:rPr>
              <a:t>Classes Using Various Activities at Least Once a Week</a:t>
            </a:r>
          </a:p>
        </p:txBody>
      </p:sp>
    </p:spTree>
    <p:extLst>
      <p:ext uri="{BB962C8B-B14F-4D97-AF65-F5344CB8AC3E}">
        <p14:creationId xmlns:p14="http://schemas.microsoft.com/office/powerpoint/2010/main" val="2003601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42019414"/>
              </p:ext>
            </p:extLst>
          </p:nvPr>
        </p:nvGraphicFramePr>
        <p:xfrm>
          <a:off x="584200" y="1371600"/>
          <a:ext cx="8077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Middle School Science Classes Using Various Activities at Least Once a Week</a:t>
            </a:r>
          </a:p>
        </p:txBody>
      </p:sp>
    </p:spTree>
    <p:extLst>
      <p:ext uri="{BB962C8B-B14F-4D97-AF65-F5344CB8AC3E}">
        <p14:creationId xmlns:p14="http://schemas.microsoft.com/office/powerpoint/2010/main" val="1496425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68776660"/>
              </p:ext>
            </p:extLst>
          </p:nvPr>
        </p:nvGraphicFramePr>
        <p:xfrm>
          <a:off x="584200" y="1371600"/>
          <a:ext cx="8077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Middle School Science Classes Using Various Activities at Least Once a Week</a:t>
            </a:r>
          </a:p>
        </p:txBody>
      </p:sp>
    </p:spTree>
    <p:extLst>
      <p:ext uri="{BB962C8B-B14F-4D97-AF65-F5344CB8AC3E}">
        <p14:creationId xmlns:p14="http://schemas.microsoft.com/office/powerpoint/2010/main" val="3635785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54897123"/>
              </p:ext>
            </p:extLst>
          </p:nvPr>
        </p:nvGraphicFramePr>
        <p:xfrm>
          <a:off x="584200" y="1371600"/>
          <a:ext cx="8077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High School Science Classes Using Various Activities at Least Once a Week</a:t>
            </a:r>
          </a:p>
        </p:txBody>
      </p:sp>
    </p:spTree>
    <p:extLst>
      <p:ext uri="{BB962C8B-B14F-4D97-AF65-F5344CB8AC3E}">
        <p14:creationId xmlns:p14="http://schemas.microsoft.com/office/powerpoint/2010/main" val="392533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75544741"/>
              </p:ext>
            </p:extLst>
          </p:nvPr>
        </p:nvGraphicFramePr>
        <p:xfrm>
          <a:off x="584200" y="1371600"/>
          <a:ext cx="8077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900" b="1" dirty="0">
                <a:solidFill>
                  <a:srgbClr val="58C5C9"/>
                </a:solidFill>
                <a:latin typeface="Arial Black" panose="020B0A04020102020204" pitchFamily="34" charset="0"/>
                <a:cs typeface="Arial" panose="020B0604020202020204" pitchFamily="34" charset="0"/>
              </a:rPr>
              <a:t>High School Science Classes Using Various Activities at Least Once a </a:t>
            </a:r>
            <a:r>
              <a:rPr lang="en-US" sz="2900" b="1" dirty="0" smtClean="0">
                <a:solidFill>
                  <a:srgbClr val="58C5C9"/>
                </a:solidFill>
                <a:latin typeface="Arial Black" panose="020B0A04020102020204" pitchFamily="34" charset="0"/>
                <a:cs typeface="Arial" panose="020B0604020202020204" pitchFamily="34" charset="0"/>
              </a:rPr>
              <a:t>Week</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120243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38–49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856" y="1371600"/>
            <a:ext cx="6938288"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867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38–49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1676400"/>
            <a:ext cx="7569200"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12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76188270"/>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endParaRPr lang="en-US" sz="2900" b="1" dirty="0" smtClean="0">
              <a:solidFill>
                <a:srgbClr val="58C5C9"/>
              </a:solidFill>
              <a:latin typeface="Arial Black" panose="020B0A04020102020204" pitchFamily="34" charset="0"/>
              <a:cs typeface="Arial" panose="020B0604020202020204" pitchFamily="34" charset="0"/>
            </a:endParaRPr>
          </a:p>
          <a:p>
            <a:pPr algn="l">
              <a:defRPr/>
            </a:pPr>
            <a:r>
              <a:rPr lang="en-US" sz="2200" b="1" dirty="0" smtClean="0">
                <a:solidFill>
                  <a:srgbClr val="58C5C9"/>
                </a:solidFill>
                <a:latin typeface="Arial Black" panose="020B0A04020102020204" pitchFamily="34" charset="0"/>
                <a:cs typeface="Arial" panose="020B0604020202020204" pitchFamily="34" charset="0"/>
              </a:rPr>
              <a:t>Elementary Science </a:t>
            </a:r>
            <a:r>
              <a:rPr lang="en-US" sz="2200" b="1" dirty="0">
                <a:solidFill>
                  <a:srgbClr val="58C5C9"/>
                </a:solidFill>
                <a:latin typeface="Arial Black" panose="020B0A04020102020204" pitchFamily="34" charset="0"/>
                <a:cs typeface="Arial" panose="020B0604020202020204" pitchFamily="34" charset="0"/>
              </a:rPr>
              <a:t>Classes in Which Teachers Report Students </a:t>
            </a:r>
            <a:r>
              <a:rPr lang="en-US" sz="2200" b="1" dirty="0" smtClean="0">
                <a:solidFill>
                  <a:srgbClr val="58C5C9"/>
                </a:solidFill>
                <a:latin typeface="Arial Black" panose="020B0A04020102020204" pitchFamily="34" charset="0"/>
                <a:cs typeface="Arial" panose="020B0604020202020204" pitchFamily="34" charset="0"/>
              </a:rPr>
              <a:t>Engaging in </a:t>
            </a:r>
            <a:r>
              <a:rPr lang="en-US" sz="2200" b="1" dirty="0">
                <a:solidFill>
                  <a:srgbClr val="58C5C9"/>
                </a:solidFill>
                <a:latin typeface="Arial Black" panose="020B0A04020102020204" pitchFamily="34" charset="0"/>
                <a:cs typeface="Arial" panose="020B0604020202020204" pitchFamily="34" charset="0"/>
              </a:rPr>
              <a:t>Various Aspects of Science Practices at Least Once a </a:t>
            </a:r>
            <a:r>
              <a:rPr lang="en-US" sz="2200" b="1" dirty="0" smtClean="0">
                <a:solidFill>
                  <a:srgbClr val="58C5C9"/>
                </a:solidFill>
                <a:latin typeface="Arial Black" panose="020B0A04020102020204" pitchFamily="34" charset="0"/>
                <a:cs typeface="Arial" panose="020B0604020202020204" pitchFamily="34" charset="0"/>
              </a:rPr>
              <a:t>Week</a:t>
            </a:r>
            <a:endParaRPr lang="en-US" sz="2200" b="1" dirty="0">
              <a:solidFill>
                <a:srgbClr val="58C5C9"/>
              </a:solidFill>
              <a:latin typeface="Arial Black" panose="020B0A04020102020204" pitchFamily="34" charset="0"/>
              <a:cs typeface="Arial" panose="020B0604020202020204" pitchFamily="34" charset="0"/>
            </a:endParaRPr>
          </a:p>
          <a:p>
            <a:pPr algn="l">
              <a:defRPr/>
            </a:pP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1749572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84012930"/>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286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sz="2900" b="1" dirty="0" smtClean="0">
              <a:solidFill>
                <a:srgbClr val="58C5C9"/>
              </a:solidFill>
              <a:latin typeface="Arial Black" panose="020B0A04020102020204" pitchFamily="34" charset="0"/>
              <a:cs typeface="Arial" panose="020B0604020202020204" pitchFamily="34" charset="0"/>
            </a:endParaRPr>
          </a:p>
          <a:p>
            <a:pPr algn="l">
              <a:defRPr/>
            </a:pPr>
            <a:r>
              <a:rPr lang="en-US" sz="2200" b="1" dirty="0" smtClean="0">
                <a:solidFill>
                  <a:srgbClr val="58C5C9"/>
                </a:solidFill>
                <a:latin typeface="Arial Black" panose="020B0A04020102020204" pitchFamily="34" charset="0"/>
                <a:cs typeface="Arial" panose="020B0604020202020204" pitchFamily="34" charset="0"/>
              </a:rPr>
              <a:t>Elementary Science </a:t>
            </a:r>
            <a:r>
              <a:rPr lang="en-US" sz="2200" b="1" dirty="0">
                <a:solidFill>
                  <a:srgbClr val="58C5C9"/>
                </a:solidFill>
                <a:latin typeface="Arial Black" panose="020B0A04020102020204" pitchFamily="34" charset="0"/>
                <a:cs typeface="Arial" panose="020B0604020202020204" pitchFamily="34" charset="0"/>
              </a:rPr>
              <a:t>Classes in Which Teachers Report Students </a:t>
            </a:r>
            <a:r>
              <a:rPr lang="en-US" sz="2200" b="1" dirty="0" smtClean="0">
                <a:solidFill>
                  <a:srgbClr val="58C5C9"/>
                </a:solidFill>
                <a:latin typeface="Arial Black" panose="020B0A04020102020204" pitchFamily="34" charset="0"/>
                <a:cs typeface="Arial" panose="020B0604020202020204" pitchFamily="34" charset="0"/>
              </a:rPr>
              <a:t>Engaging in </a:t>
            </a:r>
            <a:r>
              <a:rPr lang="en-US" sz="2200" b="1" dirty="0">
                <a:solidFill>
                  <a:srgbClr val="58C5C9"/>
                </a:solidFill>
                <a:latin typeface="Arial Black" panose="020B0A04020102020204" pitchFamily="34" charset="0"/>
                <a:cs typeface="Arial" panose="020B0604020202020204" pitchFamily="34" charset="0"/>
              </a:rPr>
              <a:t>Various Aspects of Science Practices at Least Once a </a:t>
            </a:r>
            <a:r>
              <a:rPr lang="en-US" sz="2200" b="1" dirty="0" smtClean="0">
                <a:solidFill>
                  <a:srgbClr val="58C5C9"/>
                </a:solidFill>
                <a:latin typeface="Arial Black" panose="020B0A04020102020204" pitchFamily="34" charset="0"/>
                <a:cs typeface="Arial" panose="020B0604020202020204" pitchFamily="34" charset="0"/>
              </a:rPr>
              <a:t>Week</a:t>
            </a:r>
            <a:endParaRPr lang="en-US" sz="2200" b="1" dirty="0">
              <a:solidFill>
                <a:srgbClr val="58C5C9"/>
              </a:solidFill>
              <a:latin typeface="Arial Black" panose="020B0A04020102020204" pitchFamily="34" charset="0"/>
              <a:cs typeface="Arial" panose="020B0604020202020204" pitchFamily="34" charset="0"/>
            </a:endParaRPr>
          </a:p>
          <a:p>
            <a:pPr>
              <a:defRPr/>
            </a:pP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608451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35330671"/>
              </p:ext>
            </p:extLst>
          </p:nvPr>
        </p:nvGraphicFramePr>
        <p:xfrm>
          <a:off x="304800" y="1417638"/>
          <a:ext cx="82296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Elementary </a:t>
            </a:r>
            <a:r>
              <a:rPr lang="en-US" sz="2900" b="1" dirty="0" smtClean="0">
                <a:solidFill>
                  <a:srgbClr val="58C5C9"/>
                </a:solidFill>
                <a:latin typeface="Arial Black" panose="020B0A04020102020204" pitchFamily="34" charset="0"/>
                <a:cs typeface="Arial" panose="020B0604020202020204" pitchFamily="34" charset="0"/>
              </a:rPr>
              <a:t>Science </a:t>
            </a:r>
            <a:r>
              <a:rPr lang="en-US" sz="2900" b="1" dirty="0">
                <a:solidFill>
                  <a:srgbClr val="58C5C9"/>
                </a:solidFill>
                <a:latin typeface="Arial Black" panose="020B0A04020102020204" pitchFamily="34" charset="0"/>
                <a:cs typeface="Arial" panose="020B0604020202020204" pitchFamily="34" charset="0"/>
              </a:rPr>
              <a:t>Classes in Which Teachers Report Having Strong Control Over Various Decisions</a:t>
            </a:r>
          </a:p>
        </p:txBody>
      </p:sp>
    </p:spTree>
    <p:extLst>
      <p:ext uri="{BB962C8B-B14F-4D97-AF65-F5344CB8AC3E}">
        <p14:creationId xmlns:p14="http://schemas.microsoft.com/office/powerpoint/2010/main" val="13840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14418161"/>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endParaRPr lang="en-US" sz="2900" b="1" dirty="0" smtClean="0">
              <a:solidFill>
                <a:srgbClr val="58C5C9"/>
              </a:solidFill>
              <a:latin typeface="Arial Black" panose="020B0A04020102020204" pitchFamily="34" charset="0"/>
              <a:cs typeface="Arial" panose="020B0604020202020204" pitchFamily="34" charset="0"/>
            </a:endParaRPr>
          </a:p>
          <a:p>
            <a:pPr algn="l">
              <a:defRPr/>
            </a:pPr>
            <a:r>
              <a:rPr lang="en-US" sz="2200" b="1" dirty="0" smtClean="0">
                <a:solidFill>
                  <a:srgbClr val="58C5C9"/>
                </a:solidFill>
                <a:latin typeface="Arial Black" panose="020B0A04020102020204" pitchFamily="34" charset="0"/>
                <a:cs typeface="Arial" panose="020B0604020202020204" pitchFamily="34" charset="0"/>
              </a:rPr>
              <a:t>Elementary Science </a:t>
            </a:r>
            <a:r>
              <a:rPr lang="en-US" sz="2200" b="1" dirty="0">
                <a:solidFill>
                  <a:srgbClr val="58C5C9"/>
                </a:solidFill>
                <a:latin typeface="Arial Black" panose="020B0A04020102020204" pitchFamily="34" charset="0"/>
                <a:cs typeface="Arial" panose="020B0604020202020204" pitchFamily="34" charset="0"/>
              </a:rPr>
              <a:t>Classes in Which Teachers Report Students </a:t>
            </a:r>
            <a:r>
              <a:rPr lang="en-US" sz="2200" b="1" dirty="0" smtClean="0">
                <a:solidFill>
                  <a:srgbClr val="58C5C9"/>
                </a:solidFill>
                <a:latin typeface="Arial Black" panose="020B0A04020102020204" pitchFamily="34" charset="0"/>
                <a:cs typeface="Arial" panose="020B0604020202020204" pitchFamily="34" charset="0"/>
              </a:rPr>
              <a:t>Engaging in </a:t>
            </a:r>
            <a:r>
              <a:rPr lang="en-US" sz="2200" b="1" dirty="0">
                <a:solidFill>
                  <a:srgbClr val="58C5C9"/>
                </a:solidFill>
                <a:latin typeface="Arial Black" panose="020B0A04020102020204" pitchFamily="34" charset="0"/>
                <a:cs typeface="Arial" panose="020B0604020202020204" pitchFamily="34" charset="0"/>
              </a:rPr>
              <a:t>Various Aspects of Science Practices at Least Once a </a:t>
            </a:r>
            <a:r>
              <a:rPr lang="en-US" sz="2200" b="1" dirty="0" smtClean="0">
                <a:solidFill>
                  <a:srgbClr val="58C5C9"/>
                </a:solidFill>
                <a:latin typeface="Arial Black" panose="020B0A04020102020204" pitchFamily="34" charset="0"/>
                <a:cs typeface="Arial" panose="020B0604020202020204" pitchFamily="34" charset="0"/>
              </a:rPr>
              <a:t>Week</a:t>
            </a:r>
            <a:endParaRPr lang="en-US" sz="2200" b="1" dirty="0">
              <a:solidFill>
                <a:srgbClr val="58C5C9"/>
              </a:solidFill>
              <a:latin typeface="Arial Black" panose="020B0A04020102020204" pitchFamily="34" charset="0"/>
              <a:cs typeface="Arial" panose="020B0604020202020204" pitchFamily="34" charset="0"/>
            </a:endParaRPr>
          </a:p>
          <a:p>
            <a:pPr algn="l">
              <a:defRPr/>
            </a:pP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647476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93443398"/>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endParaRPr lang="en-US" sz="2900" b="1" dirty="0" smtClean="0">
              <a:solidFill>
                <a:srgbClr val="58C5C9"/>
              </a:solidFill>
              <a:latin typeface="Arial Black" panose="020B0A04020102020204" pitchFamily="34" charset="0"/>
              <a:cs typeface="Arial" panose="020B0604020202020204" pitchFamily="34" charset="0"/>
            </a:endParaRPr>
          </a:p>
          <a:p>
            <a:pPr algn="l">
              <a:defRPr/>
            </a:pPr>
            <a:r>
              <a:rPr lang="en-US" sz="2200" b="1" dirty="0" smtClean="0">
                <a:solidFill>
                  <a:srgbClr val="58C5C9"/>
                </a:solidFill>
                <a:latin typeface="Arial Black" panose="020B0A04020102020204" pitchFamily="34" charset="0"/>
                <a:cs typeface="Arial" panose="020B0604020202020204" pitchFamily="34" charset="0"/>
              </a:rPr>
              <a:t>Elementary Science </a:t>
            </a:r>
            <a:r>
              <a:rPr lang="en-US" sz="2200" b="1" dirty="0">
                <a:solidFill>
                  <a:srgbClr val="58C5C9"/>
                </a:solidFill>
                <a:latin typeface="Arial Black" panose="020B0A04020102020204" pitchFamily="34" charset="0"/>
                <a:cs typeface="Arial" panose="020B0604020202020204" pitchFamily="34" charset="0"/>
              </a:rPr>
              <a:t>Classes in Which Teachers Report Students </a:t>
            </a:r>
            <a:r>
              <a:rPr lang="en-US" sz="2200" b="1" dirty="0" smtClean="0">
                <a:solidFill>
                  <a:srgbClr val="58C5C9"/>
                </a:solidFill>
                <a:latin typeface="Arial Black" panose="020B0A04020102020204" pitchFamily="34" charset="0"/>
                <a:cs typeface="Arial" panose="020B0604020202020204" pitchFamily="34" charset="0"/>
              </a:rPr>
              <a:t>Engaging in </a:t>
            </a:r>
            <a:r>
              <a:rPr lang="en-US" sz="2200" b="1" dirty="0">
                <a:solidFill>
                  <a:srgbClr val="58C5C9"/>
                </a:solidFill>
                <a:latin typeface="Arial Black" panose="020B0A04020102020204" pitchFamily="34" charset="0"/>
                <a:cs typeface="Arial" panose="020B0604020202020204" pitchFamily="34" charset="0"/>
              </a:rPr>
              <a:t>Various Aspects of Science Practices at Least Once a </a:t>
            </a:r>
            <a:r>
              <a:rPr lang="en-US" sz="2200" b="1" dirty="0" smtClean="0">
                <a:solidFill>
                  <a:srgbClr val="58C5C9"/>
                </a:solidFill>
                <a:latin typeface="Arial Black" panose="020B0A04020102020204" pitchFamily="34" charset="0"/>
                <a:cs typeface="Arial" panose="020B0604020202020204" pitchFamily="34" charset="0"/>
              </a:rPr>
              <a:t>Week</a:t>
            </a:r>
            <a:endParaRPr lang="en-US" sz="2200" b="1" dirty="0">
              <a:solidFill>
                <a:srgbClr val="58C5C9"/>
              </a:solidFill>
              <a:latin typeface="Arial Black" panose="020B0A04020102020204" pitchFamily="34" charset="0"/>
              <a:cs typeface="Arial" panose="020B0604020202020204" pitchFamily="34" charset="0"/>
            </a:endParaRPr>
          </a:p>
          <a:p>
            <a:pPr algn="l">
              <a:defRPr/>
            </a:pP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600630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26770847"/>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286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endParaRPr lang="en-US" sz="2900" b="1" dirty="0" smtClean="0">
              <a:solidFill>
                <a:srgbClr val="58C5C9"/>
              </a:solidFill>
              <a:latin typeface="Arial Black" panose="020B0A04020102020204" pitchFamily="34" charset="0"/>
              <a:cs typeface="Arial" panose="020B0604020202020204" pitchFamily="34" charset="0"/>
            </a:endParaRPr>
          </a:p>
          <a:p>
            <a:pPr algn="l">
              <a:defRPr/>
            </a:pPr>
            <a:r>
              <a:rPr lang="en-US" sz="2200" b="1" dirty="0" smtClean="0">
                <a:solidFill>
                  <a:srgbClr val="58C5C9"/>
                </a:solidFill>
                <a:latin typeface="Arial Black" panose="020B0A04020102020204" pitchFamily="34" charset="0"/>
                <a:cs typeface="Arial" panose="020B0604020202020204" pitchFamily="34" charset="0"/>
              </a:rPr>
              <a:t>Middle School </a:t>
            </a:r>
            <a:r>
              <a:rPr lang="en-US" sz="2200" b="1" dirty="0">
                <a:solidFill>
                  <a:srgbClr val="58C5C9"/>
                </a:solidFill>
                <a:latin typeface="Arial Black" panose="020B0A04020102020204" pitchFamily="34" charset="0"/>
                <a:cs typeface="Arial" panose="020B0604020202020204" pitchFamily="34" charset="0"/>
              </a:rPr>
              <a:t>Science Classes in Which Teachers Report Students </a:t>
            </a:r>
            <a:r>
              <a:rPr lang="en-US" sz="2200" b="1" dirty="0" smtClean="0">
                <a:solidFill>
                  <a:srgbClr val="58C5C9"/>
                </a:solidFill>
                <a:latin typeface="Arial Black" panose="020B0A04020102020204" pitchFamily="34" charset="0"/>
                <a:cs typeface="Arial" panose="020B0604020202020204" pitchFamily="34" charset="0"/>
              </a:rPr>
              <a:t>Engaging in </a:t>
            </a:r>
            <a:r>
              <a:rPr lang="en-US" sz="2200" b="1" dirty="0">
                <a:solidFill>
                  <a:srgbClr val="58C5C9"/>
                </a:solidFill>
                <a:latin typeface="Arial Black" panose="020B0A04020102020204" pitchFamily="34" charset="0"/>
                <a:cs typeface="Arial" panose="020B0604020202020204" pitchFamily="34" charset="0"/>
              </a:rPr>
              <a:t>Various Aspects of Science Practices at Least Once a </a:t>
            </a:r>
            <a:r>
              <a:rPr lang="en-US" sz="2200" b="1" dirty="0" smtClean="0">
                <a:solidFill>
                  <a:srgbClr val="58C5C9"/>
                </a:solidFill>
                <a:latin typeface="Arial Black" panose="020B0A04020102020204" pitchFamily="34" charset="0"/>
                <a:cs typeface="Arial" panose="020B0604020202020204" pitchFamily="34" charset="0"/>
              </a:rPr>
              <a:t>Week</a:t>
            </a:r>
            <a:endParaRPr lang="en-US" sz="2200" b="1" dirty="0">
              <a:solidFill>
                <a:srgbClr val="58C5C9"/>
              </a:solidFill>
              <a:latin typeface="Arial Black" panose="020B0A04020102020204" pitchFamily="34" charset="0"/>
              <a:cs typeface="Arial" panose="020B0604020202020204" pitchFamily="34" charset="0"/>
            </a:endParaRPr>
          </a:p>
          <a:p>
            <a:pPr algn="l">
              <a:defRPr/>
            </a:pP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1799734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86347984"/>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endParaRPr lang="en-US" sz="2900" b="1" dirty="0" smtClean="0">
              <a:solidFill>
                <a:srgbClr val="58C5C9"/>
              </a:solidFill>
              <a:latin typeface="Arial Black" panose="020B0A04020102020204" pitchFamily="34" charset="0"/>
              <a:cs typeface="Arial" panose="020B0604020202020204" pitchFamily="34" charset="0"/>
            </a:endParaRPr>
          </a:p>
          <a:p>
            <a:pPr algn="l">
              <a:defRPr/>
            </a:pPr>
            <a:r>
              <a:rPr lang="en-US" sz="2200" b="1" dirty="0">
                <a:solidFill>
                  <a:srgbClr val="58C5C9"/>
                </a:solidFill>
                <a:latin typeface="Arial Black" panose="020B0A04020102020204" pitchFamily="34" charset="0"/>
                <a:cs typeface="Arial" panose="020B0604020202020204" pitchFamily="34" charset="0"/>
              </a:rPr>
              <a:t>Middle </a:t>
            </a:r>
            <a:r>
              <a:rPr lang="en-US" sz="2200" b="1" dirty="0" smtClean="0">
                <a:solidFill>
                  <a:srgbClr val="58C5C9"/>
                </a:solidFill>
                <a:latin typeface="Arial Black" panose="020B0A04020102020204" pitchFamily="34" charset="0"/>
                <a:cs typeface="Arial" panose="020B0604020202020204" pitchFamily="34" charset="0"/>
              </a:rPr>
              <a:t>School </a:t>
            </a:r>
            <a:r>
              <a:rPr lang="en-US" sz="2200" b="1" dirty="0">
                <a:solidFill>
                  <a:srgbClr val="58C5C9"/>
                </a:solidFill>
                <a:latin typeface="Arial Black" panose="020B0A04020102020204" pitchFamily="34" charset="0"/>
                <a:cs typeface="Arial" panose="020B0604020202020204" pitchFamily="34" charset="0"/>
              </a:rPr>
              <a:t>Science Classes in Which Teachers Report Students </a:t>
            </a:r>
            <a:r>
              <a:rPr lang="en-US" sz="2200" b="1" dirty="0" smtClean="0">
                <a:solidFill>
                  <a:srgbClr val="58C5C9"/>
                </a:solidFill>
                <a:latin typeface="Arial Black" panose="020B0A04020102020204" pitchFamily="34" charset="0"/>
                <a:cs typeface="Arial" panose="020B0604020202020204" pitchFamily="34" charset="0"/>
              </a:rPr>
              <a:t>Engaging in </a:t>
            </a:r>
            <a:r>
              <a:rPr lang="en-US" sz="2200" b="1" dirty="0">
                <a:solidFill>
                  <a:srgbClr val="58C5C9"/>
                </a:solidFill>
                <a:latin typeface="Arial Black" panose="020B0A04020102020204" pitchFamily="34" charset="0"/>
                <a:cs typeface="Arial" panose="020B0604020202020204" pitchFamily="34" charset="0"/>
              </a:rPr>
              <a:t>Various Aspects of Science Practices at Least Once a </a:t>
            </a:r>
            <a:r>
              <a:rPr lang="en-US" sz="2200" b="1" dirty="0" smtClean="0">
                <a:solidFill>
                  <a:srgbClr val="58C5C9"/>
                </a:solidFill>
                <a:latin typeface="Arial Black" panose="020B0A04020102020204" pitchFamily="34" charset="0"/>
                <a:cs typeface="Arial" panose="020B0604020202020204" pitchFamily="34" charset="0"/>
              </a:rPr>
              <a:t>Week</a:t>
            </a:r>
            <a:endParaRPr lang="en-US" sz="2200" b="1" dirty="0">
              <a:solidFill>
                <a:srgbClr val="58C5C9"/>
              </a:solidFill>
              <a:latin typeface="Arial Black" panose="020B0A04020102020204" pitchFamily="34" charset="0"/>
              <a:cs typeface="Arial" panose="020B0604020202020204" pitchFamily="34" charset="0"/>
            </a:endParaRPr>
          </a:p>
          <a:p>
            <a:pPr algn="l">
              <a:defRPr/>
            </a:pP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826794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28661667"/>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286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endParaRPr lang="en-US" sz="2900" b="1" dirty="0" smtClean="0">
              <a:solidFill>
                <a:srgbClr val="58C5C9"/>
              </a:solidFill>
              <a:latin typeface="Arial Black" panose="020B0A04020102020204" pitchFamily="34" charset="0"/>
              <a:cs typeface="Arial" panose="020B0604020202020204" pitchFamily="34" charset="0"/>
            </a:endParaRPr>
          </a:p>
          <a:p>
            <a:pPr algn="l">
              <a:defRPr/>
            </a:pPr>
            <a:r>
              <a:rPr lang="en-US" sz="2200" b="1" dirty="0">
                <a:solidFill>
                  <a:srgbClr val="58C5C9"/>
                </a:solidFill>
                <a:latin typeface="Arial Black" panose="020B0A04020102020204" pitchFamily="34" charset="0"/>
                <a:cs typeface="Arial" panose="020B0604020202020204" pitchFamily="34" charset="0"/>
              </a:rPr>
              <a:t>Middle </a:t>
            </a:r>
            <a:r>
              <a:rPr lang="en-US" sz="2200" b="1" dirty="0" smtClean="0">
                <a:solidFill>
                  <a:srgbClr val="58C5C9"/>
                </a:solidFill>
                <a:latin typeface="Arial Black" panose="020B0A04020102020204" pitchFamily="34" charset="0"/>
                <a:cs typeface="Arial" panose="020B0604020202020204" pitchFamily="34" charset="0"/>
              </a:rPr>
              <a:t>School </a:t>
            </a:r>
            <a:r>
              <a:rPr lang="en-US" sz="2200" b="1" dirty="0">
                <a:solidFill>
                  <a:srgbClr val="58C5C9"/>
                </a:solidFill>
                <a:latin typeface="Arial Black" panose="020B0A04020102020204" pitchFamily="34" charset="0"/>
                <a:cs typeface="Arial" panose="020B0604020202020204" pitchFamily="34" charset="0"/>
              </a:rPr>
              <a:t>Science Classes in Which Teachers Report Students </a:t>
            </a:r>
            <a:r>
              <a:rPr lang="en-US" sz="2200" b="1" dirty="0" smtClean="0">
                <a:solidFill>
                  <a:srgbClr val="58C5C9"/>
                </a:solidFill>
                <a:latin typeface="Arial Black" panose="020B0A04020102020204" pitchFamily="34" charset="0"/>
                <a:cs typeface="Arial" panose="020B0604020202020204" pitchFamily="34" charset="0"/>
              </a:rPr>
              <a:t>Engaging in </a:t>
            </a:r>
            <a:r>
              <a:rPr lang="en-US" sz="2200" b="1" dirty="0">
                <a:solidFill>
                  <a:srgbClr val="58C5C9"/>
                </a:solidFill>
                <a:latin typeface="Arial Black" panose="020B0A04020102020204" pitchFamily="34" charset="0"/>
                <a:cs typeface="Arial" panose="020B0604020202020204" pitchFamily="34" charset="0"/>
              </a:rPr>
              <a:t>Various Aspects of Science Practices at Least Once a </a:t>
            </a:r>
            <a:r>
              <a:rPr lang="en-US" sz="2200" b="1" dirty="0" smtClean="0">
                <a:solidFill>
                  <a:srgbClr val="58C5C9"/>
                </a:solidFill>
                <a:latin typeface="Arial Black" panose="020B0A04020102020204" pitchFamily="34" charset="0"/>
                <a:cs typeface="Arial" panose="020B0604020202020204" pitchFamily="34" charset="0"/>
              </a:rPr>
              <a:t>Week</a:t>
            </a:r>
            <a:endParaRPr lang="en-US" sz="2200" b="1" dirty="0">
              <a:solidFill>
                <a:srgbClr val="58C5C9"/>
              </a:solidFill>
              <a:latin typeface="Arial Black" panose="020B0A04020102020204" pitchFamily="34" charset="0"/>
              <a:cs typeface="Arial" panose="020B0604020202020204" pitchFamily="34" charset="0"/>
            </a:endParaRPr>
          </a:p>
          <a:p>
            <a:pPr algn="l">
              <a:defRPr/>
            </a:pP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5930734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30259867"/>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286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endParaRPr lang="en-US" sz="2900" b="1" dirty="0" smtClean="0">
              <a:solidFill>
                <a:srgbClr val="58C5C9"/>
              </a:solidFill>
              <a:latin typeface="Arial Black" panose="020B0A04020102020204" pitchFamily="34" charset="0"/>
              <a:cs typeface="Arial" panose="020B0604020202020204" pitchFamily="34" charset="0"/>
            </a:endParaRPr>
          </a:p>
          <a:p>
            <a:pPr algn="l">
              <a:defRPr/>
            </a:pPr>
            <a:r>
              <a:rPr lang="en-US" sz="2200" b="1" dirty="0">
                <a:solidFill>
                  <a:srgbClr val="58C5C9"/>
                </a:solidFill>
                <a:latin typeface="Arial Black" panose="020B0A04020102020204" pitchFamily="34" charset="0"/>
                <a:cs typeface="Arial" panose="020B0604020202020204" pitchFamily="34" charset="0"/>
              </a:rPr>
              <a:t>Middle </a:t>
            </a:r>
            <a:r>
              <a:rPr lang="en-US" sz="2200" b="1" dirty="0" smtClean="0">
                <a:solidFill>
                  <a:srgbClr val="58C5C9"/>
                </a:solidFill>
                <a:latin typeface="Arial Black" panose="020B0A04020102020204" pitchFamily="34" charset="0"/>
                <a:cs typeface="Arial" panose="020B0604020202020204" pitchFamily="34" charset="0"/>
              </a:rPr>
              <a:t>School </a:t>
            </a:r>
            <a:r>
              <a:rPr lang="en-US" sz="2200" b="1" dirty="0">
                <a:solidFill>
                  <a:srgbClr val="58C5C9"/>
                </a:solidFill>
                <a:latin typeface="Arial Black" panose="020B0A04020102020204" pitchFamily="34" charset="0"/>
                <a:cs typeface="Arial" panose="020B0604020202020204" pitchFamily="34" charset="0"/>
              </a:rPr>
              <a:t>Science Classes in Which Teachers Report Students </a:t>
            </a:r>
            <a:r>
              <a:rPr lang="en-US" sz="2200" b="1" dirty="0" smtClean="0">
                <a:solidFill>
                  <a:srgbClr val="58C5C9"/>
                </a:solidFill>
                <a:latin typeface="Arial Black" panose="020B0A04020102020204" pitchFamily="34" charset="0"/>
                <a:cs typeface="Arial" panose="020B0604020202020204" pitchFamily="34" charset="0"/>
              </a:rPr>
              <a:t>Engaging in </a:t>
            </a:r>
            <a:r>
              <a:rPr lang="en-US" sz="2200" b="1" dirty="0">
                <a:solidFill>
                  <a:srgbClr val="58C5C9"/>
                </a:solidFill>
                <a:latin typeface="Arial Black" panose="020B0A04020102020204" pitchFamily="34" charset="0"/>
                <a:cs typeface="Arial" panose="020B0604020202020204" pitchFamily="34" charset="0"/>
              </a:rPr>
              <a:t>Various Aspects of Science Practices at Least Once a </a:t>
            </a:r>
            <a:r>
              <a:rPr lang="en-US" sz="2200" b="1" dirty="0" smtClean="0">
                <a:solidFill>
                  <a:srgbClr val="58C5C9"/>
                </a:solidFill>
                <a:latin typeface="Arial Black" panose="020B0A04020102020204" pitchFamily="34" charset="0"/>
                <a:cs typeface="Arial" panose="020B0604020202020204" pitchFamily="34" charset="0"/>
              </a:rPr>
              <a:t>Week</a:t>
            </a:r>
            <a:endParaRPr lang="en-US" sz="2200" b="1" dirty="0">
              <a:solidFill>
                <a:srgbClr val="58C5C9"/>
              </a:solidFill>
              <a:latin typeface="Arial Black" panose="020B0A04020102020204" pitchFamily="34" charset="0"/>
              <a:cs typeface="Arial" panose="020B0604020202020204" pitchFamily="34" charset="0"/>
            </a:endParaRPr>
          </a:p>
          <a:p>
            <a:pPr algn="l">
              <a:defRPr/>
            </a:pP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3066560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03224538"/>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286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endParaRPr lang="en-US" sz="2900" b="1" dirty="0" smtClean="0">
              <a:solidFill>
                <a:srgbClr val="58C5C9"/>
              </a:solidFill>
              <a:latin typeface="Arial Black" panose="020B0A04020102020204" pitchFamily="34" charset="0"/>
              <a:cs typeface="Arial" panose="020B0604020202020204" pitchFamily="34" charset="0"/>
            </a:endParaRPr>
          </a:p>
          <a:p>
            <a:pPr algn="l">
              <a:defRPr/>
            </a:pPr>
            <a:r>
              <a:rPr lang="en-US" sz="2200" b="1" dirty="0" smtClean="0">
                <a:solidFill>
                  <a:srgbClr val="58C5C9"/>
                </a:solidFill>
                <a:latin typeface="Arial Black" panose="020B0A04020102020204" pitchFamily="34" charset="0"/>
                <a:cs typeface="Arial" panose="020B0604020202020204" pitchFamily="34" charset="0"/>
              </a:rPr>
              <a:t>High School </a:t>
            </a:r>
            <a:r>
              <a:rPr lang="en-US" sz="2200" b="1" dirty="0">
                <a:solidFill>
                  <a:srgbClr val="58C5C9"/>
                </a:solidFill>
                <a:latin typeface="Arial Black" panose="020B0A04020102020204" pitchFamily="34" charset="0"/>
                <a:cs typeface="Arial" panose="020B0604020202020204" pitchFamily="34" charset="0"/>
              </a:rPr>
              <a:t>Science Classes in Which Teachers Report Students </a:t>
            </a:r>
            <a:r>
              <a:rPr lang="en-US" sz="2200" b="1" dirty="0" smtClean="0">
                <a:solidFill>
                  <a:srgbClr val="58C5C9"/>
                </a:solidFill>
                <a:latin typeface="Arial Black" panose="020B0A04020102020204" pitchFamily="34" charset="0"/>
                <a:cs typeface="Arial" panose="020B0604020202020204" pitchFamily="34" charset="0"/>
              </a:rPr>
              <a:t>Engaging in </a:t>
            </a:r>
            <a:r>
              <a:rPr lang="en-US" sz="2200" b="1" dirty="0">
                <a:solidFill>
                  <a:srgbClr val="58C5C9"/>
                </a:solidFill>
                <a:latin typeface="Arial Black" panose="020B0A04020102020204" pitchFamily="34" charset="0"/>
                <a:cs typeface="Arial" panose="020B0604020202020204" pitchFamily="34" charset="0"/>
              </a:rPr>
              <a:t>Various Aspects of Science Practices at Least Once a </a:t>
            </a:r>
            <a:r>
              <a:rPr lang="en-US" sz="2200" b="1" dirty="0" smtClean="0">
                <a:solidFill>
                  <a:srgbClr val="58C5C9"/>
                </a:solidFill>
                <a:latin typeface="Arial Black" panose="020B0A04020102020204" pitchFamily="34" charset="0"/>
                <a:cs typeface="Arial" panose="020B0604020202020204" pitchFamily="34" charset="0"/>
              </a:rPr>
              <a:t>Week</a:t>
            </a:r>
            <a:endParaRPr lang="en-US" sz="2200" b="1" dirty="0">
              <a:solidFill>
                <a:srgbClr val="58C5C9"/>
              </a:solidFill>
              <a:latin typeface="Arial Black" panose="020B0A04020102020204" pitchFamily="34" charset="0"/>
              <a:cs typeface="Arial" panose="020B0604020202020204" pitchFamily="34" charset="0"/>
            </a:endParaRPr>
          </a:p>
          <a:p>
            <a:pPr algn="l">
              <a:defRPr/>
            </a:pP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942877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01405583"/>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286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endParaRPr lang="en-US" sz="2900" b="1" dirty="0" smtClean="0">
              <a:solidFill>
                <a:srgbClr val="58C5C9"/>
              </a:solidFill>
              <a:latin typeface="Arial Black" panose="020B0A04020102020204" pitchFamily="34" charset="0"/>
              <a:cs typeface="Arial" panose="020B0604020202020204" pitchFamily="34" charset="0"/>
            </a:endParaRPr>
          </a:p>
          <a:p>
            <a:pPr algn="l">
              <a:defRPr/>
            </a:pPr>
            <a:r>
              <a:rPr lang="en-US" sz="2200" b="1" dirty="0">
                <a:solidFill>
                  <a:srgbClr val="58C5C9"/>
                </a:solidFill>
                <a:latin typeface="Arial Black" panose="020B0A04020102020204" pitchFamily="34" charset="0"/>
                <a:cs typeface="Arial" panose="020B0604020202020204" pitchFamily="34" charset="0"/>
              </a:rPr>
              <a:t>High </a:t>
            </a:r>
            <a:r>
              <a:rPr lang="en-US" sz="2200" b="1" dirty="0" smtClean="0">
                <a:solidFill>
                  <a:srgbClr val="58C5C9"/>
                </a:solidFill>
                <a:latin typeface="Arial Black" panose="020B0A04020102020204" pitchFamily="34" charset="0"/>
                <a:cs typeface="Arial" panose="020B0604020202020204" pitchFamily="34" charset="0"/>
              </a:rPr>
              <a:t>School </a:t>
            </a:r>
            <a:r>
              <a:rPr lang="en-US" sz="2200" b="1" dirty="0">
                <a:solidFill>
                  <a:srgbClr val="58C5C9"/>
                </a:solidFill>
                <a:latin typeface="Arial Black" panose="020B0A04020102020204" pitchFamily="34" charset="0"/>
                <a:cs typeface="Arial" panose="020B0604020202020204" pitchFamily="34" charset="0"/>
              </a:rPr>
              <a:t>Science Classes in Which Teachers Report Students </a:t>
            </a:r>
            <a:r>
              <a:rPr lang="en-US" sz="2200" b="1" dirty="0" smtClean="0">
                <a:solidFill>
                  <a:srgbClr val="58C5C9"/>
                </a:solidFill>
                <a:latin typeface="Arial Black" panose="020B0A04020102020204" pitchFamily="34" charset="0"/>
                <a:cs typeface="Arial" panose="020B0604020202020204" pitchFamily="34" charset="0"/>
              </a:rPr>
              <a:t>Engaging in </a:t>
            </a:r>
            <a:r>
              <a:rPr lang="en-US" sz="2200" b="1" dirty="0">
                <a:solidFill>
                  <a:srgbClr val="58C5C9"/>
                </a:solidFill>
                <a:latin typeface="Arial Black" panose="020B0A04020102020204" pitchFamily="34" charset="0"/>
                <a:cs typeface="Arial" panose="020B0604020202020204" pitchFamily="34" charset="0"/>
              </a:rPr>
              <a:t>Various Aspects of Science Practices at Least Once a </a:t>
            </a:r>
            <a:r>
              <a:rPr lang="en-US" sz="2200" b="1" dirty="0" smtClean="0">
                <a:solidFill>
                  <a:srgbClr val="58C5C9"/>
                </a:solidFill>
                <a:latin typeface="Arial Black" panose="020B0A04020102020204" pitchFamily="34" charset="0"/>
                <a:cs typeface="Arial" panose="020B0604020202020204" pitchFamily="34" charset="0"/>
              </a:rPr>
              <a:t>Week</a:t>
            </a:r>
            <a:endParaRPr lang="en-US" sz="2200" b="1" dirty="0">
              <a:solidFill>
                <a:srgbClr val="58C5C9"/>
              </a:solidFill>
              <a:latin typeface="Arial Black" panose="020B0A04020102020204" pitchFamily="34" charset="0"/>
              <a:cs typeface="Arial" panose="020B0604020202020204" pitchFamily="34" charset="0"/>
            </a:endParaRPr>
          </a:p>
          <a:p>
            <a:pPr algn="l">
              <a:defRPr/>
            </a:pP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0712899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8297770"/>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286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endParaRPr lang="en-US" sz="2900" b="1" dirty="0" smtClean="0">
              <a:solidFill>
                <a:srgbClr val="58C5C9"/>
              </a:solidFill>
              <a:latin typeface="Arial Black" panose="020B0A04020102020204" pitchFamily="34" charset="0"/>
              <a:cs typeface="Arial" panose="020B0604020202020204" pitchFamily="34" charset="0"/>
            </a:endParaRPr>
          </a:p>
          <a:p>
            <a:pPr algn="l">
              <a:defRPr/>
            </a:pPr>
            <a:r>
              <a:rPr lang="en-US" sz="2200" b="1" dirty="0">
                <a:solidFill>
                  <a:srgbClr val="58C5C9"/>
                </a:solidFill>
                <a:latin typeface="Arial Black" panose="020B0A04020102020204" pitchFamily="34" charset="0"/>
                <a:cs typeface="Arial" panose="020B0604020202020204" pitchFamily="34" charset="0"/>
              </a:rPr>
              <a:t>High </a:t>
            </a:r>
            <a:r>
              <a:rPr lang="en-US" sz="2200" b="1" dirty="0" smtClean="0">
                <a:solidFill>
                  <a:srgbClr val="58C5C9"/>
                </a:solidFill>
                <a:latin typeface="Arial Black" panose="020B0A04020102020204" pitchFamily="34" charset="0"/>
                <a:cs typeface="Arial" panose="020B0604020202020204" pitchFamily="34" charset="0"/>
              </a:rPr>
              <a:t>School </a:t>
            </a:r>
            <a:r>
              <a:rPr lang="en-US" sz="2200" b="1" dirty="0">
                <a:solidFill>
                  <a:srgbClr val="58C5C9"/>
                </a:solidFill>
                <a:latin typeface="Arial Black" panose="020B0A04020102020204" pitchFamily="34" charset="0"/>
                <a:cs typeface="Arial" panose="020B0604020202020204" pitchFamily="34" charset="0"/>
              </a:rPr>
              <a:t>Science Classes in Which Teachers Report Students </a:t>
            </a:r>
            <a:r>
              <a:rPr lang="en-US" sz="2200" b="1" dirty="0" smtClean="0">
                <a:solidFill>
                  <a:srgbClr val="58C5C9"/>
                </a:solidFill>
                <a:latin typeface="Arial Black" panose="020B0A04020102020204" pitchFamily="34" charset="0"/>
                <a:cs typeface="Arial" panose="020B0604020202020204" pitchFamily="34" charset="0"/>
              </a:rPr>
              <a:t>Engaging in </a:t>
            </a:r>
            <a:r>
              <a:rPr lang="en-US" sz="2200" b="1" dirty="0">
                <a:solidFill>
                  <a:srgbClr val="58C5C9"/>
                </a:solidFill>
                <a:latin typeface="Arial Black" panose="020B0A04020102020204" pitchFamily="34" charset="0"/>
                <a:cs typeface="Arial" panose="020B0604020202020204" pitchFamily="34" charset="0"/>
              </a:rPr>
              <a:t>Various Aspects of Science Practices at Least Once a </a:t>
            </a:r>
            <a:r>
              <a:rPr lang="en-US" sz="2200" b="1" dirty="0" smtClean="0">
                <a:solidFill>
                  <a:srgbClr val="58C5C9"/>
                </a:solidFill>
                <a:latin typeface="Arial Black" panose="020B0A04020102020204" pitchFamily="34" charset="0"/>
                <a:cs typeface="Arial" panose="020B0604020202020204" pitchFamily="34" charset="0"/>
              </a:rPr>
              <a:t>Week</a:t>
            </a:r>
            <a:endParaRPr lang="en-US" sz="2200" b="1" dirty="0">
              <a:solidFill>
                <a:srgbClr val="58C5C9"/>
              </a:solidFill>
              <a:latin typeface="Arial Black" panose="020B0A04020102020204" pitchFamily="34" charset="0"/>
              <a:cs typeface="Arial" panose="020B0604020202020204" pitchFamily="34" charset="0"/>
            </a:endParaRPr>
          </a:p>
          <a:p>
            <a:pPr algn="l">
              <a:defRPr/>
            </a:pP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5581665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66955280"/>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286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200" b="1" dirty="0" smtClean="0">
                <a:solidFill>
                  <a:srgbClr val="58C5C9"/>
                </a:solidFill>
                <a:latin typeface="Arial Black" panose="020B0A04020102020204" pitchFamily="34" charset="0"/>
                <a:cs typeface="Arial" panose="020B0604020202020204" pitchFamily="34" charset="0"/>
              </a:rPr>
              <a:t>High School </a:t>
            </a:r>
            <a:r>
              <a:rPr lang="en-US" sz="2200" b="1" dirty="0">
                <a:solidFill>
                  <a:srgbClr val="58C5C9"/>
                </a:solidFill>
                <a:latin typeface="Arial Black" panose="020B0A04020102020204" pitchFamily="34" charset="0"/>
                <a:cs typeface="Arial" panose="020B0604020202020204" pitchFamily="34" charset="0"/>
              </a:rPr>
              <a:t>Science Classes in Which Teachers Report Students </a:t>
            </a:r>
            <a:r>
              <a:rPr lang="en-US" sz="2200" b="1" dirty="0" smtClean="0">
                <a:solidFill>
                  <a:srgbClr val="58C5C9"/>
                </a:solidFill>
                <a:latin typeface="Arial Black" panose="020B0A04020102020204" pitchFamily="34" charset="0"/>
                <a:cs typeface="Arial" panose="020B0604020202020204" pitchFamily="34" charset="0"/>
              </a:rPr>
              <a:t>Engaging in </a:t>
            </a:r>
            <a:r>
              <a:rPr lang="en-US" sz="2200" b="1" dirty="0">
                <a:solidFill>
                  <a:srgbClr val="58C5C9"/>
                </a:solidFill>
                <a:latin typeface="Arial Black" panose="020B0A04020102020204" pitchFamily="34" charset="0"/>
                <a:cs typeface="Arial" panose="020B0604020202020204" pitchFamily="34" charset="0"/>
              </a:rPr>
              <a:t>Various Aspects of Science Practices at Least Once a </a:t>
            </a:r>
            <a:r>
              <a:rPr lang="en-US" sz="2200" b="1" dirty="0" smtClean="0">
                <a:solidFill>
                  <a:srgbClr val="58C5C9"/>
                </a:solidFill>
                <a:latin typeface="Arial Black" panose="020B0A04020102020204" pitchFamily="34" charset="0"/>
                <a:cs typeface="Arial" panose="020B0604020202020204" pitchFamily="34" charset="0"/>
              </a:rPr>
              <a:t>Week</a:t>
            </a:r>
            <a:endParaRPr lang="en-US" sz="22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235265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49467365"/>
              </p:ext>
            </p:extLst>
          </p:nvPr>
        </p:nvGraphicFramePr>
        <p:xfrm>
          <a:off x="533400" y="1417638"/>
          <a:ext cx="8077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74638"/>
            <a:ext cx="754380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700" b="1" dirty="0">
                <a:solidFill>
                  <a:srgbClr val="58C5C9"/>
                </a:solidFill>
                <a:latin typeface="Arial Black" panose="020B0A04020102020204" pitchFamily="34" charset="0"/>
                <a:cs typeface="Arial" panose="020B0604020202020204" pitchFamily="34" charset="0"/>
              </a:rPr>
              <a:t>Middle School Science Classes in Which Teachers Report Having Strong Control Over Various Decisions</a:t>
            </a:r>
          </a:p>
        </p:txBody>
      </p:sp>
    </p:spTree>
    <p:extLst>
      <p:ext uri="{BB962C8B-B14F-4D97-AF65-F5344CB8AC3E}">
        <p14:creationId xmlns:p14="http://schemas.microsoft.com/office/powerpoint/2010/main" val="31573257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51</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563813"/>
            <a:ext cx="77152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1942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Engaging Students in Practices of Science </a:t>
            </a:r>
            <a:r>
              <a:rPr lang="en-US" dirty="0"/>
              <a:t>Composite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8249488"/>
              </p:ext>
            </p:extLst>
          </p:nvPr>
        </p:nvGraphicFramePr>
        <p:xfrm>
          <a:off x="609600" y="1600200"/>
          <a:ext cx="7924800" cy="4144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0933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Slides </a:t>
            </a:r>
            <a:r>
              <a:rPr lang="en-US" sz="2900" b="1" dirty="0" smtClean="0">
                <a:solidFill>
                  <a:srgbClr val="58C5C9"/>
                </a:solidFill>
                <a:latin typeface="Arial Black" panose="020B0A04020102020204" pitchFamily="34" charset="0"/>
                <a:cs typeface="Arial" panose="020B0604020202020204" pitchFamily="34" charset="0"/>
              </a:rPr>
              <a:t>53–54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 y="2001838"/>
            <a:ext cx="75882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6790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Engaging Students in the Practices of Science Composite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9525192"/>
              </p:ext>
            </p:extLst>
          </p:nvPr>
        </p:nvGraphicFramePr>
        <p:xfrm>
          <a:off x="609600" y="1752600"/>
          <a:ext cx="7924800" cy="3992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7658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Engaging Students in the Practices of Science Composite</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3662010"/>
              </p:ext>
            </p:extLst>
          </p:nvPr>
        </p:nvGraphicFramePr>
        <p:xfrm>
          <a:off x="304800" y="1752600"/>
          <a:ext cx="8229600" cy="4144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6220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Slides </a:t>
            </a:r>
            <a:r>
              <a:rPr lang="en-US" sz="2900" b="1" dirty="0" smtClean="0">
                <a:solidFill>
                  <a:srgbClr val="58C5C9"/>
                </a:solidFill>
                <a:latin typeface="Arial Black" panose="020B0A04020102020204" pitchFamily="34" charset="0"/>
                <a:cs typeface="Arial" panose="020B0604020202020204" pitchFamily="34" charset="0"/>
              </a:rPr>
              <a:t>56–57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46" y="1417638"/>
            <a:ext cx="7845425" cy="431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2738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sz="2900" dirty="0" smtClean="0"/>
              <a:t>Science </a:t>
            </a:r>
            <a:r>
              <a:rPr lang="en-US" sz="2900" dirty="0"/>
              <a:t>Classes in Which Teachers Report </a:t>
            </a:r>
            <a:r>
              <a:rPr lang="en-US" sz="2900" dirty="0" smtClean="0"/>
              <a:t>Incorporating Engineering </a:t>
            </a:r>
            <a:r>
              <a:rPr lang="en-US" sz="2900" dirty="0"/>
              <a:t>Into Science Instruction</a:t>
            </a:r>
            <a:br>
              <a:rPr lang="en-US" sz="2900" dirty="0"/>
            </a:br>
            <a:endParaRPr lang="en-US" sz="29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8092618"/>
              </p:ext>
            </p:extLst>
          </p:nvPr>
        </p:nvGraphicFramePr>
        <p:xfrm>
          <a:off x="381000" y="1752600"/>
          <a:ext cx="85344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0827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sz="2900" dirty="0" smtClean="0"/>
              <a:t>Science </a:t>
            </a:r>
            <a:r>
              <a:rPr lang="en-US" sz="2900" dirty="0"/>
              <a:t>Classes in Which Teachers Report </a:t>
            </a:r>
            <a:r>
              <a:rPr lang="en-US" sz="2900" dirty="0" smtClean="0"/>
              <a:t>Incorporating Coding </a:t>
            </a:r>
            <a:r>
              <a:rPr lang="en-US" sz="2900" dirty="0"/>
              <a:t>Into Science Instruction</a:t>
            </a:r>
            <a:br>
              <a:rPr lang="en-US" sz="2900" dirty="0"/>
            </a:br>
            <a:endParaRPr lang="en-US" sz="29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90295058"/>
              </p:ext>
            </p:extLst>
          </p:nvPr>
        </p:nvGraphicFramePr>
        <p:xfrm>
          <a:off x="381000" y="1752600"/>
          <a:ext cx="85344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54955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59–61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1697038"/>
            <a:ext cx="786765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6789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65902223"/>
              </p:ext>
            </p:extLst>
          </p:nvPr>
        </p:nvGraphicFramePr>
        <p:xfrm>
          <a:off x="1905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286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Elementary </a:t>
            </a:r>
            <a:r>
              <a:rPr lang="en-US" sz="2900" b="1" dirty="0" smtClean="0">
                <a:solidFill>
                  <a:srgbClr val="58C5C9"/>
                </a:solidFill>
                <a:latin typeface="Arial Black" panose="020B0A04020102020204" pitchFamily="34" charset="0"/>
                <a:cs typeface="Arial" panose="020B0604020202020204" pitchFamily="34" charset="0"/>
              </a:rPr>
              <a:t>Science </a:t>
            </a:r>
            <a:r>
              <a:rPr lang="en-US" sz="2900" b="1" dirty="0">
                <a:solidFill>
                  <a:srgbClr val="58C5C9"/>
                </a:solidFill>
                <a:latin typeface="Arial Black" panose="020B0A04020102020204" pitchFamily="34" charset="0"/>
                <a:cs typeface="Arial" panose="020B0604020202020204" pitchFamily="34" charset="0"/>
              </a:rPr>
              <a:t>Classes Participating in Various Activities in the Most Recent Lesson</a:t>
            </a:r>
          </a:p>
        </p:txBody>
      </p:sp>
    </p:spTree>
    <p:extLst>
      <p:ext uri="{BB962C8B-B14F-4D97-AF65-F5344CB8AC3E}">
        <p14:creationId xmlns:p14="http://schemas.microsoft.com/office/powerpoint/2010/main" val="35335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51068931"/>
              </p:ext>
            </p:extLst>
          </p:nvPr>
        </p:nvGraphicFramePr>
        <p:xfrm>
          <a:off x="533400" y="1600200"/>
          <a:ext cx="78486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700" b="1" dirty="0">
                <a:solidFill>
                  <a:srgbClr val="58C5C9"/>
                </a:solidFill>
                <a:latin typeface="Arial Black" panose="020B0A04020102020204" pitchFamily="34" charset="0"/>
                <a:cs typeface="Arial" panose="020B0604020202020204" pitchFamily="34" charset="0"/>
              </a:rPr>
              <a:t>High School Science Classes in Which Teachers Report Having Strong Control Over Various Decisions</a:t>
            </a:r>
          </a:p>
        </p:txBody>
      </p:sp>
    </p:spTree>
    <p:extLst>
      <p:ext uri="{BB962C8B-B14F-4D97-AF65-F5344CB8AC3E}">
        <p14:creationId xmlns:p14="http://schemas.microsoft.com/office/powerpoint/2010/main" val="10664381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38852802"/>
              </p:ext>
            </p:extLst>
          </p:nvPr>
        </p:nvGraphicFramePr>
        <p:xfrm>
          <a:off x="152400" y="12192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Middle School Science Classes Participating in Various Activities in the Most Recent Lesson</a:t>
            </a:r>
          </a:p>
        </p:txBody>
      </p:sp>
    </p:spTree>
    <p:extLst>
      <p:ext uri="{BB962C8B-B14F-4D97-AF65-F5344CB8AC3E}">
        <p14:creationId xmlns:p14="http://schemas.microsoft.com/office/powerpoint/2010/main" val="11618168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86486065"/>
              </p:ext>
            </p:extLst>
          </p:nvPr>
        </p:nvGraphicFramePr>
        <p:xfrm>
          <a:off x="152400" y="12192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High School </a:t>
            </a:r>
            <a:r>
              <a:rPr lang="en-US" sz="2900" b="1" dirty="0">
                <a:solidFill>
                  <a:srgbClr val="58C5C9"/>
                </a:solidFill>
                <a:latin typeface="Arial Black" panose="020B0A04020102020204" pitchFamily="34" charset="0"/>
                <a:cs typeface="Arial" panose="020B0604020202020204" pitchFamily="34" charset="0"/>
              </a:rPr>
              <a:t>Science Classes Participating in Various Activities in the Most Recent Lesson</a:t>
            </a:r>
          </a:p>
        </p:txBody>
      </p:sp>
    </p:spTree>
    <p:extLst>
      <p:ext uri="{BB962C8B-B14F-4D97-AF65-F5344CB8AC3E}">
        <p14:creationId xmlns:p14="http://schemas.microsoft.com/office/powerpoint/2010/main" val="10200437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63</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2303463"/>
            <a:ext cx="7493000" cy="225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9398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08661340"/>
              </p:ext>
            </p:extLst>
          </p:nvPr>
        </p:nvGraphicFramePr>
        <p:xfrm>
          <a:off x="609600" y="15240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143000" y="274638"/>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Percentage of Time Spent on Different Activities in the Most Recent Science </a:t>
            </a:r>
            <a:r>
              <a:rPr lang="en-US" sz="2900" b="1" dirty="0" smtClean="0">
                <a:solidFill>
                  <a:srgbClr val="58C5C9"/>
                </a:solidFill>
                <a:latin typeface="Arial Black" panose="020B0A04020102020204" pitchFamily="34" charset="0"/>
                <a:cs typeface="Arial" panose="020B0604020202020204" pitchFamily="34" charset="0"/>
              </a:rPr>
              <a:t>Lesson</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1247471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43000" y="2743200"/>
            <a:ext cx="7239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Homework and Assessment Practices</a:t>
            </a:r>
          </a:p>
        </p:txBody>
      </p:sp>
    </p:spTree>
    <p:extLst>
      <p:ext uri="{BB962C8B-B14F-4D97-AF65-F5344CB8AC3E}">
        <p14:creationId xmlns:p14="http://schemas.microsoft.com/office/powerpoint/2010/main" val="8930629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66</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43088"/>
            <a:ext cx="7772400"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5803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94464994"/>
              </p:ext>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286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Amount of Homework Assigned in Science Classes </a:t>
            </a:r>
            <a:r>
              <a:rPr lang="en-US" sz="2900" b="1" dirty="0" smtClean="0">
                <a:solidFill>
                  <a:srgbClr val="58C5C9"/>
                </a:solidFill>
                <a:latin typeface="Arial Black" panose="020B0A04020102020204" pitchFamily="34" charset="0"/>
                <a:cs typeface="Arial" panose="020B0604020202020204" pitchFamily="34" charset="0"/>
              </a:rPr>
              <a:t>Per Week</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206027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68</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50" y="2057400"/>
            <a:ext cx="80645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3214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24774978"/>
              </p:ext>
            </p:extLst>
          </p:nvPr>
        </p:nvGraphicFramePr>
        <p:xfrm>
          <a:off x="533400" y="1295400"/>
          <a:ext cx="8077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Frequency of Required External Testing in Science </a:t>
            </a:r>
            <a:r>
              <a:rPr lang="en-US" sz="2900" b="1" dirty="0" smtClean="0">
                <a:solidFill>
                  <a:srgbClr val="58C5C9"/>
                </a:solidFill>
                <a:latin typeface="Arial Black" panose="020B0A04020102020204" pitchFamily="34" charset="0"/>
                <a:cs typeface="Arial" panose="020B0604020202020204" pitchFamily="34" charset="0"/>
              </a:rPr>
              <a:t>Classes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1447130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799" y="1219200"/>
            <a:ext cx="6916839" cy="470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a:solidFill>
                  <a:srgbClr val="58C5C9"/>
                </a:solidFill>
                <a:latin typeface="Arial Black" panose="020B0A04020102020204" pitchFamily="34" charset="0"/>
                <a:cs typeface="Arial" panose="020B0604020202020204" pitchFamily="34" charset="0"/>
              </a:rPr>
              <a:t>Slides </a:t>
            </a:r>
            <a:r>
              <a:rPr lang="en-US" sz="2900" b="1" smtClean="0">
                <a:solidFill>
                  <a:srgbClr val="58C5C9"/>
                </a:solidFill>
                <a:latin typeface="Arial Black" panose="020B0A04020102020204" pitchFamily="34" charset="0"/>
                <a:cs typeface="Arial" panose="020B0604020202020204" pitchFamily="34" charset="0"/>
              </a:rPr>
              <a:t>70–73</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spTree>
    <p:extLst>
      <p:ext uri="{BB962C8B-B14F-4D97-AF65-F5344CB8AC3E}">
        <p14:creationId xmlns:p14="http://schemas.microsoft.com/office/powerpoint/2010/main" val="3926994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8</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2387600"/>
            <a:ext cx="762635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531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20826646"/>
              </p:ext>
            </p:extLst>
          </p:nvPr>
        </p:nvGraphicFramePr>
        <p:xfrm>
          <a:off x="533400" y="1676400"/>
          <a:ext cx="8077200" cy="42211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600" b="1" dirty="0" smtClean="0">
                <a:solidFill>
                  <a:srgbClr val="58C5C9"/>
                </a:solidFill>
                <a:latin typeface="Arial Black" panose="020B0A04020102020204" pitchFamily="34" charset="0"/>
                <a:cs typeface="Arial" panose="020B0604020202020204" pitchFamily="34" charset="0"/>
              </a:rPr>
              <a:t>Science </a:t>
            </a:r>
            <a:r>
              <a:rPr lang="en-US" sz="2600" b="1" dirty="0">
                <a:solidFill>
                  <a:srgbClr val="58C5C9"/>
                </a:solidFill>
                <a:latin typeface="Arial Black" panose="020B0A04020102020204" pitchFamily="34" charset="0"/>
                <a:cs typeface="Arial" panose="020B0604020202020204" pitchFamily="34" charset="0"/>
              </a:rPr>
              <a:t>Classes Required to Take External Assessments Two or More Times P</a:t>
            </a:r>
            <a:r>
              <a:rPr lang="en-US" sz="2600" b="1" dirty="0" smtClean="0">
                <a:solidFill>
                  <a:srgbClr val="58C5C9"/>
                </a:solidFill>
                <a:latin typeface="Arial Black" panose="020B0A04020102020204" pitchFamily="34" charset="0"/>
                <a:cs typeface="Arial" panose="020B0604020202020204" pitchFamily="34" charset="0"/>
              </a:rPr>
              <a:t>er Year</a:t>
            </a:r>
            <a:endParaRPr lang="en-US" sz="26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929279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65224231"/>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152400"/>
            <a:ext cx="7696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400" b="1" dirty="0" smtClean="0">
                <a:solidFill>
                  <a:srgbClr val="58C5C9"/>
                </a:solidFill>
                <a:latin typeface="Arial Black" panose="020B0A04020102020204" pitchFamily="34" charset="0"/>
                <a:cs typeface="Arial" panose="020B0604020202020204" pitchFamily="34" charset="0"/>
              </a:rPr>
              <a:t>Science </a:t>
            </a:r>
            <a:r>
              <a:rPr lang="en-US" sz="2400" b="1" dirty="0">
                <a:solidFill>
                  <a:srgbClr val="58C5C9"/>
                </a:solidFill>
                <a:latin typeface="Arial Black" panose="020B0A04020102020204" pitchFamily="34" charset="0"/>
                <a:cs typeface="Arial" panose="020B0604020202020204" pitchFamily="34" charset="0"/>
              </a:rPr>
              <a:t>Classes Required to Take External Assessments Two or More Times </a:t>
            </a:r>
            <a:r>
              <a:rPr lang="en-US" sz="2400" b="1" dirty="0" smtClean="0">
                <a:solidFill>
                  <a:srgbClr val="58C5C9"/>
                </a:solidFill>
                <a:latin typeface="Arial Black" panose="020B0A04020102020204" pitchFamily="34" charset="0"/>
                <a:cs typeface="Arial" panose="020B0604020202020204" pitchFamily="34" charset="0"/>
              </a:rPr>
              <a:t>Per Year</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8309254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9917314"/>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152400"/>
            <a:ext cx="7696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400" b="1" dirty="0">
                <a:solidFill>
                  <a:srgbClr val="58C5C9"/>
                </a:solidFill>
                <a:latin typeface="Arial Black" panose="020B0A04020102020204" pitchFamily="34" charset="0"/>
                <a:cs typeface="Arial" panose="020B0604020202020204" pitchFamily="34" charset="0"/>
              </a:rPr>
              <a:t>Science Classes Required to Take External Assessments Two or More Times P</a:t>
            </a:r>
            <a:r>
              <a:rPr lang="en-US" sz="2400" b="1" dirty="0" smtClean="0">
                <a:solidFill>
                  <a:srgbClr val="58C5C9"/>
                </a:solidFill>
                <a:latin typeface="Arial Black" panose="020B0A04020102020204" pitchFamily="34" charset="0"/>
                <a:cs typeface="Arial" panose="020B0604020202020204" pitchFamily="34" charset="0"/>
              </a:rPr>
              <a:t>er Year</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5233988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83832398"/>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620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400" b="1" dirty="0">
                <a:solidFill>
                  <a:srgbClr val="58C5C9"/>
                </a:solidFill>
                <a:latin typeface="Arial Black" panose="020B0A04020102020204" pitchFamily="34" charset="0"/>
                <a:cs typeface="Arial" panose="020B0604020202020204" pitchFamily="34" charset="0"/>
              </a:rPr>
              <a:t>Science Classes Required to Take External Assessments Two or More Times per </a:t>
            </a:r>
            <a:r>
              <a:rPr lang="en-US" sz="2400" b="1" dirty="0" smtClean="0">
                <a:solidFill>
                  <a:srgbClr val="58C5C9"/>
                </a:solidFill>
                <a:latin typeface="Arial Black" panose="020B0A04020102020204" pitchFamily="34" charset="0"/>
                <a:cs typeface="Arial" panose="020B0604020202020204" pitchFamily="34" charset="0"/>
              </a:rPr>
              <a:t>Year</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832869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4272298"/>
              </p:ext>
            </p:extLst>
          </p:nvPr>
        </p:nvGraphicFramePr>
        <p:xfrm>
          <a:off x="228600" y="17526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Curriculum and Pedagogy </a:t>
            </a:r>
            <a:r>
              <a:rPr lang="en-US" sz="2900" b="1" dirty="0">
                <a:solidFill>
                  <a:srgbClr val="58C5C9"/>
                </a:solidFill>
                <a:latin typeface="Arial Black" panose="020B0A04020102020204" pitchFamily="34" charset="0"/>
                <a:cs typeface="Arial" panose="020B0604020202020204" pitchFamily="34" charset="0"/>
              </a:rPr>
              <a:t>Control </a:t>
            </a:r>
            <a:r>
              <a:rPr lang="en-US" sz="2900" b="1" dirty="0" smtClean="0">
                <a:solidFill>
                  <a:srgbClr val="58C5C9"/>
                </a:solidFill>
                <a:latin typeface="Arial Black" panose="020B0A04020102020204" pitchFamily="34" charset="0"/>
                <a:cs typeface="Arial" panose="020B0604020202020204" pitchFamily="34" charset="0"/>
              </a:rPr>
              <a:t>Composites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445519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Slides </a:t>
            </a:r>
            <a:r>
              <a:rPr lang="en-US" sz="2900" b="1" dirty="0" smtClean="0">
                <a:solidFill>
                  <a:srgbClr val="58C5C9"/>
                </a:solidFill>
                <a:latin typeface="Arial Black" panose="020B0A04020102020204" pitchFamily="34" charset="0"/>
                <a:cs typeface="Arial" panose="020B0604020202020204" pitchFamily="34" charset="0"/>
              </a:rPr>
              <a:t>10–13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528" y="1381195"/>
            <a:ext cx="5600943" cy="458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50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662</TotalTime>
  <Words>14403</Words>
  <Application>Microsoft Office PowerPoint</Application>
  <PresentationFormat>On-screen Show (4:3)</PresentationFormat>
  <Paragraphs>850</Paragraphs>
  <Slides>73</Slides>
  <Notes>72</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 Chapter 5  Instructional Decision-Making, Objectives, and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Classes With No Emphasis on Learning How To Do Engineering</vt:lpstr>
      <vt:lpstr>PowerPoint Presentation</vt:lpstr>
      <vt:lpstr>Reform-Oriented Instructional Objectives Composite</vt:lpstr>
      <vt:lpstr>PowerPoint Presentation</vt:lpstr>
      <vt:lpstr>Reform-Oriented Instructional Objectives 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Engaging Students in Practices of Science Composite</vt:lpstr>
      <vt:lpstr>PowerPoint Presentation</vt:lpstr>
      <vt:lpstr>Engaging Students in the Practices of Science Composite</vt:lpstr>
      <vt:lpstr>Engaging Students in the Practices of Science Composite</vt:lpstr>
      <vt:lpstr>PowerPoint Presentation</vt:lpstr>
      <vt:lpstr>  Science Classes in Which Teachers Report Incorporating Engineering Into Science Instruction </vt:lpstr>
      <vt:lpstr>  Science Classes in Which Teachers Report Incorporating Coding Into Science Instruction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60</cp:revision>
  <dcterms:created xsi:type="dcterms:W3CDTF">2018-12-17T19:52:28Z</dcterms:created>
  <dcterms:modified xsi:type="dcterms:W3CDTF">2019-06-03T13:39:02Z</dcterms:modified>
</cp:coreProperties>
</file>