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charts/chart19.xml" ContentType="application/vnd.openxmlformats-officedocument.drawingml.chart+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charts/chart2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notesSlides/notesSlide35.xml" ContentType="application/vnd.openxmlformats-officedocument.presentationml.notesSlide+xml"/>
  <Override PartName="/ppt/charts/chart25.xml" ContentType="application/vnd.openxmlformats-officedocument.drawingml.chart+xml"/>
  <Override PartName="/ppt/notesSlides/notesSlide36.xml" ContentType="application/vnd.openxmlformats-officedocument.presentationml.notesSlide+xml"/>
  <Override PartName="/ppt/charts/chart26.xml" ContentType="application/vnd.openxmlformats-officedocument.drawingml.chart+xml"/>
  <Override PartName="/ppt/notesSlides/notesSlide37.xml" ContentType="application/vnd.openxmlformats-officedocument.presentationml.notesSlide+xml"/>
  <Override PartName="/ppt/charts/chart27.xml" ContentType="application/vnd.openxmlformats-officedocument.drawingml.chart+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0.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1.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2.xml" ContentType="application/vnd.openxmlformats-officedocument.drawingml.chart+xml"/>
  <Override PartName="/ppt/notesSlides/notesSlide46.xml" ContentType="application/vnd.openxmlformats-officedocument.presentationml.notesSlide+xml"/>
  <Override PartName="/ppt/charts/chart3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4.xml" ContentType="application/vnd.openxmlformats-officedocument.drawingml.chart+xml"/>
  <Override PartName="/ppt/notesSlides/notesSlide49.xml" ContentType="application/vnd.openxmlformats-officedocument.presentationml.notesSlide+xml"/>
  <Override PartName="/ppt/charts/chart35.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6.xml" ContentType="application/vnd.openxmlformats-officedocument.drawingml.chart+xml"/>
  <Override PartName="/ppt/notesSlides/notesSlide52.xml" ContentType="application/vnd.openxmlformats-officedocument.presentationml.notesSlide+xml"/>
  <Override PartName="/ppt/charts/chart37.xml" ContentType="application/vnd.openxmlformats-officedocument.drawingml.chart+xml"/>
  <Override PartName="/ppt/notesSlides/notesSlide53.xml" ContentType="application/vnd.openxmlformats-officedocument.presentationml.notesSlide+xml"/>
  <Override PartName="/ppt/charts/chart38.xml" ContentType="application/vnd.openxmlformats-officedocument.drawingml.chart+xml"/>
  <Override PartName="/ppt/notesSlides/notesSlide54.xml" ContentType="application/vnd.openxmlformats-officedocument.presentationml.notesSlide+xml"/>
  <Override PartName="/ppt/charts/chart39.xml" ContentType="application/vnd.openxmlformats-officedocument.drawingml.chart+xml"/>
  <Override PartName="/ppt/notesSlides/notesSlide55.xml" ContentType="application/vnd.openxmlformats-officedocument.presentationml.notesSlide+xml"/>
  <Override PartName="/ppt/charts/chart4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93" r:id="rId16"/>
    <p:sldId id="294" r:id="rId17"/>
    <p:sldId id="295" r:id="rId18"/>
    <p:sldId id="296" r:id="rId19"/>
    <p:sldId id="297" r:id="rId20"/>
    <p:sldId id="273" r:id="rId21"/>
    <p:sldId id="274" r:id="rId22"/>
    <p:sldId id="275" r:id="rId23"/>
    <p:sldId id="276" r:id="rId24"/>
    <p:sldId id="277" r:id="rId25"/>
    <p:sldId id="298" r:id="rId26"/>
    <p:sldId id="299" r:id="rId27"/>
    <p:sldId id="278" r:id="rId28"/>
    <p:sldId id="279" r:id="rId29"/>
    <p:sldId id="300" r:id="rId30"/>
    <p:sldId id="280" r:id="rId31"/>
    <p:sldId id="301" r:id="rId32"/>
    <p:sldId id="302" r:id="rId33"/>
    <p:sldId id="282" r:id="rId34"/>
    <p:sldId id="283" r:id="rId35"/>
    <p:sldId id="303" r:id="rId36"/>
    <p:sldId id="304" r:id="rId37"/>
    <p:sldId id="305" r:id="rId38"/>
    <p:sldId id="306" r:id="rId39"/>
    <p:sldId id="307" r:id="rId40"/>
    <p:sldId id="308" r:id="rId41"/>
    <p:sldId id="309" r:id="rId42"/>
    <p:sldId id="310" r:id="rId43"/>
    <p:sldId id="311" r:id="rId44"/>
    <p:sldId id="313" r:id="rId45"/>
    <p:sldId id="314" r:id="rId46"/>
    <p:sldId id="315" r:id="rId47"/>
    <p:sldId id="316" r:id="rId48"/>
    <p:sldId id="318" r:id="rId49"/>
    <p:sldId id="317" r:id="rId50"/>
    <p:sldId id="319" r:id="rId51"/>
    <p:sldId id="321" r:id="rId52"/>
    <p:sldId id="320" r:id="rId53"/>
    <p:sldId id="322" r:id="rId54"/>
    <p:sldId id="324" r:id="rId55"/>
    <p:sldId id="323" r:id="rId56"/>
    <p:sldId id="325" r:id="rId57"/>
    <p:sldId id="326" r:id="rId58"/>
    <p:sldId id="327" r:id="rId59"/>
    <p:sldId id="328" r:id="rId60"/>
    <p:sldId id="329" r:id="rId6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C5C9"/>
    <a:srgbClr val="357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9543" autoAdjust="0"/>
  </p:normalViewPr>
  <p:slideViewPr>
    <p:cSldViewPr>
      <p:cViewPr>
        <p:scale>
          <a:sx n="110" d="100"/>
          <a:sy n="110" d="100"/>
        </p:scale>
        <p:origin x="-168" y="-4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‌Mathematics instruction from specialist instead of their regular teacher</c:v>
                </c:pt>
                <c:pt idx="1">
                  <c:v>Mathematics instruction from specialist in addition to their regular teacher</c:v>
                </c:pt>
                <c:pt idx="2">
                  <c:v>Students pulled out from mathematics for instruction in other content areas</c:v>
                </c:pt>
                <c:pt idx="3">
                  <c:v>Students pulled out for enrichment in ‌mathematics</c:v>
                </c:pt>
                <c:pt idx="4">
                  <c:v>Students pulled out for remedial instruction in mathematics</c:v>
                </c:pt>
              </c:strCache>
            </c:strRef>
          </c:cat>
          <c:val>
            <c:numRef>
              <c:f>Sheet1!$B$2:$B$6</c:f>
              <c:numCache>
                <c:formatCode>General</c:formatCode>
                <c:ptCount val="5"/>
                <c:pt idx="0">
                  <c:v>8</c:v>
                </c:pt>
                <c:pt idx="1">
                  <c:v>23</c:v>
                </c:pt>
                <c:pt idx="2">
                  <c:v>25</c:v>
                </c:pt>
                <c:pt idx="3">
                  <c:v>36</c:v>
                </c:pt>
                <c:pt idx="4">
                  <c:v>62</c:v>
                </c:pt>
              </c:numCache>
            </c:numRef>
          </c:val>
        </c:ser>
        <c:dLbls>
          <c:showLegendKey val="0"/>
          <c:showVal val="0"/>
          <c:showCatName val="0"/>
          <c:showSerName val="0"/>
          <c:showPercent val="0"/>
          <c:showBubbleSize val="0"/>
        </c:dLbls>
        <c:gapWidth val="150"/>
        <c:axId val="128276736"/>
        <c:axId val="128303104"/>
      </c:barChart>
      <c:catAx>
        <c:axId val="128276736"/>
        <c:scaling>
          <c:orientation val="minMax"/>
        </c:scaling>
        <c:delete val="0"/>
        <c:axPos val="l"/>
        <c:numFmt formatCode="General" sourceLinked="1"/>
        <c:majorTickMark val="out"/>
        <c:minorTickMark val="none"/>
        <c:tickLblPos val="nextTo"/>
        <c:txPr>
          <a:bodyPr/>
          <a:lstStyle/>
          <a:p>
            <a:pPr>
              <a:defRPr sz="1800"/>
            </a:pPr>
            <a:endParaRPr lang="en-US"/>
          </a:p>
        </c:txPr>
        <c:crossAx val="128303104"/>
        <c:crosses val="autoZero"/>
        <c:auto val="1"/>
        <c:lblAlgn val="ctr"/>
        <c:lblOffset val="100"/>
        <c:noMultiLvlLbl val="0"/>
      </c:catAx>
      <c:valAx>
        <c:axId val="12830310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8276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10752878863115"/>
          <c:y val="4.9180327868852458E-2"/>
          <c:w val="0.46185642335248633"/>
          <c:h val="0.68406587496235105"/>
        </c:manualLayout>
      </c:layout>
      <c:barChart>
        <c:barDir val="bar"/>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Sheet1!$A$2:$A$6</c:f>
              <c:strCache>
                <c:ptCount val="5"/>
                <c:pt idx="0">
                  <c:v>Participation in mathematics competitions</c:v>
                </c:pt>
                <c:pt idx="1">
                  <c:v>After-school programs for enrichment</c:v>
                </c:pt>
                <c:pt idx="2">
                  <c:v>Family math nights</c:v>
                </c:pt>
                <c:pt idx="3">
                  <c:v>Encourage students to participate in summer programs/‌camps</c:v>
                </c:pt>
                <c:pt idx="4">
                  <c:v>After-school help</c:v>
                </c:pt>
              </c:strCache>
            </c:strRef>
          </c:cat>
          <c:val>
            <c:numRef>
              <c:f>Sheet1!$B$2:$B$6</c:f>
              <c:numCache>
                <c:formatCode>General</c:formatCode>
                <c:ptCount val="5"/>
                <c:pt idx="0">
                  <c:v>39</c:v>
                </c:pt>
                <c:pt idx="1">
                  <c:v>30</c:v>
                </c:pt>
                <c:pt idx="2">
                  <c:v>20</c:v>
                </c:pt>
                <c:pt idx="3">
                  <c:v>49</c:v>
                </c:pt>
                <c:pt idx="4">
                  <c:v>65</c:v>
                </c:pt>
              </c:numCache>
            </c:numRef>
          </c:val>
        </c:ser>
        <c:ser>
          <c:idx val="1"/>
          <c:order val="1"/>
          <c:tx>
            <c:strRef>
              <c:f>Sheet1!$C$1</c:f>
              <c:strCache>
                <c:ptCount val="1"/>
                <c:pt idx="0">
                  <c:v>Highest Quartile</c:v>
                </c:pt>
              </c:strCache>
            </c:strRef>
          </c:tx>
          <c:invertIfNegative val="0"/>
          <c:dLbls>
            <c:showLegendKey val="0"/>
            <c:showVal val="1"/>
            <c:showCatName val="0"/>
            <c:showSerName val="0"/>
            <c:showPercent val="0"/>
            <c:showBubbleSize val="0"/>
            <c:showLeaderLines val="0"/>
          </c:dLbls>
          <c:cat>
            <c:strRef>
              <c:f>Sheet1!$A$2:$A$6</c:f>
              <c:strCache>
                <c:ptCount val="5"/>
                <c:pt idx="0">
                  <c:v>Participation in mathematics competitions</c:v>
                </c:pt>
                <c:pt idx="1">
                  <c:v>After-school programs for enrichment</c:v>
                </c:pt>
                <c:pt idx="2">
                  <c:v>Family math nights</c:v>
                </c:pt>
                <c:pt idx="3">
                  <c:v>Encourage students to participate in summer programs/‌camps</c:v>
                </c:pt>
                <c:pt idx="4">
                  <c:v>After-school help</c:v>
                </c:pt>
              </c:strCache>
            </c:strRef>
          </c:cat>
          <c:val>
            <c:numRef>
              <c:f>Sheet1!$C$2:$C$6</c:f>
              <c:numCache>
                <c:formatCode>General</c:formatCode>
                <c:ptCount val="5"/>
                <c:pt idx="0">
                  <c:v>26</c:v>
                </c:pt>
                <c:pt idx="1">
                  <c:v>36</c:v>
                </c:pt>
                <c:pt idx="2">
                  <c:v>45</c:v>
                </c:pt>
                <c:pt idx="3">
                  <c:v>64</c:v>
                </c:pt>
                <c:pt idx="4">
                  <c:v>81</c:v>
                </c:pt>
              </c:numCache>
            </c:numRef>
          </c:val>
        </c:ser>
        <c:dLbls>
          <c:showLegendKey val="0"/>
          <c:showVal val="0"/>
          <c:showCatName val="0"/>
          <c:showSerName val="0"/>
          <c:showPercent val="0"/>
          <c:showBubbleSize val="0"/>
        </c:dLbls>
        <c:gapWidth val="98"/>
        <c:axId val="129219584"/>
        <c:axId val="129229568"/>
      </c:barChart>
      <c:catAx>
        <c:axId val="129219584"/>
        <c:scaling>
          <c:orientation val="minMax"/>
        </c:scaling>
        <c:delete val="0"/>
        <c:axPos val="l"/>
        <c:majorTickMark val="out"/>
        <c:minorTickMark val="none"/>
        <c:tickLblPos val="nextTo"/>
        <c:txPr>
          <a:bodyPr/>
          <a:lstStyle/>
          <a:p>
            <a:pPr>
              <a:defRPr sz="1800"/>
            </a:pPr>
            <a:endParaRPr lang="en-US"/>
          </a:p>
        </c:txPr>
        <c:crossAx val="129229568"/>
        <c:crosses val="autoZero"/>
        <c:auto val="1"/>
        <c:lblAlgn val="ctr"/>
        <c:lblOffset val="100"/>
        <c:noMultiLvlLbl val="0"/>
      </c:catAx>
      <c:valAx>
        <c:axId val="12922956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9219584"/>
        <c:crosses val="autoZero"/>
        <c:crossBetween val="between"/>
        <c:majorUnit val="20"/>
      </c:valAx>
    </c:plotArea>
    <c:legend>
      <c:legendPos val="b"/>
      <c:layout>
        <c:manualLayout>
          <c:xMode val="edge"/>
          <c:yMode val="edge"/>
          <c:x val="0.25283736492397912"/>
          <c:y val="0.91596940751258549"/>
          <c:w val="0.49432515192357707"/>
          <c:h val="7.58338711759390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3588044737651038"/>
          <c:y val="6.5573770491803282E-2"/>
          <c:w val="0.53005426686529045"/>
          <c:h val="0.68406587496235105"/>
        </c:manualLayout>
      </c:layout>
      <c:barChart>
        <c:barDir val="bar"/>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Sheet1!$A$2:$A$6</c:f>
              <c:strCache>
                <c:ptCount val="5"/>
                <c:pt idx="0">
                  <c:v>Internships in mathematics fields</c:v>
                </c:pt>
                <c:pt idx="1">
                  <c:v>Participation in local or regional mathematics fair</c:v>
                </c:pt>
                <c:pt idx="2">
                  <c:v>Meetings with mentors who work in mathematics fields</c:v>
                </c:pt>
                <c:pt idx="3">
                  <c:v>Visits to business, industry, or research sites</c:v>
                </c:pt>
                <c:pt idx="4">
                  <c:v>Mathematics clubs</c:v>
                </c:pt>
              </c:strCache>
            </c:strRef>
          </c:cat>
          <c:val>
            <c:numRef>
              <c:f>Sheet1!$B$2:$B$6</c:f>
              <c:numCache>
                <c:formatCode>General</c:formatCode>
                <c:ptCount val="5"/>
                <c:pt idx="0">
                  <c:v>11</c:v>
                </c:pt>
                <c:pt idx="1">
                  <c:v>20</c:v>
                </c:pt>
                <c:pt idx="2">
                  <c:v>11</c:v>
                </c:pt>
                <c:pt idx="3">
                  <c:v>16</c:v>
                </c:pt>
                <c:pt idx="4">
                  <c:v>30</c:v>
                </c:pt>
              </c:numCache>
            </c:numRef>
          </c:val>
        </c:ser>
        <c:ser>
          <c:idx val="1"/>
          <c:order val="1"/>
          <c:tx>
            <c:strRef>
              <c:f>Sheet1!$C$1</c:f>
              <c:strCache>
                <c:ptCount val="1"/>
                <c:pt idx="0">
                  <c:v>Highest Quartile</c:v>
                </c:pt>
              </c:strCache>
            </c:strRef>
          </c:tx>
          <c:invertIfNegative val="0"/>
          <c:dLbls>
            <c:showLegendKey val="0"/>
            <c:showVal val="1"/>
            <c:showCatName val="0"/>
            <c:showSerName val="0"/>
            <c:showPercent val="0"/>
            <c:showBubbleSize val="0"/>
            <c:showLeaderLines val="0"/>
          </c:dLbls>
          <c:cat>
            <c:strRef>
              <c:f>Sheet1!$A$2:$A$6</c:f>
              <c:strCache>
                <c:ptCount val="5"/>
                <c:pt idx="0">
                  <c:v>Internships in mathematics fields</c:v>
                </c:pt>
                <c:pt idx="1">
                  <c:v>Participation in local or regional mathematics fair</c:v>
                </c:pt>
                <c:pt idx="2">
                  <c:v>Meetings with mentors who work in mathematics fields</c:v>
                </c:pt>
                <c:pt idx="3">
                  <c:v>Visits to business, industry, or research sites</c:v>
                </c:pt>
                <c:pt idx="4">
                  <c:v>Mathematics clubs</c:v>
                </c:pt>
              </c:strCache>
            </c:strRef>
          </c:cat>
          <c:val>
            <c:numRef>
              <c:f>Sheet1!$C$2:$C$6</c:f>
              <c:numCache>
                <c:formatCode>General</c:formatCode>
                <c:ptCount val="5"/>
                <c:pt idx="0">
                  <c:v>7</c:v>
                </c:pt>
                <c:pt idx="1">
                  <c:v>19</c:v>
                </c:pt>
                <c:pt idx="2">
                  <c:v>22</c:v>
                </c:pt>
                <c:pt idx="3">
                  <c:v>23</c:v>
                </c:pt>
                <c:pt idx="4">
                  <c:v>24</c:v>
                </c:pt>
              </c:numCache>
            </c:numRef>
          </c:val>
        </c:ser>
        <c:dLbls>
          <c:showLegendKey val="0"/>
          <c:showVal val="0"/>
          <c:showCatName val="0"/>
          <c:showSerName val="0"/>
          <c:showPercent val="0"/>
          <c:showBubbleSize val="0"/>
        </c:dLbls>
        <c:gapWidth val="100"/>
        <c:axId val="164193024"/>
        <c:axId val="164194560"/>
      </c:barChart>
      <c:catAx>
        <c:axId val="164193024"/>
        <c:scaling>
          <c:orientation val="minMax"/>
        </c:scaling>
        <c:delete val="0"/>
        <c:axPos val="l"/>
        <c:majorTickMark val="out"/>
        <c:minorTickMark val="none"/>
        <c:tickLblPos val="nextTo"/>
        <c:txPr>
          <a:bodyPr/>
          <a:lstStyle/>
          <a:p>
            <a:pPr>
              <a:defRPr sz="1800"/>
            </a:pPr>
            <a:endParaRPr lang="en-US"/>
          </a:p>
        </c:txPr>
        <c:crossAx val="164194560"/>
        <c:crosses val="autoZero"/>
        <c:auto val="1"/>
        <c:lblAlgn val="ctr"/>
        <c:lblOffset val="100"/>
        <c:noMultiLvlLbl val="0"/>
      </c:catAx>
      <c:valAx>
        <c:axId val="16419456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64193024"/>
        <c:crosses val="autoZero"/>
        <c:crossBetween val="between"/>
        <c:majorUnit val="20"/>
      </c:valAx>
    </c:plotArea>
    <c:legend>
      <c:legendPos val="b"/>
      <c:layout>
        <c:manualLayout>
          <c:xMode val="edge"/>
          <c:yMode val="edge"/>
          <c:x val="0.25283736492397912"/>
          <c:y val="0.92416612882406091"/>
          <c:w val="0.49432515192357707"/>
          <c:h val="7.58338711759390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3588044737651038"/>
          <c:y val="3.2786885245901641E-2"/>
          <c:w val="0.53005426686529045"/>
          <c:h val="0.68406587496235105"/>
        </c:manualLayout>
      </c:layout>
      <c:barChart>
        <c:barDir val="bar"/>
        <c:grouping val="clustered"/>
        <c:varyColors val="0"/>
        <c:ser>
          <c:idx val="0"/>
          <c:order val="0"/>
          <c:tx>
            <c:strRef>
              <c:f>Sheet1!$B$1</c:f>
              <c:strCache>
                <c:ptCount val="1"/>
                <c:pt idx="0">
                  <c:v>Smallest Schools</c:v>
                </c:pt>
              </c:strCache>
            </c:strRef>
          </c:tx>
          <c:invertIfNegative val="0"/>
          <c:dLbls>
            <c:showLegendKey val="0"/>
            <c:showVal val="1"/>
            <c:showCatName val="0"/>
            <c:showSerName val="0"/>
            <c:showPercent val="0"/>
            <c:showBubbleSize val="0"/>
            <c:showLeaderLines val="0"/>
          </c:dLbls>
          <c:cat>
            <c:strRef>
              <c:f>Sheet1!$A$2:$A$6</c:f>
              <c:strCache>
                <c:ptCount val="5"/>
                <c:pt idx="0">
                  <c:v>Family math nights</c:v>
                </c:pt>
                <c:pt idx="1">
                  <c:v>Mathematics clubs</c:v>
                </c:pt>
                <c:pt idx="2">
                  <c:v>Participation in mathematics competitions</c:v>
                </c:pt>
                <c:pt idx="3">
                  <c:v>Encourage students to participate in summer programs/‌camps</c:v>
                </c:pt>
                <c:pt idx="4">
                  <c:v>After-school help</c:v>
                </c:pt>
              </c:strCache>
            </c:strRef>
          </c:cat>
          <c:val>
            <c:numRef>
              <c:f>Sheet1!$B$2:$B$6</c:f>
              <c:numCache>
                <c:formatCode>General</c:formatCode>
                <c:ptCount val="5"/>
                <c:pt idx="0">
                  <c:v>23</c:v>
                </c:pt>
                <c:pt idx="1">
                  <c:v>13</c:v>
                </c:pt>
                <c:pt idx="2">
                  <c:v>23</c:v>
                </c:pt>
                <c:pt idx="3">
                  <c:v>45</c:v>
                </c:pt>
                <c:pt idx="4">
                  <c:v>67</c:v>
                </c:pt>
              </c:numCache>
            </c:numRef>
          </c:val>
        </c:ser>
        <c:ser>
          <c:idx val="1"/>
          <c:order val="1"/>
          <c:tx>
            <c:strRef>
              <c:f>Sheet1!$C$1</c:f>
              <c:strCache>
                <c:ptCount val="1"/>
                <c:pt idx="0">
                  <c:v>Largest Schools</c:v>
                </c:pt>
              </c:strCache>
            </c:strRef>
          </c:tx>
          <c:invertIfNegative val="0"/>
          <c:dLbls>
            <c:showLegendKey val="0"/>
            <c:showVal val="1"/>
            <c:showCatName val="0"/>
            <c:showSerName val="0"/>
            <c:showPercent val="0"/>
            <c:showBubbleSize val="0"/>
            <c:showLeaderLines val="0"/>
          </c:dLbls>
          <c:cat>
            <c:strRef>
              <c:f>Sheet1!$A$2:$A$6</c:f>
              <c:strCache>
                <c:ptCount val="5"/>
                <c:pt idx="0">
                  <c:v>Family math nights</c:v>
                </c:pt>
                <c:pt idx="1">
                  <c:v>Mathematics clubs</c:v>
                </c:pt>
                <c:pt idx="2">
                  <c:v>Participation in mathematics competitions</c:v>
                </c:pt>
                <c:pt idx="3">
                  <c:v>Encourage students to participate in summer programs/‌camps</c:v>
                </c:pt>
                <c:pt idx="4">
                  <c:v>After-school help</c:v>
                </c:pt>
              </c:strCache>
            </c:strRef>
          </c:cat>
          <c:val>
            <c:numRef>
              <c:f>Sheet1!$C$2:$C$6</c:f>
              <c:numCache>
                <c:formatCode>General</c:formatCode>
                <c:ptCount val="5"/>
                <c:pt idx="0">
                  <c:v>34</c:v>
                </c:pt>
                <c:pt idx="1">
                  <c:v>41</c:v>
                </c:pt>
                <c:pt idx="2">
                  <c:v>44</c:v>
                </c:pt>
                <c:pt idx="3">
                  <c:v>53</c:v>
                </c:pt>
                <c:pt idx="4">
                  <c:v>76</c:v>
                </c:pt>
              </c:numCache>
            </c:numRef>
          </c:val>
        </c:ser>
        <c:dLbls>
          <c:showLegendKey val="0"/>
          <c:showVal val="0"/>
          <c:showCatName val="0"/>
          <c:showSerName val="0"/>
          <c:showPercent val="0"/>
          <c:showBubbleSize val="0"/>
        </c:dLbls>
        <c:gapWidth val="100"/>
        <c:axId val="164579584"/>
        <c:axId val="164593664"/>
      </c:barChart>
      <c:catAx>
        <c:axId val="164579584"/>
        <c:scaling>
          <c:orientation val="minMax"/>
        </c:scaling>
        <c:delete val="0"/>
        <c:axPos val="l"/>
        <c:majorTickMark val="out"/>
        <c:minorTickMark val="none"/>
        <c:tickLblPos val="nextTo"/>
        <c:txPr>
          <a:bodyPr/>
          <a:lstStyle/>
          <a:p>
            <a:pPr>
              <a:defRPr sz="1800"/>
            </a:pPr>
            <a:endParaRPr lang="en-US"/>
          </a:p>
        </c:txPr>
        <c:crossAx val="164593664"/>
        <c:crosses val="autoZero"/>
        <c:auto val="1"/>
        <c:lblAlgn val="ctr"/>
        <c:lblOffset val="100"/>
        <c:noMultiLvlLbl val="0"/>
      </c:catAx>
      <c:valAx>
        <c:axId val="16459366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6457958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3588044737651038"/>
          <c:y val="3.5519125683060107E-2"/>
          <c:w val="0.53005426686529045"/>
          <c:h val="0.68406587496235105"/>
        </c:manualLayout>
      </c:layout>
      <c:barChart>
        <c:barDir val="bar"/>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Sheet1!$A$2:$A$6</c:f>
              <c:strCache>
                <c:ptCount val="5"/>
                <c:pt idx="0">
                  <c:v>Internships in mathematics fields</c:v>
                </c:pt>
                <c:pt idx="1">
                  <c:v>Visits to business, industry, ‌or research sites</c:v>
                </c:pt>
                <c:pt idx="2">
                  <c:v>Meetings with mentors who work in mathematics fields</c:v>
                </c:pt>
                <c:pt idx="3">
                  <c:v>Participation in local or regional mathematics fair</c:v>
                </c:pt>
                <c:pt idx="4">
                  <c:v>After-school programs for enrichment</c:v>
                </c:pt>
              </c:strCache>
            </c:strRef>
          </c:cat>
          <c:val>
            <c:numRef>
              <c:f>Sheet1!$B$2:$B$6</c:f>
              <c:numCache>
                <c:formatCode>General</c:formatCode>
                <c:ptCount val="5"/>
                <c:pt idx="0">
                  <c:v>4</c:v>
                </c:pt>
                <c:pt idx="1">
                  <c:v>16</c:v>
                </c:pt>
                <c:pt idx="2">
                  <c:v>14</c:v>
                </c:pt>
                <c:pt idx="3">
                  <c:v>8</c:v>
                </c:pt>
                <c:pt idx="4">
                  <c:v>26</c:v>
                </c:pt>
              </c:numCache>
            </c:numRef>
          </c:val>
        </c:ser>
        <c:ser>
          <c:idx val="1"/>
          <c:order val="1"/>
          <c:tx>
            <c:strRef>
              <c:f>Sheet1!$C$1</c:f>
              <c:strCache>
                <c:ptCount val="1"/>
                <c:pt idx="0">
                  <c:v>Highest Quartile</c:v>
                </c:pt>
              </c:strCache>
            </c:strRef>
          </c:tx>
          <c:invertIfNegative val="0"/>
          <c:dLbls>
            <c:showLegendKey val="0"/>
            <c:showVal val="1"/>
            <c:showCatName val="0"/>
            <c:showSerName val="0"/>
            <c:showPercent val="0"/>
            <c:showBubbleSize val="0"/>
            <c:showLeaderLines val="0"/>
          </c:dLbls>
          <c:cat>
            <c:strRef>
              <c:f>Sheet1!$A$2:$A$6</c:f>
              <c:strCache>
                <c:ptCount val="5"/>
                <c:pt idx="0">
                  <c:v>Internships in mathematics fields</c:v>
                </c:pt>
                <c:pt idx="1">
                  <c:v>Visits to business, industry, ‌or research sites</c:v>
                </c:pt>
                <c:pt idx="2">
                  <c:v>Meetings with mentors who work in mathematics fields</c:v>
                </c:pt>
                <c:pt idx="3">
                  <c:v>Participation in local or regional mathematics fair</c:v>
                </c:pt>
                <c:pt idx="4">
                  <c:v>After-school programs for enrichment</c:v>
                </c:pt>
              </c:strCache>
            </c:strRef>
          </c:cat>
          <c:val>
            <c:numRef>
              <c:f>Sheet1!$C$2:$C$6</c:f>
              <c:numCache>
                <c:formatCode>General</c:formatCode>
                <c:ptCount val="5"/>
                <c:pt idx="0">
                  <c:v>9</c:v>
                </c:pt>
                <c:pt idx="1">
                  <c:v>15</c:v>
                </c:pt>
                <c:pt idx="2">
                  <c:v>18</c:v>
                </c:pt>
                <c:pt idx="3">
                  <c:v>24</c:v>
                </c:pt>
                <c:pt idx="4">
                  <c:v>31</c:v>
                </c:pt>
              </c:numCache>
            </c:numRef>
          </c:val>
        </c:ser>
        <c:dLbls>
          <c:showLegendKey val="0"/>
          <c:showVal val="0"/>
          <c:showCatName val="0"/>
          <c:showSerName val="0"/>
          <c:showPercent val="0"/>
          <c:showBubbleSize val="0"/>
        </c:dLbls>
        <c:gapWidth val="100"/>
        <c:axId val="268292096"/>
        <c:axId val="268293632"/>
      </c:barChart>
      <c:catAx>
        <c:axId val="268292096"/>
        <c:scaling>
          <c:orientation val="minMax"/>
        </c:scaling>
        <c:delete val="0"/>
        <c:axPos val="l"/>
        <c:majorTickMark val="out"/>
        <c:minorTickMark val="none"/>
        <c:tickLblPos val="nextTo"/>
        <c:txPr>
          <a:bodyPr/>
          <a:lstStyle/>
          <a:p>
            <a:pPr>
              <a:defRPr sz="1800"/>
            </a:pPr>
            <a:endParaRPr lang="en-US"/>
          </a:p>
        </c:txPr>
        <c:crossAx val="268293632"/>
        <c:crosses val="autoZero"/>
        <c:auto val="1"/>
        <c:lblAlgn val="ctr"/>
        <c:lblOffset val="100"/>
        <c:noMultiLvlLbl val="0"/>
      </c:catAx>
      <c:valAx>
        <c:axId val="26829363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829209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The school/district organizes mathematics professional development based on state standards</c:v>
                </c:pt>
                <c:pt idx="1">
                  <c:v>State mathematics standards have been thoroughly discussed by mathematics teachers in this school</c:v>
                </c:pt>
                <c:pt idx="2">
                  <c:v>There is a school-wide effort to align mathematics instruction with the state mathematics standards</c:v>
                </c:pt>
                <c:pt idx="3">
                  <c:v>Most mathematics teachers in this school teach to the state standards</c:v>
                </c:pt>
              </c:strCache>
            </c:strRef>
          </c:cat>
          <c:val>
            <c:numRef>
              <c:f>Sheet1!$B$2:$B$5</c:f>
              <c:numCache>
                <c:formatCode>General</c:formatCode>
                <c:ptCount val="4"/>
                <c:pt idx="0">
                  <c:v>73</c:v>
                </c:pt>
                <c:pt idx="1">
                  <c:v>87</c:v>
                </c:pt>
                <c:pt idx="2">
                  <c:v>90</c:v>
                </c:pt>
                <c:pt idx="3">
                  <c:v>93</c:v>
                </c:pt>
              </c:numCache>
            </c:numRef>
          </c:val>
        </c:ser>
        <c:dLbls>
          <c:showLegendKey val="0"/>
          <c:showVal val="0"/>
          <c:showCatName val="0"/>
          <c:showSerName val="0"/>
          <c:showPercent val="0"/>
          <c:showBubbleSize val="0"/>
        </c:dLbls>
        <c:gapWidth val="150"/>
        <c:axId val="268382592"/>
        <c:axId val="268384128"/>
      </c:barChart>
      <c:catAx>
        <c:axId val="268382592"/>
        <c:scaling>
          <c:orientation val="minMax"/>
        </c:scaling>
        <c:delete val="0"/>
        <c:axPos val="l"/>
        <c:majorTickMark val="out"/>
        <c:minorTickMark val="none"/>
        <c:tickLblPos val="nextTo"/>
        <c:txPr>
          <a:bodyPr/>
          <a:lstStyle/>
          <a:p>
            <a:pPr>
              <a:defRPr sz="1800"/>
            </a:pPr>
            <a:endParaRPr lang="en-US"/>
          </a:p>
        </c:txPr>
        <c:crossAx val="268384128"/>
        <c:crosses val="autoZero"/>
        <c:auto val="1"/>
        <c:lblAlgn val="ctr"/>
        <c:lblOffset val="100"/>
        <c:noMultiLvlLbl val="0"/>
      </c:catAx>
      <c:valAx>
        <c:axId val="26838412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8382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The school/district organizes mathematics professional development based on state standards</c:v>
                </c:pt>
                <c:pt idx="1">
                  <c:v>State mathematics standards have been thoroughly discussed by mathematics teachers in this school</c:v>
                </c:pt>
                <c:pt idx="2">
                  <c:v>There is a school-wide effort to align mathematics instruction with the state mathematics standards</c:v>
                </c:pt>
                <c:pt idx="3">
                  <c:v>Most mathematics teachers in this school teach to the state standards</c:v>
                </c:pt>
              </c:strCache>
            </c:strRef>
          </c:cat>
          <c:val>
            <c:numRef>
              <c:f>Sheet1!$B$2:$B$5</c:f>
              <c:numCache>
                <c:formatCode>General</c:formatCode>
                <c:ptCount val="4"/>
                <c:pt idx="0">
                  <c:v>67</c:v>
                </c:pt>
                <c:pt idx="1">
                  <c:v>87</c:v>
                </c:pt>
                <c:pt idx="2">
                  <c:v>90</c:v>
                </c:pt>
                <c:pt idx="3">
                  <c:v>93</c:v>
                </c:pt>
              </c:numCache>
            </c:numRef>
          </c:val>
        </c:ser>
        <c:dLbls>
          <c:showLegendKey val="0"/>
          <c:showVal val="0"/>
          <c:showCatName val="0"/>
          <c:showSerName val="0"/>
          <c:showPercent val="0"/>
          <c:showBubbleSize val="0"/>
        </c:dLbls>
        <c:gapWidth val="150"/>
        <c:axId val="315195776"/>
        <c:axId val="315197312"/>
      </c:barChart>
      <c:catAx>
        <c:axId val="315195776"/>
        <c:scaling>
          <c:orientation val="minMax"/>
        </c:scaling>
        <c:delete val="0"/>
        <c:axPos val="l"/>
        <c:majorTickMark val="out"/>
        <c:minorTickMark val="none"/>
        <c:tickLblPos val="nextTo"/>
        <c:txPr>
          <a:bodyPr/>
          <a:lstStyle/>
          <a:p>
            <a:pPr>
              <a:defRPr sz="1800"/>
            </a:pPr>
            <a:endParaRPr lang="en-US"/>
          </a:p>
        </c:txPr>
        <c:crossAx val="315197312"/>
        <c:crosses val="autoZero"/>
        <c:auto val="1"/>
        <c:lblAlgn val="ctr"/>
        <c:lblOffset val="100"/>
        <c:noMultiLvlLbl val="0"/>
      </c:catAx>
      <c:valAx>
        <c:axId val="31519731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195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The school/district organizes mathematics professional development based on state standards</c:v>
                </c:pt>
                <c:pt idx="1">
                  <c:v>State mathematics standards have been thoroughly discussed by mathematics teachers in this school</c:v>
                </c:pt>
                <c:pt idx="2">
                  <c:v>There is a school-wide effort to align mathematics instruction with the state mathematics standards</c:v>
                </c:pt>
                <c:pt idx="3">
                  <c:v>Most mathematics teachers in this school teach to the state standards</c:v>
                </c:pt>
              </c:strCache>
            </c:strRef>
          </c:cat>
          <c:val>
            <c:numRef>
              <c:f>Sheet1!$B$2:$B$5</c:f>
              <c:numCache>
                <c:formatCode>General</c:formatCode>
                <c:ptCount val="4"/>
                <c:pt idx="0">
                  <c:v>53</c:v>
                </c:pt>
                <c:pt idx="1">
                  <c:v>83</c:v>
                </c:pt>
                <c:pt idx="2">
                  <c:v>87</c:v>
                </c:pt>
                <c:pt idx="3">
                  <c:v>87</c:v>
                </c:pt>
              </c:numCache>
            </c:numRef>
          </c:val>
        </c:ser>
        <c:dLbls>
          <c:showLegendKey val="0"/>
          <c:showVal val="0"/>
          <c:showCatName val="0"/>
          <c:showSerName val="0"/>
          <c:showPercent val="0"/>
          <c:showBubbleSize val="0"/>
        </c:dLbls>
        <c:gapWidth val="150"/>
        <c:axId val="268001664"/>
        <c:axId val="268003200"/>
      </c:barChart>
      <c:catAx>
        <c:axId val="268001664"/>
        <c:scaling>
          <c:orientation val="minMax"/>
        </c:scaling>
        <c:delete val="0"/>
        <c:axPos val="l"/>
        <c:majorTickMark val="out"/>
        <c:minorTickMark val="none"/>
        <c:tickLblPos val="nextTo"/>
        <c:txPr>
          <a:bodyPr/>
          <a:lstStyle/>
          <a:p>
            <a:pPr>
              <a:defRPr sz="1800"/>
            </a:pPr>
            <a:endParaRPr lang="en-US"/>
          </a:p>
        </c:txPr>
        <c:crossAx val="268003200"/>
        <c:crosses val="autoZero"/>
        <c:auto val="1"/>
        <c:lblAlgn val="ctr"/>
        <c:lblOffset val="100"/>
        <c:noMultiLvlLbl val="0"/>
      </c:catAx>
      <c:valAx>
        <c:axId val="26800320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8001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Mean Score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81</c:v>
                </c:pt>
                <c:pt idx="1">
                  <c:v>81</c:v>
                </c:pt>
                <c:pt idx="2">
                  <c:v>75</c:v>
                </c:pt>
              </c:numCache>
            </c:numRef>
          </c:val>
        </c:ser>
        <c:dLbls>
          <c:showLegendKey val="0"/>
          <c:showVal val="0"/>
          <c:showCatName val="0"/>
          <c:showSerName val="0"/>
          <c:showPercent val="0"/>
          <c:showBubbleSize val="0"/>
        </c:dLbls>
        <c:gapWidth val="150"/>
        <c:axId val="268089984"/>
        <c:axId val="268149120"/>
      </c:barChart>
      <c:catAx>
        <c:axId val="268089984"/>
        <c:scaling>
          <c:orientation val="minMax"/>
        </c:scaling>
        <c:delete val="0"/>
        <c:axPos val="b"/>
        <c:majorTickMark val="out"/>
        <c:minorTickMark val="none"/>
        <c:tickLblPos val="nextTo"/>
        <c:txPr>
          <a:bodyPr/>
          <a:lstStyle/>
          <a:p>
            <a:pPr>
              <a:defRPr sz="1800"/>
            </a:pPr>
            <a:endParaRPr lang="en-US"/>
          </a:p>
        </c:txPr>
        <c:crossAx val="268149120"/>
        <c:crosses val="autoZero"/>
        <c:auto val="1"/>
        <c:lblAlgn val="ctr"/>
        <c:lblOffset val="100"/>
        <c:noMultiLvlLbl val="0"/>
      </c:catAx>
      <c:valAx>
        <c:axId val="268149120"/>
        <c:scaling>
          <c:orientation val="minMax"/>
          <c:max val="100"/>
        </c:scaling>
        <c:delete val="0"/>
        <c:axPos val="l"/>
        <c:title>
          <c:tx>
            <c:rich>
              <a:bodyPr rot="-5400000" vert="horz"/>
              <a:lstStyle/>
              <a:p>
                <a:pPr>
                  <a:defRPr/>
                </a:pPr>
                <a:r>
                  <a:rPr lang="en-US" dirty="0" smtClean="0"/>
                  <a:t>School Mean Score</a:t>
                </a:r>
                <a:endParaRPr lang="en-US" dirty="0"/>
              </a:p>
            </c:rich>
          </c:tx>
          <c:layout/>
          <c:overlay val="0"/>
        </c:title>
        <c:numFmt formatCode="General" sourceLinked="1"/>
        <c:majorTickMark val="out"/>
        <c:minorTickMark val="none"/>
        <c:tickLblPos val="nextTo"/>
        <c:crossAx val="268089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Other school and/‌or district initiatives</c:v>
                </c:pt>
                <c:pt idx="1">
                  <c:v>Amount of time provided to share ideas about mathematics instruction</c:v>
                </c:pt>
                <c:pt idx="2">
                  <c:v>Amount of time provided for PD in mathematics</c:v>
                </c:pt>
                <c:pt idx="3">
                  <c:v>How mathematics instructional resources are managed</c:v>
                </c:pt>
                <c:pt idx="4">
                  <c:v>The school/district mathematics PD policies/practices</c:v>
                </c:pt>
                <c:pt idx="5">
                  <c:v>The importance that the school places on mathematics</c:v>
                </c:pt>
              </c:strCache>
            </c:strRef>
          </c:cat>
          <c:val>
            <c:numRef>
              <c:f>Sheet1!$B$2:$B$7</c:f>
              <c:numCache>
                <c:formatCode>General</c:formatCode>
                <c:ptCount val="6"/>
                <c:pt idx="0">
                  <c:v>46</c:v>
                </c:pt>
                <c:pt idx="1">
                  <c:v>52</c:v>
                </c:pt>
                <c:pt idx="2">
                  <c:v>52</c:v>
                </c:pt>
                <c:pt idx="3">
                  <c:v>59</c:v>
                </c:pt>
                <c:pt idx="4">
                  <c:v>66</c:v>
                </c:pt>
                <c:pt idx="5">
                  <c:v>78</c:v>
                </c:pt>
              </c:numCache>
            </c:numRef>
          </c:val>
        </c:ser>
        <c:dLbls>
          <c:showLegendKey val="0"/>
          <c:showVal val="0"/>
          <c:showCatName val="0"/>
          <c:showSerName val="0"/>
          <c:showPercent val="0"/>
          <c:showBubbleSize val="0"/>
        </c:dLbls>
        <c:gapWidth val="150"/>
        <c:axId val="268216192"/>
        <c:axId val="268217728"/>
      </c:barChart>
      <c:catAx>
        <c:axId val="268216192"/>
        <c:scaling>
          <c:orientation val="minMax"/>
        </c:scaling>
        <c:delete val="0"/>
        <c:axPos val="l"/>
        <c:majorTickMark val="out"/>
        <c:minorTickMark val="none"/>
        <c:tickLblPos val="nextTo"/>
        <c:txPr>
          <a:bodyPr/>
          <a:lstStyle/>
          <a:p>
            <a:pPr>
              <a:defRPr sz="1800"/>
            </a:pPr>
            <a:endParaRPr lang="en-US"/>
          </a:p>
        </c:txPr>
        <c:crossAx val="268217728"/>
        <c:crosses val="autoZero"/>
        <c:auto val="1"/>
        <c:lblAlgn val="ctr"/>
        <c:lblOffset val="100"/>
        <c:noMultiLvlLbl val="0"/>
      </c:catAx>
      <c:valAx>
        <c:axId val="26821772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82161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The school/district mathematics PD policies/practice</c:v>
                </c:pt>
                <c:pt idx="1">
                  <c:v>The importance that the school places on mathematics</c:v>
                </c:pt>
                <c:pt idx="2">
                  <c:v>Other school and/‌or district initiatives</c:v>
                </c:pt>
                <c:pt idx="3">
                  <c:v>How mathematics instructional resources are managed</c:v>
                </c:pt>
                <c:pt idx="4">
                  <c:v>Amount of time provided for PD in mathematics</c:v>
                </c:pt>
                <c:pt idx="5">
                  <c:v>Amount of time provided to share ideas about mathematics instruction</c:v>
                </c:pt>
              </c:strCache>
            </c:strRef>
          </c:cat>
          <c:val>
            <c:numRef>
              <c:f>Sheet1!$B$2:$B$7</c:f>
              <c:numCache>
                <c:formatCode>General</c:formatCode>
                <c:ptCount val="6"/>
                <c:pt idx="0">
                  <c:v>7</c:v>
                </c:pt>
                <c:pt idx="1">
                  <c:v>7</c:v>
                </c:pt>
                <c:pt idx="2">
                  <c:v>10</c:v>
                </c:pt>
                <c:pt idx="3">
                  <c:v>13</c:v>
                </c:pt>
                <c:pt idx="4">
                  <c:v>17</c:v>
                </c:pt>
                <c:pt idx="5">
                  <c:v>20</c:v>
                </c:pt>
              </c:numCache>
            </c:numRef>
          </c:val>
        </c:ser>
        <c:dLbls>
          <c:showLegendKey val="0"/>
          <c:showVal val="0"/>
          <c:showCatName val="0"/>
          <c:showSerName val="0"/>
          <c:showPercent val="0"/>
          <c:showBubbleSize val="0"/>
        </c:dLbls>
        <c:gapWidth val="150"/>
        <c:axId val="315545472"/>
        <c:axId val="315547008"/>
      </c:barChart>
      <c:catAx>
        <c:axId val="315545472"/>
        <c:scaling>
          <c:orientation val="minMax"/>
        </c:scaling>
        <c:delete val="0"/>
        <c:axPos val="l"/>
        <c:majorTickMark val="out"/>
        <c:minorTickMark val="none"/>
        <c:tickLblPos val="nextTo"/>
        <c:txPr>
          <a:bodyPr/>
          <a:lstStyle/>
          <a:p>
            <a:pPr>
              <a:defRPr sz="1800"/>
            </a:pPr>
            <a:endParaRPr lang="en-US"/>
          </a:p>
        </c:txPr>
        <c:crossAx val="315547008"/>
        <c:crosses val="autoZero"/>
        <c:auto val="1"/>
        <c:lblAlgn val="ctr"/>
        <c:lblOffset val="100"/>
        <c:noMultiLvlLbl val="0"/>
      </c:catAx>
      <c:valAx>
        <c:axId val="31554700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545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Year</c:v>
                </c:pt>
              </c:strCache>
            </c:strRef>
          </c:tx>
          <c:invertIfNegative val="0"/>
          <c:dLbls>
            <c:showLegendKey val="0"/>
            <c:showVal val="1"/>
            <c:showCatName val="0"/>
            <c:showSerName val="0"/>
            <c:showPercent val="0"/>
            <c:showBubbleSize val="0"/>
            <c:showLeaderLines val="0"/>
          </c:dLbls>
          <c:cat>
            <c:strRef>
              <c:f>Sheet1!$A$2:$A$3</c:f>
              <c:strCache>
                <c:ptCount val="2"/>
                <c:pt idx="0">
                  <c:v>Graduation Requirement</c:v>
                </c:pt>
                <c:pt idx="1">
                  <c:v>State University Entrance Requirement</c:v>
                </c:pt>
              </c:strCache>
            </c:strRef>
          </c:cat>
          <c:val>
            <c:numRef>
              <c:f>Sheet1!$B$2:$B$3</c:f>
              <c:numCache>
                <c:formatCode>General</c:formatCode>
                <c:ptCount val="2"/>
                <c:pt idx="0">
                  <c:v>0</c:v>
                </c:pt>
                <c:pt idx="1">
                  <c:v>0</c:v>
                </c:pt>
              </c:numCache>
            </c:numRef>
          </c:val>
        </c:ser>
        <c:ser>
          <c:idx val="1"/>
          <c:order val="1"/>
          <c:tx>
            <c:strRef>
              <c:f>Sheet1!$C$1</c:f>
              <c:strCache>
                <c:ptCount val="1"/>
                <c:pt idx="0">
                  <c:v>2 Years</c:v>
                </c:pt>
              </c:strCache>
            </c:strRef>
          </c:tx>
          <c:invertIfNegative val="0"/>
          <c:dLbls>
            <c:showLegendKey val="0"/>
            <c:showVal val="1"/>
            <c:showCatName val="0"/>
            <c:showSerName val="0"/>
            <c:showPercent val="0"/>
            <c:showBubbleSize val="0"/>
            <c:showLeaderLines val="0"/>
          </c:dLbls>
          <c:cat>
            <c:strRef>
              <c:f>Sheet1!$A$2:$A$3</c:f>
              <c:strCache>
                <c:ptCount val="2"/>
                <c:pt idx="0">
                  <c:v>Graduation Requirement</c:v>
                </c:pt>
                <c:pt idx="1">
                  <c:v>State University Entrance Requirement</c:v>
                </c:pt>
              </c:strCache>
            </c:strRef>
          </c:cat>
          <c:val>
            <c:numRef>
              <c:f>Sheet1!$C$2:$C$3</c:f>
              <c:numCache>
                <c:formatCode>General</c:formatCode>
                <c:ptCount val="2"/>
                <c:pt idx="0">
                  <c:v>4</c:v>
                </c:pt>
                <c:pt idx="1">
                  <c:v>1</c:v>
                </c:pt>
              </c:numCache>
            </c:numRef>
          </c:val>
        </c:ser>
        <c:ser>
          <c:idx val="2"/>
          <c:order val="2"/>
          <c:tx>
            <c:strRef>
              <c:f>Sheet1!$D$1</c:f>
              <c:strCache>
                <c:ptCount val="1"/>
                <c:pt idx="0">
                  <c:v>3 Years</c:v>
                </c:pt>
              </c:strCache>
            </c:strRef>
          </c:tx>
          <c:invertIfNegative val="0"/>
          <c:dLbls>
            <c:showLegendKey val="0"/>
            <c:showVal val="1"/>
            <c:showCatName val="0"/>
            <c:showSerName val="0"/>
            <c:showPercent val="0"/>
            <c:showBubbleSize val="0"/>
            <c:showLeaderLines val="0"/>
          </c:dLbls>
          <c:cat>
            <c:strRef>
              <c:f>Sheet1!$A$2:$A$3</c:f>
              <c:strCache>
                <c:ptCount val="2"/>
                <c:pt idx="0">
                  <c:v>Graduation Requirement</c:v>
                </c:pt>
                <c:pt idx="1">
                  <c:v>State University Entrance Requirement</c:v>
                </c:pt>
              </c:strCache>
            </c:strRef>
          </c:cat>
          <c:val>
            <c:numRef>
              <c:f>Sheet1!$D$2:$D$3</c:f>
              <c:numCache>
                <c:formatCode>General</c:formatCode>
                <c:ptCount val="2"/>
                <c:pt idx="0">
                  <c:v>44</c:v>
                </c:pt>
                <c:pt idx="1">
                  <c:v>76</c:v>
                </c:pt>
              </c:numCache>
            </c:numRef>
          </c:val>
        </c:ser>
        <c:ser>
          <c:idx val="3"/>
          <c:order val="3"/>
          <c:tx>
            <c:strRef>
              <c:f>Sheet1!$E$1</c:f>
              <c:strCache>
                <c:ptCount val="1"/>
                <c:pt idx="0">
                  <c:v>4 Years</c:v>
                </c:pt>
              </c:strCache>
            </c:strRef>
          </c:tx>
          <c:invertIfNegative val="0"/>
          <c:dLbls>
            <c:showLegendKey val="0"/>
            <c:showVal val="1"/>
            <c:showCatName val="0"/>
            <c:showSerName val="0"/>
            <c:showPercent val="0"/>
            <c:showBubbleSize val="0"/>
            <c:showLeaderLines val="0"/>
          </c:dLbls>
          <c:cat>
            <c:strRef>
              <c:f>Sheet1!$A$2:$A$3</c:f>
              <c:strCache>
                <c:ptCount val="2"/>
                <c:pt idx="0">
                  <c:v>Graduation Requirement</c:v>
                </c:pt>
                <c:pt idx="1">
                  <c:v>State University Entrance Requirement</c:v>
                </c:pt>
              </c:strCache>
            </c:strRef>
          </c:cat>
          <c:val>
            <c:numRef>
              <c:f>Sheet1!$E$2:$E$3</c:f>
              <c:numCache>
                <c:formatCode>General</c:formatCode>
                <c:ptCount val="2"/>
                <c:pt idx="0">
                  <c:v>52</c:v>
                </c:pt>
                <c:pt idx="1">
                  <c:v>23</c:v>
                </c:pt>
              </c:numCache>
            </c:numRef>
          </c:val>
        </c:ser>
        <c:dLbls>
          <c:showLegendKey val="0"/>
          <c:showVal val="0"/>
          <c:showCatName val="0"/>
          <c:showSerName val="0"/>
          <c:showPercent val="0"/>
          <c:showBubbleSize val="0"/>
        </c:dLbls>
        <c:gapWidth val="150"/>
        <c:axId val="128758144"/>
        <c:axId val="128759680"/>
      </c:barChart>
      <c:catAx>
        <c:axId val="128758144"/>
        <c:scaling>
          <c:orientation val="minMax"/>
        </c:scaling>
        <c:delete val="0"/>
        <c:axPos val="b"/>
        <c:majorTickMark val="out"/>
        <c:minorTickMark val="none"/>
        <c:tickLblPos val="nextTo"/>
        <c:crossAx val="128759680"/>
        <c:crosses val="autoZero"/>
        <c:auto val="1"/>
        <c:lblAlgn val="ctr"/>
        <c:lblOffset val="100"/>
        <c:noMultiLvlLbl val="0"/>
      </c:catAx>
      <c:valAx>
        <c:axId val="128759680"/>
        <c:scaling>
          <c:orientation val="minMax"/>
        </c:scaling>
        <c:delete val="0"/>
        <c:axPos val="l"/>
        <c:title>
          <c:tx>
            <c:rich>
              <a:bodyPr rot="-5400000" vert="horz"/>
              <a:lstStyle/>
              <a:p>
                <a:pPr>
                  <a:defRPr/>
                </a:pPr>
                <a:r>
                  <a:rPr lang="en-US"/>
                  <a:t>Percent of High Schools</a:t>
                </a:r>
              </a:p>
            </c:rich>
          </c:tx>
          <c:layout/>
          <c:overlay val="0"/>
        </c:title>
        <c:numFmt formatCode="General" sourceLinked="1"/>
        <c:majorTickMark val="out"/>
        <c:minorTickMark val="none"/>
        <c:tickLblPos val="nextTo"/>
        <c:crossAx val="12875814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Mean Score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68</c:v>
                </c:pt>
                <c:pt idx="1">
                  <c:v>66</c:v>
                </c:pt>
                <c:pt idx="2">
                  <c:v>63</c:v>
                </c:pt>
              </c:numCache>
            </c:numRef>
          </c:val>
        </c:ser>
        <c:dLbls>
          <c:showLegendKey val="0"/>
          <c:showVal val="0"/>
          <c:showCatName val="0"/>
          <c:showSerName val="0"/>
          <c:showPercent val="0"/>
          <c:showBubbleSize val="0"/>
        </c:dLbls>
        <c:gapWidth val="150"/>
        <c:axId val="315249024"/>
        <c:axId val="315250560"/>
      </c:barChart>
      <c:catAx>
        <c:axId val="315249024"/>
        <c:scaling>
          <c:orientation val="minMax"/>
        </c:scaling>
        <c:delete val="0"/>
        <c:axPos val="b"/>
        <c:majorTickMark val="out"/>
        <c:minorTickMark val="none"/>
        <c:tickLblPos val="nextTo"/>
        <c:txPr>
          <a:bodyPr/>
          <a:lstStyle/>
          <a:p>
            <a:pPr>
              <a:defRPr sz="1800"/>
            </a:pPr>
            <a:endParaRPr lang="en-US"/>
          </a:p>
        </c:txPr>
        <c:crossAx val="315250560"/>
        <c:crosses val="autoZero"/>
        <c:auto val="1"/>
        <c:lblAlgn val="ctr"/>
        <c:lblOffset val="100"/>
        <c:noMultiLvlLbl val="0"/>
      </c:catAx>
      <c:valAx>
        <c:axId val="315250560"/>
        <c:scaling>
          <c:orientation val="minMax"/>
          <c:max val="100"/>
        </c:scaling>
        <c:delete val="0"/>
        <c:axPos val="l"/>
        <c:title>
          <c:tx>
            <c:rich>
              <a:bodyPr rot="-5400000" vert="horz"/>
              <a:lstStyle/>
              <a:p>
                <a:pPr>
                  <a:defRPr/>
                </a:pPr>
                <a:r>
                  <a:rPr lang="en-US" dirty="0" smtClean="0"/>
                  <a:t>School Mean Score</a:t>
                </a:r>
                <a:endParaRPr lang="en-US" dirty="0"/>
              </a:p>
            </c:rich>
          </c:tx>
          <c:layout/>
          <c:overlay val="0"/>
        </c:title>
        <c:numFmt formatCode="General" sourceLinked="1"/>
        <c:majorTickMark val="out"/>
        <c:minorTickMark val="none"/>
        <c:tickLblPos val="nextTo"/>
        <c:crossAx val="315249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Inappropriate student behavior</c:v>
                </c:pt>
                <c:pt idx="1">
                  <c:v>Inadequate mathematics-related professional development opportunities</c:v>
                </c:pt>
                <c:pt idx="2">
                  <c:v>Inadequate materials for differentiating mathematics instruction</c:v>
                </c:pt>
                <c:pt idx="3">
                  <c:v>Low student interest in mathematics</c:v>
                </c:pt>
                <c:pt idx="4">
                  <c:v>Lack of parent/‌guardian support and involvement</c:v>
                </c:pt>
                <c:pt idx="5">
                  <c:v>Low student prior knowledge and skills</c:v>
                </c:pt>
              </c:strCache>
            </c:strRef>
          </c:cat>
          <c:val>
            <c:numRef>
              <c:f>Sheet1!$B$2:$B$7</c:f>
              <c:numCache>
                <c:formatCode>General</c:formatCode>
                <c:ptCount val="6"/>
                <c:pt idx="0">
                  <c:v>46</c:v>
                </c:pt>
                <c:pt idx="1">
                  <c:v>52</c:v>
                </c:pt>
                <c:pt idx="2">
                  <c:v>54</c:v>
                </c:pt>
                <c:pt idx="3">
                  <c:v>56</c:v>
                </c:pt>
                <c:pt idx="4">
                  <c:v>60</c:v>
                </c:pt>
                <c:pt idx="5">
                  <c:v>71</c:v>
                </c:pt>
              </c:numCache>
            </c:numRef>
          </c:val>
        </c:ser>
        <c:dLbls>
          <c:showLegendKey val="0"/>
          <c:showVal val="0"/>
          <c:showCatName val="0"/>
          <c:showSerName val="0"/>
          <c:showPercent val="0"/>
          <c:showBubbleSize val="0"/>
        </c:dLbls>
        <c:gapWidth val="150"/>
        <c:axId val="315335808"/>
        <c:axId val="315337344"/>
      </c:barChart>
      <c:catAx>
        <c:axId val="315335808"/>
        <c:scaling>
          <c:orientation val="minMax"/>
        </c:scaling>
        <c:delete val="0"/>
        <c:axPos val="l"/>
        <c:majorTickMark val="out"/>
        <c:minorTickMark val="none"/>
        <c:tickLblPos val="nextTo"/>
        <c:txPr>
          <a:bodyPr/>
          <a:lstStyle/>
          <a:p>
            <a:pPr>
              <a:defRPr sz="1800"/>
            </a:pPr>
            <a:endParaRPr lang="en-US"/>
          </a:p>
        </c:txPr>
        <c:crossAx val="315337344"/>
        <c:crosses val="autoZero"/>
        <c:auto val="1"/>
        <c:lblAlgn val="ctr"/>
        <c:lblOffset val="100"/>
        <c:noMultiLvlLbl val="0"/>
      </c:catAx>
      <c:valAx>
        <c:axId val="31533734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3358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Large class sizes</c:v>
                </c:pt>
                <c:pt idx="1">
                  <c:v>Inadequate funds for purchasing mathematics equipment and supplies</c:v>
                </c:pt>
                <c:pt idx="2">
                  <c:v>Insufficient instructional time to teach mathematics</c:v>
                </c:pt>
                <c:pt idx="3">
                  <c:v>Community attitudes toward mathematics instruction</c:v>
                </c:pt>
                <c:pt idx="4">
                  <c:v>Inadequate teacher preparation to teach mathematics</c:v>
                </c:pt>
                <c:pt idx="5">
                  <c:v>High student absenteeism</c:v>
                </c:pt>
              </c:strCache>
            </c:strRef>
          </c:cat>
          <c:val>
            <c:numRef>
              <c:f>Sheet1!$B$2:$B$7</c:f>
              <c:numCache>
                <c:formatCode>General</c:formatCode>
                <c:ptCount val="6"/>
                <c:pt idx="0">
                  <c:v>35</c:v>
                </c:pt>
                <c:pt idx="1">
                  <c:v>35</c:v>
                </c:pt>
                <c:pt idx="2">
                  <c:v>36</c:v>
                </c:pt>
                <c:pt idx="3">
                  <c:v>37</c:v>
                </c:pt>
                <c:pt idx="4">
                  <c:v>39</c:v>
                </c:pt>
                <c:pt idx="5">
                  <c:v>44</c:v>
                </c:pt>
              </c:numCache>
            </c:numRef>
          </c:val>
        </c:ser>
        <c:dLbls>
          <c:showLegendKey val="0"/>
          <c:showVal val="0"/>
          <c:showCatName val="0"/>
          <c:showSerName val="0"/>
          <c:showPercent val="0"/>
          <c:showBubbleSize val="0"/>
        </c:dLbls>
        <c:gapWidth val="150"/>
        <c:axId val="315397248"/>
        <c:axId val="315398784"/>
      </c:barChart>
      <c:catAx>
        <c:axId val="315397248"/>
        <c:scaling>
          <c:orientation val="minMax"/>
        </c:scaling>
        <c:delete val="0"/>
        <c:axPos val="l"/>
        <c:majorTickMark val="out"/>
        <c:minorTickMark val="none"/>
        <c:tickLblPos val="nextTo"/>
        <c:txPr>
          <a:bodyPr/>
          <a:lstStyle/>
          <a:p>
            <a:pPr>
              <a:defRPr sz="1800"/>
            </a:pPr>
            <a:endParaRPr lang="en-US"/>
          </a:p>
        </c:txPr>
        <c:crossAx val="315398784"/>
        <c:crosses val="autoZero"/>
        <c:auto val="1"/>
        <c:lblAlgn val="ctr"/>
        <c:lblOffset val="100"/>
        <c:noMultiLvlLbl val="0"/>
      </c:catAx>
      <c:valAx>
        <c:axId val="31539878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397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Lack of mathematics textbooks</c:v>
                </c:pt>
                <c:pt idx="1">
                  <c:v>Lack of teacher interest in mathematics</c:v>
                </c:pt>
                <c:pt idx="2">
                  <c:v>Lack of equipment and supplies and/‌or manipulatives for teaching mathematics</c:v>
                </c:pt>
                <c:pt idx="3">
                  <c:v>Poor quality mathematics textbooks</c:v>
                </c:pt>
                <c:pt idx="4">
                  <c:v>High teacher turnover</c:v>
                </c:pt>
              </c:strCache>
            </c:strRef>
          </c:cat>
          <c:val>
            <c:numRef>
              <c:f>Sheet1!$B$2:$B$6</c:f>
              <c:numCache>
                <c:formatCode>General</c:formatCode>
                <c:ptCount val="5"/>
                <c:pt idx="0">
                  <c:v>17</c:v>
                </c:pt>
                <c:pt idx="1">
                  <c:v>25</c:v>
                </c:pt>
                <c:pt idx="2">
                  <c:v>26</c:v>
                </c:pt>
                <c:pt idx="3">
                  <c:v>27</c:v>
                </c:pt>
                <c:pt idx="4">
                  <c:v>29</c:v>
                </c:pt>
              </c:numCache>
            </c:numRef>
          </c:val>
        </c:ser>
        <c:dLbls>
          <c:showLegendKey val="0"/>
          <c:showVal val="0"/>
          <c:showCatName val="0"/>
          <c:showSerName val="0"/>
          <c:showPercent val="0"/>
          <c:showBubbleSize val="0"/>
        </c:dLbls>
        <c:gapWidth val="150"/>
        <c:axId val="315479168"/>
        <c:axId val="315480704"/>
      </c:barChart>
      <c:catAx>
        <c:axId val="315479168"/>
        <c:scaling>
          <c:orientation val="minMax"/>
        </c:scaling>
        <c:delete val="0"/>
        <c:axPos val="l"/>
        <c:majorTickMark val="out"/>
        <c:minorTickMark val="none"/>
        <c:tickLblPos val="nextTo"/>
        <c:txPr>
          <a:bodyPr/>
          <a:lstStyle/>
          <a:p>
            <a:pPr>
              <a:defRPr sz="1800"/>
            </a:pPr>
            <a:endParaRPr lang="en-US"/>
          </a:p>
        </c:txPr>
        <c:crossAx val="315480704"/>
        <c:crosses val="autoZero"/>
        <c:auto val="1"/>
        <c:lblAlgn val="ctr"/>
        <c:lblOffset val="100"/>
        <c:noMultiLvlLbl val="0"/>
      </c:catAx>
      <c:valAx>
        <c:axId val="31548070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479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Inappropriate student behavior</c:v>
                </c:pt>
                <c:pt idx="1">
                  <c:v>Inadequate mathematics-related professional development opportunities</c:v>
                </c:pt>
                <c:pt idx="2">
                  <c:v>Inadequate materials for differentiating mathematics instruction</c:v>
                </c:pt>
                <c:pt idx="3">
                  <c:v>Lack of parent/‌guardian support and involvement</c:v>
                </c:pt>
                <c:pt idx="4">
                  <c:v>Low student interest in mathematics</c:v>
                </c:pt>
                <c:pt idx="5">
                  <c:v>Low student prior knowledge and skills</c:v>
                </c:pt>
              </c:strCache>
            </c:strRef>
          </c:cat>
          <c:val>
            <c:numRef>
              <c:f>Sheet1!$B$2:$B$7</c:f>
              <c:numCache>
                <c:formatCode>General</c:formatCode>
                <c:ptCount val="6"/>
                <c:pt idx="0">
                  <c:v>51</c:v>
                </c:pt>
                <c:pt idx="1">
                  <c:v>51</c:v>
                </c:pt>
                <c:pt idx="2">
                  <c:v>53</c:v>
                </c:pt>
                <c:pt idx="3">
                  <c:v>63</c:v>
                </c:pt>
                <c:pt idx="4">
                  <c:v>67</c:v>
                </c:pt>
                <c:pt idx="5">
                  <c:v>77</c:v>
                </c:pt>
              </c:numCache>
            </c:numRef>
          </c:val>
        </c:ser>
        <c:dLbls>
          <c:showLegendKey val="0"/>
          <c:showVal val="0"/>
          <c:showCatName val="0"/>
          <c:showSerName val="0"/>
          <c:showPercent val="0"/>
          <c:showBubbleSize val="0"/>
        </c:dLbls>
        <c:gapWidth val="150"/>
        <c:axId val="315925632"/>
        <c:axId val="315927168"/>
      </c:barChart>
      <c:catAx>
        <c:axId val="315925632"/>
        <c:scaling>
          <c:orientation val="minMax"/>
        </c:scaling>
        <c:delete val="0"/>
        <c:axPos val="l"/>
        <c:majorTickMark val="out"/>
        <c:minorTickMark val="none"/>
        <c:tickLblPos val="nextTo"/>
        <c:txPr>
          <a:bodyPr/>
          <a:lstStyle/>
          <a:p>
            <a:pPr>
              <a:defRPr sz="1800"/>
            </a:pPr>
            <a:endParaRPr lang="en-US"/>
          </a:p>
        </c:txPr>
        <c:crossAx val="315927168"/>
        <c:crosses val="autoZero"/>
        <c:auto val="1"/>
        <c:lblAlgn val="ctr"/>
        <c:lblOffset val="100"/>
        <c:noMultiLvlLbl val="0"/>
      </c:catAx>
      <c:valAx>
        <c:axId val="31592716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925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High teacher turnover</c:v>
                </c:pt>
                <c:pt idx="1">
                  <c:v>Insufficient instructional time to teach mathematics</c:v>
                </c:pt>
                <c:pt idx="2">
                  <c:v>Large class sizes</c:v>
                </c:pt>
                <c:pt idx="3">
                  <c:v>Inadequate funds for purchasing mathematics equipment and supplies</c:v>
                </c:pt>
                <c:pt idx="4">
                  <c:v>Community attitudes toward mathematics instruction</c:v>
                </c:pt>
                <c:pt idx="5">
                  <c:v>High student absenteeism</c:v>
                </c:pt>
              </c:strCache>
            </c:strRef>
          </c:cat>
          <c:val>
            <c:numRef>
              <c:f>Sheet1!$B$2:$B$7</c:f>
              <c:numCache>
                <c:formatCode>General</c:formatCode>
                <c:ptCount val="6"/>
                <c:pt idx="0">
                  <c:v>34</c:v>
                </c:pt>
                <c:pt idx="1">
                  <c:v>36</c:v>
                </c:pt>
                <c:pt idx="2">
                  <c:v>38</c:v>
                </c:pt>
                <c:pt idx="3">
                  <c:v>43</c:v>
                </c:pt>
                <c:pt idx="4">
                  <c:v>43</c:v>
                </c:pt>
                <c:pt idx="5">
                  <c:v>51</c:v>
                </c:pt>
              </c:numCache>
            </c:numRef>
          </c:val>
        </c:ser>
        <c:dLbls>
          <c:showLegendKey val="0"/>
          <c:showVal val="0"/>
          <c:showCatName val="0"/>
          <c:showSerName val="0"/>
          <c:showPercent val="0"/>
          <c:showBubbleSize val="0"/>
        </c:dLbls>
        <c:gapWidth val="150"/>
        <c:axId val="316007552"/>
        <c:axId val="316009088"/>
      </c:barChart>
      <c:catAx>
        <c:axId val="316007552"/>
        <c:scaling>
          <c:orientation val="minMax"/>
        </c:scaling>
        <c:delete val="0"/>
        <c:axPos val="l"/>
        <c:majorTickMark val="out"/>
        <c:minorTickMark val="none"/>
        <c:tickLblPos val="nextTo"/>
        <c:txPr>
          <a:bodyPr/>
          <a:lstStyle/>
          <a:p>
            <a:pPr>
              <a:defRPr sz="1800"/>
            </a:pPr>
            <a:endParaRPr lang="en-US"/>
          </a:p>
        </c:txPr>
        <c:crossAx val="316009088"/>
        <c:crosses val="autoZero"/>
        <c:auto val="1"/>
        <c:lblAlgn val="ctr"/>
        <c:lblOffset val="100"/>
        <c:noMultiLvlLbl val="0"/>
      </c:catAx>
      <c:valAx>
        <c:axId val="31600908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60075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Lack of teacher interest in mathematics</c:v>
                </c:pt>
                <c:pt idx="1">
                  <c:v>Lack of mathematics textbooks</c:v>
                </c:pt>
                <c:pt idx="2">
                  <c:v>Poor quality mathematics textbooks</c:v>
                </c:pt>
                <c:pt idx="3">
                  <c:v>Inadequate teacher preparation to teach mathematics</c:v>
                </c:pt>
                <c:pt idx="4">
                  <c:v>Lack of equipment and supplies and/‌or manipulatives for teaching mathematics</c:v>
                </c:pt>
              </c:strCache>
            </c:strRef>
          </c:cat>
          <c:val>
            <c:numRef>
              <c:f>Sheet1!$B$2:$B$6</c:f>
              <c:numCache>
                <c:formatCode>General</c:formatCode>
                <c:ptCount val="5"/>
                <c:pt idx="0">
                  <c:v>19</c:v>
                </c:pt>
                <c:pt idx="1">
                  <c:v>19</c:v>
                </c:pt>
                <c:pt idx="2">
                  <c:v>28</c:v>
                </c:pt>
                <c:pt idx="3">
                  <c:v>29</c:v>
                </c:pt>
                <c:pt idx="4">
                  <c:v>34</c:v>
                </c:pt>
              </c:numCache>
            </c:numRef>
          </c:val>
        </c:ser>
        <c:dLbls>
          <c:showLegendKey val="0"/>
          <c:showVal val="0"/>
          <c:showCatName val="0"/>
          <c:showSerName val="0"/>
          <c:showPercent val="0"/>
          <c:showBubbleSize val="0"/>
        </c:dLbls>
        <c:gapWidth val="150"/>
        <c:axId val="316048512"/>
        <c:axId val="316050048"/>
      </c:barChart>
      <c:catAx>
        <c:axId val="316048512"/>
        <c:scaling>
          <c:orientation val="minMax"/>
        </c:scaling>
        <c:delete val="0"/>
        <c:axPos val="l"/>
        <c:majorTickMark val="out"/>
        <c:minorTickMark val="none"/>
        <c:tickLblPos val="nextTo"/>
        <c:txPr>
          <a:bodyPr/>
          <a:lstStyle/>
          <a:p>
            <a:pPr>
              <a:defRPr sz="1800"/>
            </a:pPr>
            <a:endParaRPr lang="en-US"/>
          </a:p>
        </c:txPr>
        <c:crossAx val="316050048"/>
        <c:crosses val="autoZero"/>
        <c:auto val="1"/>
        <c:lblAlgn val="ctr"/>
        <c:lblOffset val="100"/>
        <c:noMultiLvlLbl val="0"/>
      </c:catAx>
      <c:valAx>
        <c:axId val="31605004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60485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Inadequate materials for differentiating mathematics instruction</c:v>
                </c:pt>
                <c:pt idx="1">
                  <c:v>Inadequate mathematics-related professional development opportunities</c:v>
                </c:pt>
                <c:pt idx="2">
                  <c:v>High student absenteeism</c:v>
                </c:pt>
                <c:pt idx="3">
                  <c:v>Lack of parent/‌guardian support and involvement</c:v>
                </c:pt>
                <c:pt idx="4">
                  <c:v>Low student interest in mathematics</c:v>
                </c:pt>
                <c:pt idx="5">
                  <c:v>Low student prior knowledge and skills</c:v>
                </c:pt>
              </c:strCache>
            </c:strRef>
          </c:cat>
          <c:val>
            <c:numRef>
              <c:f>Sheet1!$B$2:$B$7</c:f>
              <c:numCache>
                <c:formatCode>General</c:formatCode>
                <c:ptCount val="6"/>
                <c:pt idx="0">
                  <c:v>50</c:v>
                </c:pt>
                <c:pt idx="1">
                  <c:v>53</c:v>
                </c:pt>
                <c:pt idx="2">
                  <c:v>59</c:v>
                </c:pt>
                <c:pt idx="3">
                  <c:v>67</c:v>
                </c:pt>
                <c:pt idx="4">
                  <c:v>82</c:v>
                </c:pt>
                <c:pt idx="5">
                  <c:v>87</c:v>
                </c:pt>
              </c:numCache>
            </c:numRef>
          </c:val>
        </c:ser>
        <c:dLbls>
          <c:showLegendKey val="0"/>
          <c:showVal val="0"/>
          <c:showCatName val="0"/>
          <c:showSerName val="0"/>
          <c:showPercent val="0"/>
          <c:showBubbleSize val="0"/>
        </c:dLbls>
        <c:gapWidth val="150"/>
        <c:axId val="314664064"/>
        <c:axId val="314665600"/>
      </c:barChart>
      <c:catAx>
        <c:axId val="314664064"/>
        <c:scaling>
          <c:orientation val="minMax"/>
        </c:scaling>
        <c:delete val="0"/>
        <c:axPos val="l"/>
        <c:majorTickMark val="out"/>
        <c:minorTickMark val="none"/>
        <c:tickLblPos val="nextTo"/>
        <c:txPr>
          <a:bodyPr/>
          <a:lstStyle/>
          <a:p>
            <a:pPr>
              <a:defRPr sz="1800"/>
            </a:pPr>
            <a:endParaRPr lang="en-US"/>
          </a:p>
        </c:txPr>
        <c:crossAx val="314665600"/>
        <c:crosses val="autoZero"/>
        <c:auto val="1"/>
        <c:lblAlgn val="ctr"/>
        <c:lblOffset val="100"/>
        <c:noMultiLvlLbl val="0"/>
      </c:catAx>
      <c:valAx>
        <c:axId val="31466560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4664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Poor quality mathematics textbooks</c:v>
                </c:pt>
                <c:pt idx="1">
                  <c:v>Large class sizes</c:v>
                </c:pt>
                <c:pt idx="2">
                  <c:v>Insufficient instructional time to teach mathematics</c:v>
                </c:pt>
                <c:pt idx="3">
                  <c:v>Inadequate funds for purchasing mathematics equipment and supplies</c:v>
                </c:pt>
                <c:pt idx="4">
                  <c:v>Inappropriate student behavior</c:v>
                </c:pt>
                <c:pt idx="5">
                  <c:v>Community attitudes toward mathematics instruction</c:v>
                </c:pt>
              </c:strCache>
            </c:strRef>
          </c:cat>
          <c:val>
            <c:numRef>
              <c:f>Sheet1!$B$2:$B$7</c:f>
              <c:numCache>
                <c:formatCode>General</c:formatCode>
                <c:ptCount val="6"/>
                <c:pt idx="0">
                  <c:v>40</c:v>
                </c:pt>
                <c:pt idx="1">
                  <c:v>41</c:v>
                </c:pt>
                <c:pt idx="2">
                  <c:v>44</c:v>
                </c:pt>
                <c:pt idx="3">
                  <c:v>45</c:v>
                </c:pt>
                <c:pt idx="4">
                  <c:v>46</c:v>
                </c:pt>
                <c:pt idx="5">
                  <c:v>49</c:v>
                </c:pt>
              </c:numCache>
            </c:numRef>
          </c:val>
        </c:ser>
        <c:dLbls>
          <c:showLegendKey val="0"/>
          <c:showVal val="0"/>
          <c:showCatName val="0"/>
          <c:showSerName val="0"/>
          <c:showPercent val="0"/>
          <c:showBubbleSize val="0"/>
        </c:dLbls>
        <c:gapWidth val="150"/>
        <c:axId val="314745984"/>
        <c:axId val="314747520"/>
      </c:barChart>
      <c:catAx>
        <c:axId val="314745984"/>
        <c:scaling>
          <c:orientation val="minMax"/>
        </c:scaling>
        <c:delete val="0"/>
        <c:axPos val="l"/>
        <c:majorTickMark val="out"/>
        <c:minorTickMark val="none"/>
        <c:tickLblPos val="nextTo"/>
        <c:txPr>
          <a:bodyPr/>
          <a:lstStyle/>
          <a:p>
            <a:pPr>
              <a:defRPr sz="1800"/>
            </a:pPr>
            <a:endParaRPr lang="en-US"/>
          </a:p>
        </c:txPr>
        <c:crossAx val="314747520"/>
        <c:crosses val="autoZero"/>
        <c:auto val="1"/>
        <c:lblAlgn val="ctr"/>
        <c:lblOffset val="100"/>
        <c:noMultiLvlLbl val="0"/>
      </c:catAx>
      <c:valAx>
        <c:axId val="31474752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4745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Lack of teacher interest in mathematics</c:v>
                </c:pt>
                <c:pt idx="1">
                  <c:v>Inadequate teacher preparation to teach mathematics</c:v>
                </c:pt>
                <c:pt idx="2">
                  <c:v>Lack of mathematics textbooks</c:v>
                </c:pt>
                <c:pt idx="3">
                  <c:v>High teacher turnover</c:v>
                </c:pt>
                <c:pt idx="4">
                  <c:v>Lack of equipment and supplies and/‌or manipulatives for teaching mathematics</c:v>
                </c:pt>
              </c:strCache>
            </c:strRef>
          </c:cat>
          <c:val>
            <c:numRef>
              <c:f>Sheet1!$B$2:$B$6</c:f>
              <c:numCache>
                <c:formatCode>General</c:formatCode>
                <c:ptCount val="5"/>
                <c:pt idx="0">
                  <c:v>15</c:v>
                </c:pt>
                <c:pt idx="1">
                  <c:v>19</c:v>
                </c:pt>
                <c:pt idx="2">
                  <c:v>29</c:v>
                </c:pt>
                <c:pt idx="3">
                  <c:v>38</c:v>
                </c:pt>
                <c:pt idx="4">
                  <c:v>39</c:v>
                </c:pt>
              </c:numCache>
            </c:numRef>
          </c:val>
        </c:ser>
        <c:dLbls>
          <c:showLegendKey val="0"/>
          <c:showVal val="0"/>
          <c:showCatName val="0"/>
          <c:showSerName val="0"/>
          <c:showPercent val="0"/>
          <c:showBubbleSize val="0"/>
        </c:dLbls>
        <c:gapWidth val="150"/>
        <c:axId val="314803328"/>
        <c:axId val="314804864"/>
      </c:barChart>
      <c:catAx>
        <c:axId val="314803328"/>
        <c:scaling>
          <c:orientation val="minMax"/>
        </c:scaling>
        <c:delete val="0"/>
        <c:axPos val="l"/>
        <c:majorTickMark val="out"/>
        <c:minorTickMark val="none"/>
        <c:tickLblPos val="nextTo"/>
        <c:txPr>
          <a:bodyPr/>
          <a:lstStyle/>
          <a:p>
            <a:pPr>
              <a:defRPr sz="1800"/>
            </a:pPr>
            <a:endParaRPr lang="en-US"/>
          </a:p>
        </c:txPr>
        <c:crossAx val="314804864"/>
        <c:crosses val="autoZero"/>
        <c:auto val="1"/>
        <c:lblAlgn val="ctr"/>
        <c:lblOffset val="100"/>
        <c:noMultiLvlLbl val="0"/>
      </c:catAx>
      <c:valAx>
        <c:axId val="31480486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48033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High Schools</c:v>
                </c:pt>
              </c:strCache>
            </c:strRef>
          </c:tx>
          <c:invertIfNegative val="0"/>
          <c:dLbls>
            <c:showLegendKey val="0"/>
            <c:showVal val="1"/>
            <c:showCatName val="0"/>
            <c:showSerName val="0"/>
            <c:showPercent val="0"/>
            <c:showBubbleSize val="0"/>
            <c:showLeaderLines val="0"/>
          </c:dLbls>
          <c:cat>
            <c:strRef>
              <c:f>Sheet1!$A$2:$A$6</c:f>
              <c:strCache>
                <c:ptCount val="5"/>
                <c:pt idx="0">
                  <c:v>2 Years Fewer for Graduation</c:v>
                </c:pt>
                <c:pt idx="1">
                  <c:v>1 Year Fewer for Graduation</c:v>
                </c:pt>
                <c:pt idx="2">
                  <c:v>No Difference</c:v>
                </c:pt>
                <c:pt idx="3">
                  <c:v>1 Year More for Graduation</c:v>
                </c:pt>
                <c:pt idx="4">
                  <c:v>2 Years More for Graduation</c:v>
                </c:pt>
              </c:strCache>
            </c:strRef>
          </c:cat>
          <c:val>
            <c:numRef>
              <c:f>Sheet1!$B$2:$B$6</c:f>
              <c:numCache>
                <c:formatCode>General</c:formatCode>
                <c:ptCount val="5"/>
                <c:pt idx="0">
                  <c:v>0</c:v>
                </c:pt>
                <c:pt idx="1">
                  <c:v>8</c:v>
                </c:pt>
                <c:pt idx="2">
                  <c:v>60</c:v>
                </c:pt>
                <c:pt idx="3">
                  <c:v>32</c:v>
                </c:pt>
                <c:pt idx="4">
                  <c:v>0</c:v>
                </c:pt>
              </c:numCache>
            </c:numRef>
          </c:val>
        </c:ser>
        <c:dLbls>
          <c:showLegendKey val="0"/>
          <c:showVal val="0"/>
          <c:showCatName val="0"/>
          <c:showSerName val="0"/>
          <c:showPercent val="0"/>
          <c:showBubbleSize val="0"/>
        </c:dLbls>
        <c:gapWidth val="150"/>
        <c:axId val="128492672"/>
        <c:axId val="128494208"/>
      </c:barChart>
      <c:catAx>
        <c:axId val="128492672"/>
        <c:scaling>
          <c:orientation val="minMax"/>
        </c:scaling>
        <c:delete val="0"/>
        <c:axPos val="b"/>
        <c:majorTickMark val="out"/>
        <c:minorTickMark val="none"/>
        <c:tickLblPos val="nextTo"/>
        <c:txPr>
          <a:bodyPr/>
          <a:lstStyle/>
          <a:p>
            <a:pPr>
              <a:defRPr sz="1800"/>
            </a:pPr>
            <a:endParaRPr lang="en-US"/>
          </a:p>
        </c:txPr>
        <c:crossAx val="128494208"/>
        <c:crosses val="autoZero"/>
        <c:auto val="1"/>
        <c:lblAlgn val="ctr"/>
        <c:lblOffset val="100"/>
        <c:noMultiLvlLbl val="0"/>
      </c:catAx>
      <c:valAx>
        <c:axId val="128494208"/>
        <c:scaling>
          <c:orientation val="minMax"/>
          <c:max val="80"/>
        </c:scaling>
        <c:delete val="0"/>
        <c:axPos val="l"/>
        <c:title>
          <c:tx>
            <c:rich>
              <a:bodyPr rot="-5400000" vert="horz"/>
              <a:lstStyle/>
              <a:p>
                <a:pPr>
                  <a:defRPr/>
                </a:pPr>
                <a:r>
                  <a:rPr lang="en-US" dirty="0" smtClean="0"/>
                  <a:t>Percent of High Schools</a:t>
                </a:r>
                <a:endParaRPr lang="en-US" dirty="0"/>
              </a:p>
            </c:rich>
          </c:tx>
          <c:layout/>
          <c:overlay val="0"/>
        </c:title>
        <c:numFmt formatCode="General" sourceLinked="1"/>
        <c:majorTickMark val="out"/>
        <c:minorTickMark val="none"/>
        <c:tickLblPos val="nextTo"/>
        <c:crossAx val="1284926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Lack of Resources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19</c:v>
                </c:pt>
                <c:pt idx="1">
                  <c:v>21</c:v>
                </c:pt>
                <c:pt idx="2">
                  <c:v>24</c:v>
                </c:pt>
              </c:numCache>
            </c:numRef>
          </c:val>
        </c:ser>
        <c:ser>
          <c:idx val="1"/>
          <c:order val="1"/>
          <c:tx>
            <c:strRef>
              <c:f>Sheet1!$C$1</c:f>
              <c:strCache>
                <c:ptCount val="1"/>
                <c:pt idx="0">
                  <c:v> Student Issues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33</c:v>
                </c:pt>
                <c:pt idx="1">
                  <c:v>39</c:v>
                </c:pt>
                <c:pt idx="2">
                  <c:v>43</c:v>
                </c:pt>
              </c:numCache>
            </c:numRef>
          </c:val>
        </c:ser>
        <c:ser>
          <c:idx val="2"/>
          <c:order val="2"/>
          <c:tx>
            <c:strRef>
              <c:f>Sheet1!$D$1</c:f>
              <c:strCache>
                <c:ptCount val="1"/>
                <c:pt idx="0">
                  <c:v>Teacher Issues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22</c:v>
                </c:pt>
                <c:pt idx="1">
                  <c:v>19</c:v>
                </c:pt>
                <c:pt idx="2">
                  <c:v>19</c:v>
                </c:pt>
              </c:numCache>
            </c:numRef>
          </c:val>
        </c:ser>
        <c:dLbls>
          <c:showLegendKey val="0"/>
          <c:showVal val="0"/>
          <c:showCatName val="0"/>
          <c:showSerName val="0"/>
          <c:showPercent val="0"/>
          <c:showBubbleSize val="0"/>
        </c:dLbls>
        <c:gapWidth val="150"/>
        <c:axId val="314939264"/>
        <c:axId val="314940800"/>
      </c:barChart>
      <c:catAx>
        <c:axId val="314939264"/>
        <c:scaling>
          <c:orientation val="minMax"/>
        </c:scaling>
        <c:delete val="0"/>
        <c:axPos val="b"/>
        <c:majorTickMark val="out"/>
        <c:minorTickMark val="none"/>
        <c:tickLblPos val="nextTo"/>
        <c:crossAx val="314940800"/>
        <c:crosses val="autoZero"/>
        <c:auto val="1"/>
        <c:lblAlgn val="ctr"/>
        <c:lblOffset val="100"/>
        <c:noMultiLvlLbl val="0"/>
      </c:catAx>
      <c:valAx>
        <c:axId val="314940800"/>
        <c:scaling>
          <c:orientation val="minMax"/>
          <c:max val="100"/>
        </c:scaling>
        <c:delete val="0"/>
        <c:axPos val="l"/>
        <c:title>
          <c:tx>
            <c:rich>
              <a:bodyPr rot="-5400000" vert="horz"/>
              <a:lstStyle/>
              <a:p>
                <a:pPr>
                  <a:defRPr/>
                </a:pPr>
                <a:r>
                  <a:rPr lang="en-US" dirty="0" smtClean="0"/>
                  <a:t>School Mean </a:t>
                </a:r>
                <a:r>
                  <a:rPr lang="en-US" dirty="0"/>
                  <a:t>Score</a:t>
                </a:r>
              </a:p>
            </c:rich>
          </c:tx>
          <c:layout/>
          <c:overlay val="0"/>
        </c:title>
        <c:numFmt formatCode="General" sourceLinked="1"/>
        <c:majorTickMark val="out"/>
        <c:minorTickMark val="none"/>
        <c:tickLblPos val="nextTo"/>
        <c:crossAx val="31493926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Lack of Resources</c:v>
                </c:pt>
                <c:pt idx="1">
                  <c:v>Student Issues</c:v>
                </c:pt>
                <c:pt idx="2">
                  <c:v>Teacher Issues</c:v>
                </c:pt>
              </c:strCache>
            </c:strRef>
          </c:cat>
          <c:val>
            <c:numRef>
              <c:f>Sheet1!$B$2:$B$4</c:f>
              <c:numCache>
                <c:formatCode>General</c:formatCode>
                <c:ptCount val="3"/>
                <c:pt idx="0">
                  <c:v>20</c:v>
                </c:pt>
                <c:pt idx="1">
                  <c:v>23</c:v>
                </c:pt>
                <c:pt idx="2">
                  <c:v>21</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Lack of Resources</c:v>
                </c:pt>
                <c:pt idx="1">
                  <c:v>Student Issues</c:v>
                </c:pt>
                <c:pt idx="2">
                  <c:v>Teacher Issues</c:v>
                </c:pt>
              </c:strCache>
            </c:strRef>
          </c:cat>
          <c:val>
            <c:numRef>
              <c:f>Sheet1!$C$2:$C$4</c:f>
              <c:numCache>
                <c:formatCode>General</c:formatCode>
                <c:ptCount val="3"/>
                <c:pt idx="0">
                  <c:v>18</c:v>
                </c:pt>
                <c:pt idx="1">
                  <c:v>32</c:v>
                </c:pt>
                <c:pt idx="2">
                  <c:v>18</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Lack of Resources</c:v>
                </c:pt>
                <c:pt idx="1">
                  <c:v>Student Issues</c:v>
                </c:pt>
                <c:pt idx="2">
                  <c:v>Teacher Issues</c:v>
                </c:pt>
              </c:strCache>
            </c:strRef>
          </c:cat>
          <c:val>
            <c:numRef>
              <c:f>Sheet1!$D$2:$D$4</c:f>
              <c:numCache>
                <c:formatCode>General</c:formatCode>
                <c:ptCount val="3"/>
                <c:pt idx="0">
                  <c:v>20</c:v>
                </c:pt>
                <c:pt idx="1">
                  <c:v>46</c:v>
                </c:pt>
                <c:pt idx="2">
                  <c:v>20</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Lack of Resources</c:v>
                </c:pt>
                <c:pt idx="1">
                  <c:v>Student Issues</c:v>
                </c:pt>
                <c:pt idx="2">
                  <c:v>Teacher Issues</c:v>
                </c:pt>
              </c:strCache>
            </c:strRef>
          </c:cat>
          <c:val>
            <c:numRef>
              <c:f>Sheet1!$E$2:$E$4</c:f>
              <c:numCache>
                <c:formatCode>General</c:formatCode>
                <c:ptCount val="3"/>
                <c:pt idx="0">
                  <c:v>26</c:v>
                </c:pt>
                <c:pt idx="1">
                  <c:v>48</c:v>
                </c:pt>
                <c:pt idx="2">
                  <c:v>25</c:v>
                </c:pt>
              </c:numCache>
            </c:numRef>
          </c:val>
        </c:ser>
        <c:dLbls>
          <c:showLegendKey val="0"/>
          <c:showVal val="0"/>
          <c:showCatName val="0"/>
          <c:showSerName val="0"/>
          <c:showPercent val="0"/>
          <c:showBubbleSize val="0"/>
        </c:dLbls>
        <c:gapWidth val="150"/>
        <c:axId val="315681408"/>
        <c:axId val="315695488"/>
      </c:barChart>
      <c:catAx>
        <c:axId val="315681408"/>
        <c:scaling>
          <c:orientation val="minMax"/>
        </c:scaling>
        <c:delete val="0"/>
        <c:axPos val="b"/>
        <c:majorTickMark val="out"/>
        <c:minorTickMark val="none"/>
        <c:tickLblPos val="nextTo"/>
        <c:crossAx val="315695488"/>
        <c:crosses val="autoZero"/>
        <c:auto val="1"/>
        <c:lblAlgn val="ctr"/>
        <c:lblOffset val="100"/>
        <c:noMultiLvlLbl val="0"/>
      </c:catAx>
      <c:valAx>
        <c:axId val="315695488"/>
        <c:scaling>
          <c:orientation val="minMax"/>
          <c:max val="100"/>
        </c:scaling>
        <c:delete val="0"/>
        <c:axPos val="l"/>
        <c:title>
          <c:tx>
            <c:rich>
              <a:bodyPr rot="-5400000" vert="horz"/>
              <a:lstStyle/>
              <a:p>
                <a:pPr>
                  <a:defRPr/>
                </a:pPr>
                <a:r>
                  <a:rPr lang="en-US" dirty="0" smtClean="0"/>
                  <a:t>School</a:t>
                </a:r>
                <a:r>
                  <a:rPr lang="en-US" baseline="0" dirty="0" smtClean="0"/>
                  <a:t> </a:t>
                </a:r>
                <a:r>
                  <a:rPr lang="en-US" dirty="0" smtClean="0"/>
                  <a:t>Mean Scores</a:t>
                </a:r>
                <a:endParaRPr lang="en-US" dirty="0"/>
              </a:p>
            </c:rich>
          </c:tx>
          <c:layout/>
          <c:overlay val="0"/>
        </c:title>
        <c:numFmt formatCode="General" sourceLinked="1"/>
        <c:majorTickMark val="out"/>
        <c:minorTickMark val="none"/>
        <c:tickLblPos val="nextTo"/>
        <c:crossAx val="31568140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Sheet1!$A$2:$A$13</c:f>
              <c:strCache>
                <c:ptCount val="12"/>
                <c:pt idx="0">
                  <c:v>Textbook selection policies</c:v>
                </c:pt>
                <c:pt idx="1">
                  <c:v>State/district testing policies</c:v>
                </c:pt>
                <c:pt idx="2">
                  <c:v>Teacher evaluation policies</c:v>
                </c:pt>
                <c:pt idx="3">
                  <c:v>Parent/guardian expectations/involvement</c:v>
                </c:pt>
                <c:pt idx="4">
                  <c:v>Amount of time available for PD</c:v>
                </c:pt>
                <c:pt idx="5">
                  <c:v>District/school pacing guides</c:v>
                </c:pt>
                <c:pt idx="6">
                  <c:v>Students’ prior knowledge and skills</c:v>
                </c:pt>
                <c:pt idx="7">
                  <c:v>Students' motivation, interest, and effort</c:v>
                </c:pt>
                <c:pt idx="8">
                  <c:v>Amount of time for you to plan</c:v>
                </c:pt>
                <c:pt idx="9">
                  <c:v>Principal support</c:v>
                </c:pt>
                <c:pt idx="10">
                  <c:v>Current state standards</c:v>
                </c:pt>
                <c:pt idx="11">
                  <c:v>Amount of instructional time for mathematics</c:v>
                </c:pt>
              </c:strCache>
            </c:strRef>
          </c:cat>
          <c:val>
            <c:numRef>
              <c:f>Sheet1!$B$2:$B$13</c:f>
              <c:numCache>
                <c:formatCode>General</c:formatCode>
                <c:ptCount val="12"/>
                <c:pt idx="0">
                  <c:v>42</c:v>
                </c:pt>
                <c:pt idx="1">
                  <c:v>44</c:v>
                </c:pt>
                <c:pt idx="2">
                  <c:v>49</c:v>
                </c:pt>
                <c:pt idx="3">
                  <c:v>53</c:v>
                </c:pt>
                <c:pt idx="4">
                  <c:v>59</c:v>
                </c:pt>
                <c:pt idx="5">
                  <c:v>65</c:v>
                </c:pt>
                <c:pt idx="6">
                  <c:v>70</c:v>
                </c:pt>
                <c:pt idx="7">
                  <c:v>71</c:v>
                </c:pt>
                <c:pt idx="8">
                  <c:v>71</c:v>
                </c:pt>
                <c:pt idx="9">
                  <c:v>78</c:v>
                </c:pt>
                <c:pt idx="10">
                  <c:v>79</c:v>
                </c:pt>
                <c:pt idx="11">
                  <c:v>84</c:v>
                </c:pt>
              </c:numCache>
            </c:numRef>
          </c:val>
        </c:ser>
        <c:dLbls>
          <c:showLegendKey val="0"/>
          <c:showVal val="0"/>
          <c:showCatName val="0"/>
          <c:showSerName val="0"/>
          <c:showPercent val="0"/>
          <c:showBubbleSize val="0"/>
        </c:dLbls>
        <c:gapWidth val="150"/>
        <c:axId val="315810944"/>
        <c:axId val="315812480"/>
      </c:barChart>
      <c:catAx>
        <c:axId val="315810944"/>
        <c:scaling>
          <c:orientation val="minMax"/>
        </c:scaling>
        <c:delete val="0"/>
        <c:axPos val="l"/>
        <c:majorTickMark val="out"/>
        <c:minorTickMark val="none"/>
        <c:tickLblPos val="nextTo"/>
        <c:txPr>
          <a:bodyPr/>
          <a:lstStyle/>
          <a:p>
            <a:pPr>
              <a:defRPr sz="1600"/>
            </a:pPr>
            <a:endParaRPr lang="en-US"/>
          </a:p>
        </c:txPr>
        <c:crossAx val="315812480"/>
        <c:crosses val="autoZero"/>
        <c:auto val="1"/>
        <c:lblAlgn val="ctr"/>
        <c:lblOffset val="100"/>
        <c:noMultiLvlLbl val="0"/>
      </c:catAx>
      <c:valAx>
        <c:axId val="31581248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8109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Sheet1!$A$2:$A$13</c:f>
              <c:strCache>
                <c:ptCount val="12"/>
                <c:pt idx="0">
                  <c:v>Current state standards</c:v>
                </c:pt>
                <c:pt idx="1">
                  <c:v>Principal support</c:v>
                </c:pt>
                <c:pt idx="2">
                  <c:v>Amount of instructional time for mathematics</c:v>
                </c:pt>
                <c:pt idx="3">
                  <c:v>Teacher evaluation policies</c:v>
                </c:pt>
                <c:pt idx="4">
                  <c:v>District/school pacing guides</c:v>
                </c:pt>
                <c:pt idx="5">
                  <c:v>Students’ prior knowledge and skills</c:v>
                </c:pt>
                <c:pt idx="6">
                  <c:v>Students' motivation, interest, and effort</c:v>
                </c:pt>
                <c:pt idx="7">
                  <c:v>Amount of time for you to plan</c:v>
                </c:pt>
                <c:pt idx="8">
                  <c:v>Amount of time available for PD</c:v>
                </c:pt>
                <c:pt idx="9">
                  <c:v>Textbook selection policies</c:v>
                </c:pt>
                <c:pt idx="10">
                  <c:v>State/district testing policies</c:v>
                </c:pt>
                <c:pt idx="11">
                  <c:v>Parent/guardian expectations/involvement</c:v>
                </c:pt>
              </c:strCache>
            </c:strRef>
          </c:cat>
          <c:val>
            <c:numRef>
              <c:f>Sheet1!$B$2:$B$13</c:f>
              <c:numCache>
                <c:formatCode>General</c:formatCode>
                <c:ptCount val="12"/>
                <c:pt idx="0">
                  <c:v>4</c:v>
                </c:pt>
                <c:pt idx="1">
                  <c:v>5</c:v>
                </c:pt>
                <c:pt idx="2">
                  <c:v>5</c:v>
                </c:pt>
                <c:pt idx="3">
                  <c:v>11</c:v>
                </c:pt>
                <c:pt idx="4">
                  <c:v>13</c:v>
                </c:pt>
                <c:pt idx="5">
                  <c:v>14</c:v>
                </c:pt>
                <c:pt idx="6">
                  <c:v>14</c:v>
                </c:pt>
                <c:pt idx="7">
                  <c:v>14</c:v>
                </c:pt>
                <c:pt idx="8">
                  <c:v>16</c:v>
                </c:pt>
                <c:pt idx="9">
                  <c:v>18</c:v>
                </c:pt>
                <c:pt idx="10">
                  <c:v>21</c:v>
                </c:pt>
                <c:pt idx="11">
                  <c:v>23</c:v>
                </c:pt>
              </c:numCache>
            </c:numRef>
          </c:val>
        </c:ser>
        <c:dLbls>
          <c:showLegendKey val="0"/>
          <c:showVal val="0"/>
          <c:showCatName val="0"/>
          <c:showSerName val="0"/>
          <c:showPercent val="0"/>
          <c:showBubbleSize val="0"/>
        </c:dLbls>
        <c:gapWidth val="150"/>
        <c:axId val="315847424"/>
        <c:axId val="315848960"/>
      </c:barChart>
      <c:catAx>
        <c:axId val="315847424"/>
        <c:scaling>
          <c:orientation val="minMax"/>
        </c:scaling>
        <c:delete val="0"/>
        <c:axPos val="l"/>
        <c:majorTickMark val="out"/>
        <c:minorTickMark val="none"/>
        <c:tickLblPos val="nextTo"/>
        <c:txPr>
          <a:bodyPr/>
          <a:lstStyle/>
          <a:p>
            <a:pPr>
              <a:defRPr sz="1600"/>
            </a:pPr>
            <a:endParaRPr lang="en-US"/>
          </a:p>
        </c:txPr>
        <c:crossAx val="315848960"/>
        <c:crosses val="autoZero"/>
        <c:auto val="1"/>
        <c:lblAlgn val="ctr"/>
        <c:lblOffset val="100"/>
        <c:noMultiLvlLbl val="0"/>
      </c:catAx>
      <c:valAx>
        <c:axId val="31584896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3158474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Sheet1!$A$2:$A$12</c:f>
              <c:strCache>
                <c:ptCount val="11"/>
                <c:pt idx="0">
                  <c:v>Textbook selection policies</c:v>
                </c:pt>
                <c:pt idx="1">
                  <c:v>State/district testing policies</c:v>
                </c:pt>
                <c:pt idx="2">
                  <c:v>Teacher evaluation policies</c:v>
                </c:pt>
                <c:pt idx="3">
                  <c:v>Parent/guardian expectations/involvement</c:v>
                </c:pt>
                <c:pt idx="4">
                  <c:v>Amount of time available for PD</c:v>
                </c:pt>
                <c:pt idx="5">
                  <c:v>Students' motivation, interest, and effort</c:v>
                </c:pt>
                <c:pt idx="6">
                  <c:v>Students’ prior knowledge and skills</c:v>
                </c:pt>
                <c:pt idx="7">
                  <c:v>District/school pacing guides</c:v>
                </c:pt>
                <c:pt idx="8">
                  <c:v>Current state standards</c:v>
                </c:pt>
                <c:pt idx="9">
                  <c:v>Amount of time for you to plan</c:v>
                </c:pt>
                <c:pt idx="10">
                  <c:v>Principal support</c:v>
                </c:pt>
              </c:strCache>
            </c:strRef>
          </c:cat>
          <c:val>
            <c:numRef>
              <c:f>Sheet1!$B$2:$B$12</c:f>
              <c:numCache>
                <c:formatCode>General</c:formatCode>
                <c:ptCount val="11"/>
                <c:pt idx="0">
                  <c:v>33</c:v>
                </c:pt>
                <c:pt idx="1">
                  <c:v>40</c:v>
                </c:pt>
                <c:pt idx="2">
                  <c:v>43</c:v>
                </c:pt>
                <c:pt idx="3">
                  <c:v>45</c:v>
                </c:pt>
                <c:pt idx="4">
                  <c:v>54</c:v>
                </c:pt>
                <c:pt idx="5">
                  <c:v>55</c:v>
                </c:pt>
                <c:pt idx="6">
                  <c:v>58</c:v>
                </c:pt>
                <c:pt idx="7">
                  <c:v>60</c:v>
                </c:pt>
                <c:pt idx="8">
                  <c:v>69</c:v>
                </c:pt>
                <c:pt idx="9">
                  <c:v>73</c:v>
                </c:pt>
                <c:pt idx="10">
                  <c:v>74</c:v>
                </c:pt>
              </c:numCache>
            </c:numRef>
          </c:val>
        </c:ser>
        <c:dLbls>
          <c:showLegendKey val="0"/>
          <c:showVal val="0"/>
          <c:showCatName val="0"/>
          <c:showSerName val="0"/>
          <c:showPercent val="0"/>
          <c:showBubbleSize val="0"/>
        </c:dLbls>
        <c:gapWidth val="150"/>
        <c:axId val="221455104"/>
        <c:axId val="221456640"/>
      </c:barChart>
      <c:catAx>
        <c:axId val="221455104"/>
        <c:scaling>
          <c:orientation val="minMax"/>
        </c:scaling>
        <c:delete val="0"/>
        <c:axPos val="l"/>
        <c:majorTickMark val="out"/>
        <c:minorTickMark val="none"/>
        <c:tickLblPos val="nextTo"/>
        <c:txPr>
          <a:bodyPr/>
          <a:lstStyle/>
          <a:p>
            <a:pPr>
              <a:defRPr sz="1800"/>
            </a:pPr>
            <a:endParaRPr lang="en-US"/>
          </a:p>
        </c:txPr>
        <c:crossAx val="221456640"/>
        <c:crosses val="autoZero"/>
        <c:auto val="1"/>
        <c:lblAlgn val="ctr"/>
        <c:lblOffset val="100"/>
        <c:noMultiLvlLbl val="0"/>
      </c:catAx>
      <c:valAx>
        <c:axId val="22145664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21455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Sheet1!$A$2:$A$12</c:f>
              <c:strCache>
                <c:ptCount val="11"/>
                <c:pt idx="0">
                  <c:v>Principal support</c:v>
                </c:pt>
                <c:pt idx="1">
                  <c:v>Current state standards</c:v>
                </c:pt>
                <c:pt idx="2">
                  <c:v>District/school pacing guides</c:v>
                </c:pt>
                <c:pt idx="3">
                  <c:v>Amount of time for you to plan</c:v>
                </c:pt>
                <c:pt idx="4">
                  <c:v>Teacher evaluation policies</c:v>
                </c:pt>
                <c:pt idx="5">
                  <c:v>Amount of time available for PD</c:v>
                </c:pt>
                <c:pt idx="6">
                  <c:v>Textbook selection policies</c:v>
                </c:pt>
                <c:pt idx="7">
                  <c:v>State/district testing policies</c:v>
                </c:pt>
                <c:pt idx="8">
                  <c:v>Students’ prior knowledge and skills</c:v>
                </c:pt>
                <c:pt idx="9">
                  <c:v>Parent/guardian expectations/involvement</c:v>
                </c:pt>
                <c:pt idx="10">
                  <c:v>Students' motivation, interest, and effort</c:v>
                </c:pt>
              </c:strCache>
            </c:strRef>
          </c:cat>
          <c:val>
            <c:numRef>
              <c:f>Sheet1!$B$2:$B$12</c:f>
              <c:numCache>
                <c:formatCode>General</c:formatCode>
                <c:ptCount val="11"/>
                <c:pt idx="0">
                  <c:v>5</c:v>
                </c:pt>
                <c:pt idx="1">
                  <c:v>6</c:v>
                </c:pt>
                <c:pt idx="2">
                  <c:v>10</c:v>
                </c:pt>
                <c:pt idx="3">
                  <c:v>12</c:v>
                </c:pt>
                <c:pt idx="4">
                  <c:v>13</c:v>
                </c:pt>
                <c:pt idx="5">
                  <c:v>14</c:v>
                </c:pt>
                <c:pt idx="6">
                  <c:v>23</c:v>
                </c:pt>
                <c:pt idx="7">
                  <c:v>25</c:v>
                </c:pt>
                <c:pt idx="8">
                  <c:v>27</c:v>
                </c:pt>
                <c:pt idx="9">
                  <c:v>27</c:v>
                </c:pt>
                <c:pt idx="10">
                  <c:v>28</c:v>
                </c:pt>
              </c:numCache>
            </c:numRef>
          </c:val>
        </c:ser>
        <c:dLbls>
          <c:showLegendKey val="0"/>
          <c:showVal val="0"/>
          <c:showCatName val="0"/>
          <c:showSerName val="0"/>
          <c:showPercent val="0"/>
          <c:showBubbleSize val="0"/>
        </c:dLbls>
        <c:gapWidth val="150"/>
        <c:axId val="221507968"/>
        <c:axId val="221509504"/>
      </c:barChart>
      <c:catAx>
        <c:axId val="221507968"/>
        <c:scaling>
          <c:orientation val="minMax"/>
        </c:scaling>
        <c:delete val="0"/>
        <c:axPos val="l"/>
        <c:majorTickMark val="out"/>
        <c:minorTickMark val="none"/>
        <c:tickLblPos val="nextTo"/>
        <c:txPr>
          <a:bodyPr/>
          <a:lstStyle/>
          <a:p>
            <a:pPr>
              <a:defRPr sz="1800"/>
            </a:pPr>
            <a:endParaRPr lang="en-US"/>
          </a:p>
        </c:txPr>
        <c:crossAx val="221509504"/>
        <c:crosses val="autoZero"/>
        <c:auto val="1"/>
        <c:lblAlgn val="ctr"/>
        <c:lblOffset val="100"/>
        <c:noMultiLvlLbl val="0"/>
      </c:catAx>
      <c:valAx>
        <c:axId val="22150950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21507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Sheet1!$A$2:$A$13</c:f>
              <c:strCache>
                <c:ptCount val="12"/>
                <c:pt idx="0">
                  <c:v>State/district testing policies</c:v>
                </c:pt>
                <c:pt idx="1">
                  <c:v>Parent/guardian expectations/involvement</c:v>
                </c:pt>
                <c:pt idx="2">
                  <c:v>Textbook selection policies</c:v>
                </c:pt>
                <c:pt idx="3">
                  <c:v>Teacher evaluation policies</c:v>
                </c:pt>
                <c:pt idx="4">
                  <c:v>Students' motivation, interest, and effort</c:v>
                </c:pt>
                <c:pt idx="5">
                  <c:v>Amount of time available for PD</c:v>
                </c:pt>
                <c:pt idx="6">
                  <c:v>Students’ prior knowledge and skills</c:v>
                </c:pt>
                <c:pt idx="7">
                  <c:v>District/school pacing guides</c:v>
                </c:pt>
                <c:pt idx="8">
                  <c:v>College entrance requirements</c:v>
                </c:pt>
                <c:pt idx="9">
                  <c:v>Current state standards</c:v>
                </c:pt>
                <c:pt idx="10">
                  <c:v>Amount of time for you to plan</c:v>
                </c:pt>
                <c:pt idx="11">
                  <c:v>Principal support</c:v>
                </c:pt>
              </c:strCache>
            </c:strRef>
          </c:cat>
          <c:val>
            <c:numRef>
              <c:f>Sheet1!$B$2:$B$13</c:f>
              <c:numCache>
                <c:formatCode>General</c:formatCode>
                <c:ptCount val="12"/>
                <c:pt idx="0">
                  <c:v>39</c:v>
                </c:pt>
                <c:pt idx="1">
                  <c:v>40</c:v>
                </c:pt>
                <c:pt idx="2">
                  <c:v>43</c:v>
                </c:pt>
                <c:pt idx="3">
                  <c:v>47</c:v>
                </c:pt>
                <c:pt idx="4">
                  <c:v>52</c:v>
                </c:pt>
                <c:pt idx="5">
                  <c:v>55</c:v>
                </c:pt>
                <c:pt idx="6">
                  <c:v>57</c:v>
                </c:pt>
                <c:pt idx="7">
                  <c:v>59</c:v>
                </c:pt>
                <c:pt idx="8">
                  <c:v>60</c:v>
                </c:pt>
                <c:pt idx="9">
                  <c:v>62</c:v>
                </c:pt>
                <c:pt idx="10">
                  <c:v>69</c:v>
                </c:pt>
                <c:pt idx="11">
                  <c:v>70</c:v>
                </c:pt>
              </c:numCache>
            </c:numRef>
          </c:val>
        </c:ser>
        <c:dLbls>
          <c:showLegendKey val="0"/>
          <c:showVal val="0"/>
          <c:showCatName val="0"/>
          <c:showSerName val="0"/>
          <c:showPercent val="0"/>
          <c:showBubbleSize val="0"/>
        </c:dLbls>
        <c:gapWidth val="150"/>
        <c:axId val="221231360"/>
        <c:axId val="221233152"/>
      </c:barChart>
      <c:catAx>
        <c:axId val="221231360"/>
        <c:scaling>
          <c:orientation val="minMax"/>
        </c:scaling>
        <c:delete val="0"/>
        <c:axPos val="l"/>
        <c:majorTickMark val="out"/>
        <c:minorTickMark val="none"/>
        <c:tickLblPos val="nextTo"/>
        <c:txPr>
          <a:bodyPr/>
          <a:lstStyle/>
          <a:p>
            <a:pPr>
              <a:defRPr sz="1800"/>
            </a:pPr>
            <a:endParaRPr lang="en-US"/>
          </a:p>
        </c:txPr>
        <c:crossAx val="221233152"/>
        <c:crosses val="autoZero"/>
        <c:auto val="1"/>
        <c:lblAlgn val="ctr"/>
        <c:lblOffset val="100"/>
        <c:noMultiLvlLbl val="0"/>
      </c:catAx>
      <c:valAx>
        <c:axId val="22123315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212313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Sheet1!$A$2:$A$13</c:f>
              <c:strCache>
                <c:ptCount val="12"/>
                <c:pt idx="0">
                  <c:v>College entrance requirements</c:v>
                </c:pt>
                <c:pt idx="1">
                  <c:v>Principal support</c:v>
                </c:pt>
                <c:pt idx="2">
                  <c:v>Current state standards</c:v>
                </c:pt>
                <c:pt idx="3">
                  <c:v>District/school pacing guides</c:v>
                </c:pt>
                <c:pt idx="4">
                  <c:v>Teacher evaluation policies</c:v>
                </c:pt>
                <c:pt idx="5">
                  <c:v>Amount of time for you to plan</c:v>
                </c:pt>
                <c:pt idx="6">
                  <c:v>Textbook selection policies</c:v>
                </c:pt>
                <c:pt idx="7">
                  <c:v>Amount of time available for PD</c:v>
                </c:pt>
                <c:pt idx="8">
                  <c:v>State/district testing policies</c:v>
                </c:pt>
                <c:pt idx="9">
                  <c:v>Parent/guardian expectations/involvement</c:v>
                </c:pt>
                <c:pt idx="10">
                  <c:v>Students’ prior knowledge and skills</c:v>
                </c:pt>
                <c:pt idx="11">
                  <c:v>Students' motivation, interest, and effort</c:v>
                </c:pt>
              </c:strCache>
            </c:strRef>
          </c:cat>
          <c:val>
            <c:numRef>
              <c:f>Sheet1!$B$2:$B$13</c:f>
              <c:numCache>
                <c:formatCode>General</c:formatCode>
                <c:ptCount val="12"/>
                <c:pt idx="0">
                  <c:v>5</c:v>
                </c:pt>
                <c:pt idx="1">
                  <c:v>6</c:v>
                </c:pt>
                <c:pt idx="2">
                  <c:v>8</c:v>
                </c:pt>
                <c:pt idx="3">
                  <c:v>10</c:v>
                </c:pt>
                <c:pt idx="4">
                  <c:v>12</c:v>
                </c:pt>
                <c:pt idx="5">
                  <c:v>14</c:v>
                </c:pt>
                <c:pt idx="6">
                  <c:v>16</c:v>
                </c:pt>
                <c:pt idx="7">
                  <c:v>16</c:v>
                </c:pt>
                <c:pt idx="8">
                  <c:v>22</c:v>
                </c:pt>
                <c:pt idx="9">
                  <c:v>24</c:v>
                </c:pt>
                <c:pt idx="10">
                  <c:v>27</c:v>
                </c:pt>
                <c:pt idx="11">
                  <c:v>30</c:v>
                </c:pt>
              </c:numCache>
            </c:numRef>
          </c:val>
        </c:ser>
        <c:dLbls>
          <c:showLegendKey val="0"/>
          <c:showVal val="0"/>
          <c:showCatName val="0"/>
          <c:showSerName val="0"/>
          <c:showPercent val="0"/>
          <c:showBubbleSize val="0"/>
        </c:dLbls>
        <c:gapWidth val="150"/>
        <c:axId val="221263744"/>
        <c:axId val="221265280"/>
      </c:barChart>
      <c:catAx>
        <c:axId val="221263744"/>
        <c:scaling>
          <c:orientation val="minMax"/>
        </c:scaling>
        <c:delete val="0"/>
        <c:axPos val="l"/>
        <c:majorTickMark val="out"/>
        <c:minorTickMark val="none"/>
        <c:tickLblPos val="nextTo"/>
        <c:txPr>
          <a:bodyPr/>
          <a:lstStyle/>
          <a:p>
            <a:pPr>
              <a:defRPr sz="1800"/>
            </a:pPr>
            <a:endParaRPr lang="en-US"/>
          </a:p>
        </c:txPr>
        <c:crossAx val="221265280"/>
        <c:crosses val="autoZero"/>
        <c:auto val="1"/>
        <c:lblAlgn val="ctr"/>
        <c:lblOffset val="100"/>
        <c:noMultiLvlLbl val="0"/>
      </c:catAx>
      <c:valAx>
        <c:axId val="22126528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21263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School Support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72</c:v>
                </c:pt>
                <c:pt idx="1">
                  <c:v>71</c:v>
                </c:pt>
                <c:pt idx="2">
                  <c:v>69</c:v>
                </c:pt>
              </c:numCache>
            </c:numRef>
          </c:val>
        </c:ser>
        <c:ser>
          <c:idx val="1"/>
          <c:order val="1"/>
          <c:tx>
            <c:strRef>
              <c:f>Sheet1!$C$1</c:f>
              <c:strCache>
                <c:ptCount val="1"/>
                <c:pt idx="0">
                  <c:v>Stakeholders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71</c:v>
                </c:pt>
                <c:pt idx="1">
                  <c:v>60</c:v>
                </c:pt>
                <c:pt idx="2">
                  <c:v>60</c:v>
                </c:pt>
              </c:numCache>
            </c:numRef>
          </c:val>
        </c:ser>
        <c:ser>
          <c:idx val="2"/>
          <c:order val="2"/>
          <c:tx>
            <c:strRef>
              <c:f>Sheet1!$D$1</c:f>
              <c:strCache>
                <c:ptCount val="1"/>
                <c:pt idx="0">
                  <c:v>Policy Environment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68</c:v>
                </c:pt>
                <c:pt idx="1">
                  <c:v>63</c:v>
                </c:pt>
                <c:pt idx="2">
                  <c:v>64</c:v>
                </c:pt>
              </c:numCache>
            </c:numRef>
          </c:val>
        </c:ser>
        <c:dLbls>
          <c:showLegendKey val="0"/>
          <c:showVal val="0"/>
          <c:showCatName val="0"/>
          <c:showSerName val="0"/>
          <c:showPercent val="0"/>
          <c:showBubbleSize val="0"/>
        </c:dLbls>
        <c:gapWidth val="150"/>
        <c:axId val="223090944"/>
        <c:axId val="223105024"/>
      </c:barChart>
      <c:catAx>
        <c:axId val="223090944"/>
        <c:scaling>
          <c:orientation val="minMax"/>
        </c:scaling>
        <c:delete val="0"/>
        <c:axPos val="b"/>
        <c:majorTickMark val="out"/>
        <c:minorTickMark val="none"/>
        <c:tickLblPos val="nextTo"/>
        <c:crossAx val="223105024"/>
        <c:crosses val="autoZero"/>
        <c:auto val="1"/>
        <c:lblAlgn val="ctr"/>
        <c:lblOffset val="100"/>
        <c:noMultiLvlLbl val="0"/>
      </c:catAx>
      <c:valAx>
        <c:axId val="223105024"/>
        <c:scaling>
          <c:orientation val="minMax"/>
          <c:max val="100"/>
        </c:scaling>
        <c:delete val="0"/>
        <c:axPos val="l"/>
        <c:title>
          <c:tx>
            <c:rich>
              <a:bodyPr rot="-5400000" vert="horz"/>
              <a:lstStyle/>
              <a:p>
                <a:pPr>
                  <a:defRPr/>
                </a:pPr>
                <a:r>
                  <a:rPr lang="en-US" dirty="0" smtClean="0"/>
                  <a:t>Class Mean Scores</a:t>
                </a:r>
                <a:endParaRPr lang="en-US" dirty="0"/>
              </a:p>
            </c:rich>
          </c:tx>
          <c:layout/>
          <c:overlay val="0"/>
        </c:title>
        <c:numFmt formatCode="General" sourceLinked="1"/>
        <c:majorTickMark val="out"/>
        <c:minorTickMark val="none"/>
        <c:tickLblPos val="nextTo"/>
        <c:crossAx val="22309094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62</c:v>
                </c:pt>
                <c:pt idx="1">
                  <c:v>67</c:v>
                </c:pt>
                <c:pt idx="2">
                  <c:v>66</c:v>
                </c:pt>
              </c:numCache>
            </c:numRef>
          </c:val>
        </c:ser>
        <c:ser>
          <c:idx val="1"/>
          <c:order val="1"/>
          <c:tx>
            <c:strRef>
              <c:f>Sheet1!$C$1</c:f>
              <c:strCache>
                <c:ptCount val="1"/>
                <c:pt idx="0">
                  <c:v>Mixed/Average Achievers</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Sheet1!$C$2:$C$4</c:f>
              <c:numCache>
                <c:formatCode>General</c:formatCode>
                <c:ptCount val="3"/>
                <c:pt idx="0">
                  <c:v>55</c:v>
                </c:pt>
                <c:pt idx="1">
                  <c:v>67</c:v>
                </c:pt>
                <c:pt idx="2">
                  <c:v>71</c:v>
                </c:pt>
              </c:numCache>
            </c:numRef>
          </c:val>
        </c:ser>
        <c:ser>
          <c:idx val="2"/>
          <c:order val="2"/>
          <c:tx>
            <c:strRef>
              <c:f>Sheet1!$D$1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Sheet1!$D$2:$D$4</c:f>
              <c:numCache>
                <c:formatCode>General</c:formatCode>
                <c:ptCount val="3"/>
                <c:pt idx="0">
                  <c:v>69</c:v>
                </c:pt>
                <c:pt idx="1">
                  <c:v>71</c:v>
                </c:pt>
                <c:pt idx="2">
                  <c:v>71</c:v>
                </c:pt>
              </c:numCache>
            </c:numRef>
          </c:val>
        </c:ser>
        <c:dLbls>
          <c:showLegendKey val="0"/>
          <c:showVal val="0"/>
          <c:showCatName val="0"/>
          <c:showSerName val="0"/>
          <c:showPercent val="0"/>
          <c:showBubbleSize val="0"/>
        </c:dLbls>
        <c:gapWidth val="150"/>
        <c:axId val="316470784"/>
        <c:axId val="316472320"/>
      </c:barChart>
      <c:catAx>
        <c:axId val="316470784"/>
        <c:scaling>
          <c:orientation val="minMax"/>
        </c:scaling>
        <c:delete val="0"/>
        <c:axPos val="b"/>
        <c:majorTickMark val="out"/>
        <c:minorTickMark val="none"/>
        <c:tickLblPos val="nextTo"/>
        <c:crossAx val="316472320"/>
        <c:crosses val="autoZero"/>
        <c:auto val="1"/>
        <c:lblAlgn val="ctr"/>
        <c:lblOffset val="100"/>
        <c:noMultiLvlLbl val="0"/>
      </c:catAx>
      <c:valAx>
        <c:axId val="316472320"/>
        <c:scaling>
          <c:orientation val="minMax"/>
          <c:max val="100"/>
        </c:scaling>
        <c:delete val="0"/>
        <c:axPos val="l"/>
        <c:title>
          <c:tx>
            <c:rich>
              <a:bodyPr rot="-5400000" vert="horz"/>
              <a:lstStyle/>
              <a:p>
                <a:pPr>
                  <a:defRPr/>
                </a:pPr>
                <a:r>
                  <a:rPr lang="en-US"/>
                  <a:t>Mean Score</a:t>
                </a:r>
              </a:p>
            </c:rich>
          </c:tx>
          <c:layout/>
          <c:overlay val="0"/>
        </c:title>
        <c:numFmt formatCode="General" sourceLinked="1"/>
        <c:majorTickMark val="out"/>
        <c:minorTickMark val="none"/>
        <c:tickLblPos val="nextTo"/>
        <c:crossAx val="31647078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Offers formal after-school programs for enrichment in mathematics</c:v>
                </c:pt>
                <c:pt idx="1">
                  <c:v>Has teams participating in mathematics competitions </c:v>
                </c:pt>
                <c:pt idx="2">
                  <c:v>Holds family math nights</c:v>
                </c:pt>
                <c:pt idx="3">
                  <c:v>Encourages students to participate in mathematics summer programs</c:v>
                </c:pt>
                <c:pt idx="4">
                  <c:v>Offers after-school help in mathematics</c:v>
                </c:pt>
              </c:strCache>
            </c:strRef>
          </c:cat>
          <c:val>
            <c:numRef>
              <c:f>Sheet1!$B$2:$B$6</c:f>
              <c:numCache>
                <c:formatCode>General</c:formatCode>
                <c:ptCount val="5"/>
                <c:pt idx="0">
                  <c:v>27</c:v>
                </c:pt>
                <c:pt idx="1">
                  <c:v>27</c:v>
                </c:pt>
                <c:pt idx="2">
                  <c:v>38</c:v>
                </c:pt>
                <c:pt idx="3">
                  <c:v>47</c:v>
                </c:pt>
                <c:pt idx="4">
                  <c:v>67</c:v>
                </c:pt>
              </c:numCache>
            </c:numRef>
          </c:val>
        </c:ser>
        <c:dLbls>
          <c:showLegendKey val="0"/>
          <c:showVal val="0"/>
          <c:showCatName val="0"/>
          <c:showSerName val="0"/>
          <c:showPercent val="0"/>
          <c:showBubbleSize val="0"/>
        </c:dLbls>
        <c:gapWidth val="150"/>
        <c:axId val="127873024"/>
        <c:axId val="127874560"/>
      </c:barChart>
      <c:catAx>
        <c:axId val="127873024"/>
        <c:scaling>
          <c:orientation val="minMax"/>
        </c:scaling>
        <c:delete val="0"/>
        <c:axPos val="l"/>
        <c:majorTickMark val="out"/>
        <c:minorTickMark val="none"/>
        <c:tickLblPos val="nextTo"/>
        <c:txPr>
          <a:bodyPr/>
          <a:lstStyle/>
          <a:p>
            <a:pPr>
              <a:defRPr sz="1800"/>
            </a:pPr>
            <a:endParaRPr lang="en-US"/>
          </a:p>
        </c:txPr>
        <c:crossAx val="127874560"/>
        <c:crosses val="autoZero"/>
        <c:auto val="1"/>
        <c:lblAlgn val="ctr"/>
        <c:lblOffset val="100"/>
        <c:noMultiLvlLbl val="0"/>
      </c:catAx>
      <c:valAx>
        <c:axId val="12787456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787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66</c:v>
                </c:pt>
                <c:pt idx="1">
                  <c:v>72</c:v>
                </c:pt>
                <c:pt idx="2">
                  <c:v>72</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Sheet1!$C$2:$C$4</c:f>
              <c:numCache>
                <c:formatCode>General</c:formatCode>
                <c:ptCount val="3"/>
                <c:pt idx="0">
                  <c:v>65</c:v>
                </c:pt>
                <c:pt idx="1">
                  <c:v>66</c:v>
                </c:pt>
                <c:pt idx="2">
                  <c:v>71</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Sheet1!$D$2:$D$4</c:f>
              <c:numCache>
                <c:formatCode>General</c:formatCode>
                <c:ptCount val="3"/>
                <c:pt idx="0">
                  <c:v>66</c:v>
                </c:pt>
                <c:pt idx="1">
                  <c:v>63</c:v>
                </c:pt>
                <c:pt idx="2">
                  <c:v>70</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Sheet1!$E$2:$E$4</c:f>
              <c:numCache>
                <c:formatCode>General</c:formatCode>
                <c:ptCount val="3"/>
                <c:pt idx="0">
                  <c:v>65</c:v>
                </c:pt>
                <c:pt idx="1">
                  <c:v>60</c:v>
                </c:pt>
                <c:pt idx="2">
                  <c:v>71</c:v>
                </c:pt>
              </c:numCache>
            </c:numRef>
          </c:val>
        </c:ser>
        <c:dLbls>
          <c:showLegendKey val="0"/>
          <c:showVal val="0"/>
          <c:showCatName val="0"/>
          <c:showSerName val="0"/>
          <c:showPercent val="0"/>
          <c:showBubbleSize val="0"/>
        </c:dLbls>
        <c:gapWidth val="150"/>
        <c:axId val="340721664"/>
        <c:axId val="340723200"/>
      </c:barChart>
      <c:catAx>
        <c:axId val="340721664"/>
        <c:scaling>
          <c:orientation val="minMax"/>
        </c:scaling>
        <c:delete val="0"/>
        <c:axPos val="b"/>
        <c:majorTickMark val="out"/>
        <c:minorTickMark val="none"/>
        <c:tickLblPos val="nextTo"/>
        <c:crossAx val="340723200"/>
        <c:crosses val="autoZero"/>
        <c:auto val="1"/>
        <c:lblAlgn val="ctr"/>
        <c:lblOffset val="100"/>
        <c:noMultiLvlLbl val="0"/>
      </c:catAx>
      <c:valAx>
        <c:axId val="340723200"/>
        <c:scaling>
          <c:orientation val="minMax"/>
          <c:max val="100"/>
        </c:scaling>
        <c:delete val="0"/>
        <c:axPos val="l"/>
        <c:title>
          <c:tx>
            <c:rich>
              <a:bodyPr rot="-5400000" vert="horz"/>
              <a:lstStyle/>
              <a:p>
                <a:pPr>
                  <a:defRPr/>
                </a:pPr>
                <a:r>
                  <a:rPr lang="en-US"/>
                  <a:t>Mean Score</a:t>
                </a:r>
              </a:p>
            </c:rich>
          </c:tx>
          <c:layout/>
          <c:overlay val="0"/>
        </c:title>
        <c:numFmt formatCode="General" sourceLinked="1"/>
        <c:majorTickMark val="out"/>
        <c:minorTickMark val="none"/>
        <c:tickLblPos val="nextTo"/>
        <c:crossAx val="34072166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Coordinates meetings with adult mentors who work in mathematics fields</c:v>
                </c:pt>
                <c:pt idx="1">
                  <c:v>Participates in a local or regional mathematics fair</c:v>
                </c:pt>
                <c:pt idx="2">
                  <c:v>Coordinates visits to business, industry, or research sites related to mathematics</c:v>
                </c:pt>
                <c:pt idx="3">
                  <c:v>Offers one or more mathematics clubs</c:v>
                </c:pt>
              </c:strCache>
            </c:strRef>
          </c:cat>
          <c:val>
            <c:numRef>
              <c:f>Sheet1!$B$2:$B$5</c:f>
              <c:numCache>
                <c:formatCode>General</c:formatCode>
                <c:ptCount val="4"/>
                <c:pt idx="0">
                  <c:v>14</c:v>
                </c:pt>
                <c:pt idx="1">
                  <c:v>16</c:v>
                </c:pt>
                <c:pt idx="2">
                  <c:v>17</c:v>
                </c:pt>
                <c:pt idx="3">
                  <c:v>20</c:v>
                </c:pt>
              </c:numCache>
            </c:numRef>
          </c:val>
        </c:ser>
        <c:dLbls>
          <c:showLegendKey val="0"/>
          <c:showVal val="0"/>
          <c:showCatName val="0"/>
          <c:showSerName val="0"/>
          <c:showPercent val="0"/>
          <c:showBubbleSize val="0"/>
        </c:dLbls>
        <c:gapWidth val="150"/>
        <c:axId val="127942656"/>
        <c:axId val="127944192"/>
      </c:barChart>
      <c:catAx>
        <c:axId val="127942656"/>
        <c:scaling>
          <c:orientation val="minMax"/>
        </c:scaling>
        <c:delete val="0"/>
        <c:axPos val="l"/>
        <c:majorTickMark val="out"/>
        <c:minorTickMark val="none"/>
        <c:tickLblPos val="nextTo"/>
        <c:txPr>
          <a:bodyPr/>
          <a:lstStyle/>
          <a:p>
            <a:pPr>
              <a:defRPr sz="1800"/>
            </a:pPr>
            <a:endParaRPr lang="en-US"/>
          </a:p>
        </c:txPr>
        <c:crossAx val="127944192"/>
        <c:crosses val="autoZero"/>
        <c:auto val="1"/>
        <c:lblAlgn val="ctr"/>
        <c:lblOffset val="100"/>
        <c:noMultiLvlLbl val="0"/>
      </c:catAx>
      <c:valAx>
        <c:axId val="12794419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7942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Offers one or more mathematics clubs</c:v>
                </c:pt>
                <c:pt idx="1">
                  <c:v>Offers formal after-school programs for enrichment in mathematics</c:v>
                </c:pt>
                <c:pt idx="2">
                  <c:v>Has teams participating in mathematics competitions </c:v>
                </c:pt>
                <c:pt idx="3">
                  <c:v>Encourages students to participate in mathematics summer programs</c:v>
                </c:pt>
                <c:pt idx="4">
                  <c:v>Offers after-school help in mathematics</c:v>
                </c:pt>
              </c:strCache>
            </c:strRef>
          </c:cat>
          <c:val>
            <c:numRef>
              <c:f>Sheet1!$B$2:$B$6</c:f>
              <c:numCache>
                <c:formatCode>General</c:formatCode>
                <c:ptCount val="5"/>
                <c:pt idx="0">
                  <c:v>29</c:v>
                </c:pt>
                <c:pt idx="1">
                  <c:v>35</c:v>
                </c:pt>
                <c:pt idx="2">
                  <c:v>37</c:v>
                </c:pt>
                <c:pt idx="3">
                  <c:v>49</c:v>
                </c:pt>
                <c:pt idx="4">
                  <c:v>79</c:v>
                </c:pt>
              </c:numCache>
            </c:numRef>
          </c:val>
        </c:ser>
        <c:dLbls>
          <c:showLegendKey val="0"/>
          <c:showVal val="0"/>
          <c:showCatName val="0"/>
          <c:showSerName val="0"/>
          <c:showPercent val="0"/>
          <c:showBubbleSize val="0"/>
        </c:dLbls>
        <c:gapWidth val="150"/>
        <c:axId val="128535936"/>
        <c:axId val="128541824"/>
      </c:barChart>
      <c:catAx>
        <c:axId val="128535936"/>
        <c:scaling>
          <c:orientation val="minMax"/>
        </c:scaling>
        <c:delete val="0"/>
        <c:axPos val="l"/>
        <c:majorTickMark val="out"/>
        <c:minorTickMark val="none"/>
        <c:tickLblPos val="nextTo"/>
        <c:txPr>
          <a:bodyPr/>
          <a:lstStyle/>
          <a:p>
            <a:pPr>
              <a:defRPr sz="1800"/>
            </a:pPr>
            <a:endParaRPr lang="en-US"/>
          </a:p>
        </c:txPr>
        <c:crossAx val="128541824"/>
        <c:crosses val="autoZero"/>
        <c:auto val="1"/>
        <c:lblAlgn val="ctr"/>
        <c:lblOffset val="100"/>
        <c:noMultiLvlLbl val="0"/>
      </c:catAx>
      <c:valAx>
        <c:axId val="128541824"/>
        <c:scaling>
          <c:orientation val="minMax"/>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85359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Coordinates visits to business, industry, or research sites related to mathematics</c:v>
                </c:pt>
                <c:pt idx="1">
                  <c:v>Coordinates meetings with adult mentors who work in mathematics fields</c:v>
                </c:pt>
                <c:pt idx="2">
                  <c:v>Participates in a local or regional mathematics fair</c:v>
                </c:pt>
                <c:pt idx="3">
                  <c:v>Holds family math nights</c:v>
                </c:pt>
              </c:strCache>
            </c:strRef>
          </c:cat>
          <c:val>
            <c:numRef>
              <c:f>Sheet1!$B$2:$B$5</c:f>
              <c:numCache>
                <c:formatCode>General</c:formatCode>
                <c:ptCount val="4"/>
                <c:pt idx="0">
                  <c:v>14</c:v>
                </c:pt>
                <c:pt idx="1">
                  <c:v>15</c:v>
                </c:pt>
                <c:pt idx="2">
                  <c:v>19</c:v>
                </c:pt>
                <c:pt idx="3">
                  <c:v>21</c:v>
                </c:pt>
              </c:numCache>
            </c:numRef>
          </c:val>
        </c:ser>
        <c:dLbls>
          <c:showLegendKey val="0"/>
          <c:showVal val="0"/>
          <c:showCatName val="0"/>
          <c:showSerName val="0"/>
          <c:showPercent val="0"/>
          <c:showBubbleSize val="0"/>
        </c:dLbls>
        <c:gapWidth val="150"/>
        <c:axId val="128576896"/>
        <c:axId val="128586880"/>
      </c:barChart>
      <c:catAx>
        <c:axId val="128576896"/>
        <c:scaling>
          <c:orientation val="minMax"/>
        </c:scaling>
        <c:delete val="0"/>
        <c:axPos val="l"/>
        <c:majorTickMark val="out"/>
        <c:minorTickMark val="none"/>
        <c:tickLblPos val="nextTo"/>
        <c:txPr>
          <a:bodyPr/>
          <a:lstStyle/>
          <a:p>
            <a:pPr>
              <a:defRPr sz="1800"/>
            </a:pPr>
            <a:endParaRPr lang="en-US"/>
          </a:p>
        </c:txPr>
        <c:crossAx val="128586880"/>
        <c:crosses val="autoZero"/>
        <c:auto val="1"/>
        <c:lblAlgn val="ctr"/>
        <c:lblOffset val="100"/>
        <c:noMultiLvlLbl val="0"/>
      </c:catAx>
      <c:valAx>
        <c:axId val="12858688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8576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Participates in a local or regional mathematics fair</c:v>
                </c:pt>
                <c:pt idx="1">
                  <c:v>Offers one or more mathematics clubs</c:v>
                </c:pt>
                <c:pt idx="2">
                  <c:v>Has teams participating in mathematics competitions </c:v>
                </c:pt>
                <c:pt idx="3">
                  <c:v>Encourages students to participate in mathematics summer programs</c:v>
                </c:pt>
                <c:pt idx="4">
                  <c:v>Offers after-school help in mathematics</c:v>
                </c:pt>
              </c:strCache>
            </c:strRef>
          </c:cat>
          <c:val>
            <c:numRef>
              <c:f>Sheet1!$B$2:$B$6</c:f>
              <c:numCache>
                <c:formatCode>General</c:formatCode>
                <c:ptCount val="5"/>
                <c:pt idx="0">
                  <c:v>19</c:v>
                </c:pt>
                <c:pt idx="1">
                  <c:v>36</c:v>
                </c:pt>
                <c:pt idx="2">
                  <c:v>43</c:v>
                </c:pt>
                <c:pt idx="3">
                  <c:v>51</c:v>
                </c:pt>
                <c:pt idx="4">
                  <c:v>85</c:v>
                </c:pt>
              </c:numCache>
            </c:numRef>
          </c:val>
        </c:ser>
        <c:dLbls>
          <c:showLegendKey val="0"/>
          <c:showVal val="0"/>
          <c:showCatName val="0"/>
          <c:showSerName val="0"/>
          <c:showPercent val="0"/>
          <c:showBubbleSize val="0"/>
        </c:dLbls>
        <c:gapWidth val="150"/>
        <c:axId val="128626048"/>
        <c:axId val="128672896"/>
      </c:barChart>
      <c:catAx>
        <c:axId val="128626048"/>
        <c:scaling>
          <c:orientation val="minMax"/>
        </c:scaling>
        <c:delete val="0"/>
        <c:axPos val="l"/>
        <c:majorTickMark val="out"/>
        <c:minorTickMark val="none"/>
        <c:tickLblPos val="nextTo"/>
        <c:txPr>
          <a:bodyPr/>
          <a:lstStyle/>
          <a:p>
            <a:pPr>
              <a:defRPr sz="1800"/>
            </a:pPr>
            <a:endParaRPr lang="en-US"/>
          </a:p>
        </c:txPr>
        <c:crossAx val="128672896"/>
        <c:crosses val="autoZero"/>
        <c:auto val="1"/>
        <c:lblAlgn val="ctr"/>
        <c:lblOffset val="100"/>
        <c:noMultiLvlLbl val="0"/>
      </c:catAx>
      <c:valAx>
        <c:axId val="128672896"/>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86260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Holds family math nights</c:v>
                </c:pt>
                <c:pt idx="1">
                  <c:v>Coordinates internships in mathematics fields</c:v>
                </c:pt>
                <c:pt idx="2">
                  <c:v>Coordinates meetings with adult mentors who work in mathematics fields</c:v>
                </c:pt>
                <c:pt idx="3">
                  <c:v>Offers formal after-school programs for enrichment in mathematics</c:v>
                </c:pt>
                <c:pt idx="4">
                  <c:v>Coordinates visits to business, industry, ‌or research sites related to mathematics</c:v>
                </c:pt>
              </c:strCache>
            </c:strRef>
          </c:cat>
          <c:val>
            <c:numRef>
              <c:f>Sheet1!$B$2:$B$6</c:f>
              <c:numCache>
                <c:formatCode>General</c:formatCode>
                <c:ptCount val="5"/>
                <c:pt idx="0">
                  <c:v>6</c:v>
                </c:pt>
                <c:pt idx="1">
                  <c:v>6</c:v>
                </c:pt>
                <c:pt idx="2">
                  <c:v>13</c:v>
                </c:pt>
                <c:pt idx="3">
                  <c:v>18</c:v>
                </c:pt>
                <c:pt idx="4">
                  <c:v>19</c:v>
                </c:pt>
              </c:numCache>
            </c:numRef>
          </c:val>
        </c:ser>
        <c:dLbls>
          <c:showLegendKey val="0"/>
          <c:showVal val="0"/>
          <c:showCatName val="0"/>
          <c:showSerName val="0"/>
          <c:showPercent val="0"/>
          <c:showBubbleSize val="0"/>
        </c:dLbls>
        <c:gapWidth val="150"/>
        <c:axId val="129060864"/>
        <c:axId val="129062400"/>
      </c:barChart>
      <c:catAx>
        <c:axId val="129060864"/>
        <c:scaling>
          <c:orientation val="minMax"/>
        </c:scaling>
        <c:delete val="0"/>
        <c:axPos val="l"/>
        <c:majorTickMark val="out"/>
        <c:minorTickMark val="none"/>
        <c:tickLblPos val="nextTo"/>
        <c:txPr>
          <a:bodyPr/>
          <a:lstStyle/>
          <a:p>
            <a:pPr>
              <a:defRPr sz="1800"/>
            </a:pPr>
            <a:endParaRPr lang="en-US"/>
          </a:p>
        </c:txPr>
        <c:crossAx val="129062400"/>
        <c:crosses val="autoZero"/>
        <c:auto val="1"/>
        <c:lblAlgn val="ctr"/>
        <c:lblOffset val="100"/>
        <c:noMultiLvlLbl val="0"/>
      </c:catAx>
      <c:valAx>
        <c:axId val="12906240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90608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CA81EE83-71B6-4D63-A073-2E6B09C026D3}" type="datetimeFigureOut">
              <a:rPr lang="en-US" smtClean="0"/>
              <a:t>6/3/2019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7D9136F-213E-4807-A62C-00C1C9EA55BA}" type="slidenum">
              <a:rPr lang="en-US" smtClean="0"/>
              <a:t>‹#›</a:t>
            </a:fld>
            <a:endParaRPr lang="en-US"/>
          </a:p>
        </p:txBody>
      </p:sp>
    </p:spTree>
    <p:extLst>
      <p:ext uri="{BB962C8B-B14F-4D97-AF65-F5344CB8AC3E}">
        <p14:creationId xmlns:p14="http://schemas.microsoft.com/office/powerpoint/2010/main" val="4411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A148CDB-D9B0-427E-8515-08D064ACDD9F}" type="datetimeFigureOut">
              <a:rPr lang="en-US" smtClean="0"/>
              <a:t>6/3/2019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1387FE9-F2CA-4D9A-8938-BBED5D71AB2D}" type="slidenum">
              <a:rPr lang="en-US" smtClean="0"/>
              <a:t>‹#›</a:t>
            </a:fld>
            <a:endParaRPr lang="en-US"/>
          </a:p>
        </p:txBody>
      </p:sp>
    </p:spTree>
    <p:extLst>
      <p:ext uri="{BB962C8B-B14F-4D97-AF65-F5344CB8AC3E}">
        <p14:creationId xmlns:p14="http://schemas.microsoft.com/office/powerpoint/2010/main" val="99853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401072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7.11, p.</a:t>
            </a:r>
            <a:r>
              <a:rPr lang="en-US" baseline="0" dirty="0" smtClean="0"/>
              <a:t> 162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Mathematics Program Questionnaire</a:t>
            </a:r>
            <a:endParaRPr lang="en-US" dirty="0" smtClean="0"/>
          </a:p>
          <a:p>
            <a:pPr defTabSz="924865">
              <a:defRPr/>
            </a:pPr>
            <a:r>
              <a:rPr lang="en-US" dirty="0" smtClean="0"/>
              <a:t>Q4.</a:t>
            </a:r>
            <a:r>
              <a:rPr lang="en-US" baseline="0" dirty="0" smtClean="0"/>
              <a:t> </a:t>
            </a:r>
            <a:r>
              <a:rPr lang="en-US" dirty="0"/>
              <a:t>Indicate whether your school does each of the following to enhance students’ interest and/or achievement in mathematics. </a:t>
            </a:r>
            <a:r>
              <a:rPr lang="en-US" dirty="0" smtClean="0"/>
              <a:t>(Response Options: </a:t>
            </a:r>
            <a:r>
              <a:rPr lang="en-US" dirty="0"/>
              <a:t>Yes, No)</a:t>
            </a:r>
            <a:endParaRPr lang="en-US" dirty="0" smtClean="0"/>
          </a:p>
          <a:p>
            <a:pPr marL="693687" lvl="1" indent="-231229">
              <a:buFont typeface="+mj-lt"/>
              <a:buAutoNum type="alphaLcPeriod"/>
            </a:pPr>
            <a:r>
              <a:rPr lang="en-US" dirty="0"/>
              <a:t>Holds family math nights</a:t>
            </a:r>
            <a:endParaRPr lang="en-US" sz="2000" dirty="0"/>
          </a:p>
          <a:p>
            <a:pPr marL="693687" lvl="1" indent="-231229">
              <a:buFont typeface="+mj-lt"/>
              <a:buAutoNum type="alphaLcPeriod"/>
            </a:pPr>
            <a:r>
              <a:rPr lang="en-US" dirty="0"/>
              <a:t>Offers after-school help in mathematics (for example: tutoring)</a:t>
            </a:r>
            <a:endParaRPr lang="en-US" sz="2000" dirty="0"/>
          </a:p>
          <a:p>
            <a:pPr marL="693687" lvl="1" indent="-231229">
              <a:buFont typeface="+mj-lt"/>
              <a:buAutoNum type="alphaLcPeriod"/>
            </a:pPr>
            <a:r>
              <a:rPr lang="en-US" dirty="0"/>
              <a:t>Offers formal after-school programs for enrichment in mathematics</a:t>
            </a:r>
            <a:endParaRPr lang="en-US" sz="2000" dirty="0"/>
          </a:p>
          <a:p>
            <a:pPr marL="693687" lvl="1" indent="-231229">
              <a:buFont typeface="+mj-lt"/>
              <a:buAutoNum type="alphaLcPeriod"/>
            </a:pPr>
            <a:r>
              <a:rPr lang="en-US" dirty="0"/>
              <a:t>Offers one or more mathematics clubs</a:t>
            </a:r>
            <a:endParaRPr lang="en-US" sz="2000" dirty="0"/>
          </a:p>
          <a:p>
            <a:pPr marL="693687" lvl="1" indent="-231229">
              <a:buFont typeface="+mj-lt"/>
              <a:buAutoNum type="alphaLcPeriod"/>
            </a:pPr>
            <a:r>
              <a:rPr lang="en-US" dirty="0"/>
              <a:t>Participates in a local or regional mathematics fair</a:t>
            </a:r>
            <a:endParaRPr lang="en-US" sz="2000" dirty="0"/>
          </a:p>
          <a:p>
            <a:pPr marL="693687" lvl="1" indent="-231229">
              <a:buFont typeface="+mj-lt"/>
              <a:buAutoNum type="alphaLcPeriod"/>
            </a:pPr>
            <a:r>
              <a:rPr lang="en-US" dirty="0"/>
              <a:t>Has one or more teams participating in mathematics competitions (for example: Math Counts)</a:t>
            </a:r>
            <a:endParaRPr lang="en-US" sz="2000" dirty="0"/>
          </a:p>
          <a:p>
            <a:pPr marL="693687" lvl="1" indent="-231229">
              <a:buFont typeface="+mj-lt"/>
              <a:buAutoNum type="alphaLcPeriod"/>
            </a:pPr>
            <a:r>
              <a:rPr lang="en-US" dirty="0"/>
              <a:t>Encourages students to participate in mathematics summer programs or camps (for example: offered by community colleges, universities, museums or mathematics centers) </a:t>
            </a:r>
            <a:endParaRPr lang="en-US" sz="2000" dirty="0"/>
          </a:p>
          <a:p>
            <a:pPr marL="693687" lvl="1" indent="-231229">
              <a:buFont typeface="+mj-lt"/>
              <a:buAutoNum type="alphaLcPeriod"/>
            </a:pPr>
            <a:r>
              <a:rPr lang="en-US" dirty="0"/>
              <a:t>Coordinates visits to business, industry, and/or research sites related to mathematics</a:t>
            </a:r>
            <a:endParaRPr lang="en-US" sz="2000" dirty="0"/>
          </a:p>
          <a:p>
            <a:pPr marL="693687" lvl="1" indent="-231229">
              <a:buFont typeface="+mj-lt"/>
              <a:buAutoNum type="alphaLcPeriod"/>
            </a:pPr>
            <a:r>
              <a:rPr lang="en-US" dirty="0"/>
              <a:t>Coordinates meetings with adult mentors who work in mathematics fields</a:t>
            </a:r>
            <a:endParaRPr lang="en-US" sz="2000" dirty="0"/>
          </a:p>
          <a:p>
            <a:pPr marL="693687" lvl="1" indent="-231229">
              <a:buFont typeface="+mj-lt"/>
              <a:buAutoNum type="alphaLcPeriod"/>
            </a:pPr>
            <a:r>
              <a:rPr lang="en-US" dirty="0"/>
              <a:t>Coordinates internships in mathematics fields</a:t>
            </a:r>
            <a:endParaRPr lang="en-US" sz="2000" dirty="0"/>
          </a:p>
          <a:p>
            <a:pPr defTabSz="924865">
              <a:defRPr/>
            </a:pPr>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b="0" dirty="0" smtClean="0"/>
              <a:t>“</a:t>
            </a:r>
            <a:r>
              <a:rPr lang="en-US" dirty="0"/>
              <a:t>Interestingly, these programs are not distributed equally across all types of schools.  Some differences are particularly evident by percentage of students eligible for free/‌reduced-price lunch and school size.  Large schools are more likely than small schools to offer many of these programs (see Table 7.10).  For example, 45 percent of the largest schools offer opportunities for students to participate in engineering clubs, compared to only 19 percent of the smallest schools, and 53 percent of the largest schools have science clubs, compared to 27 percent of the smallest schools.  Results are more varied when looking at these programs by the percentage of students in the school eligible for free/‌reduced-price lunch.  Schools with the fewest students eligible for free/reduced-price lunch are more likely to offer enrichment programs (for example, 39 percent of schools in the lowest quartile have students participating in engineering clubs, compared to 26 percent of schools in the highest quartile).  In contrast, 55 percent of schools in the highest quartile offer after-school help in science and/‌or engineering, compared to 39 percent of schools in the lowest quartile.  Similar patterns exist to a lesser degree for schools’ mathematics programs and practices (see Table 7.11) and computer science programs and practices (see Table 7.12).”</a:t>
            </a: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r>
              <a:rPr lang="en-US" dirty="0" smtClean="0"/>
              <a:t>.</a:t>
            </a:r>
          </a:p>
          <a:p>
            <a:endParaRPr lang="en-US" dirty="0" smtClean="0"/>
          </a:p>
          <a:p>
            <a:pPr defTabSz="924916">
              <a:defRPr/>
            </a:pPr>
            <a:r>
              <a:rPr lang="en-US" b="0" dirty="0" smtClean="0"/>
              <a:t>Slide shows</a:t>
            </a:r>
            <a:r>
              <a:rPr lang="en-US" b="0" baseline="0" dirty="0" smtClean="0"/>
              <a:t> the composite scores by quartile of percent of students eligible for free or reduced-price lunch in the school.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r>
              <a:rPr lang="en-US" dirty="0" smtClean="0"/>
              <a:t>.</a:t>
            </a:r>
          </a:p>
          <a:p>
            <a:endParaRPr lang="en-US" dirty="0" smtClean="0"/>
          </a:p>
          <a:p>
            <a:pPr defTabSz="924916">
              <a:defRPr/>
            </a:pPr>
            <a:r>
              <a:rPr lang="en-US" b="0" dirty="0" smtClean="0"/>
              <a:t>Slide shows</a:t>
            </a:r>
            <a:r>
              <a:rPr lang="en-US" b="0" baseline="0" dirty="0" smtClean="0"/>
              <a:t> the composite scores by quartile of percent of students eligible for free or reduced-price lunch in the school.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20</a:t>
            </a:fld>
            <a:endParaRPr lang="en-US"/>
          </a:p>
        </p:txBody>
      </p:sp>
    </p:spTree>
    <p:extLst>
      <p:ext uri="{BB962C8B-B14F-4D97-AF65-F5344CB8AC3E}">
        <p14:creationId xmlns:p14="http://schemas.microsoft.com/office/powerpoint/2010/main" val="240718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mathematics portion</a:t>
            </a:r>
            <a:r>
              <a:rPr lang="en-US" baseline="0" dirty="0" smtClean="0"/>
              <a:t> of </a:t>
            </a:r>
            <a:r>
              <a:rPr lang="en-US" dirty="0" smtClean="0"/>
              <a:t>Table 7.1, p.</a:t>
            </a:r>
            <a:r>
              <a:rPr lang="en-US" baseline="0" dirty="0" smtClean="0"/>
              <a:t> 157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Mathematics Program Questionnaire</a:t>
            </a:r>
            <a:endParaRPr lang="en-US" dirty="0" smtClean="0"/>
          </a:p>
          <a:p>
            <a:pPr lvl="0"/>
            <a:r>
              <a:rPr lang="en-US" b="0" dirty="0" smtClean="0"/>
              <a:t>Q2.</a:t>
            </a:r>
            <a:r>
              <a:rPr lang="en-US" b="0" baseline="0" dirty="0" smtClean="0"/>
              <a:t> </a:t>
            </a:r>
            <a:r>
              <a:rPr lang="en-US" i="1" dirty="0"/>
              <a:t>[Presented only to schools that include self-contained teachers]</a:t>
            </a:r>
            <a:r>
              <a:rPr lang="en-US" dirty="0"/>
              <a:t> Indicate whether each of the following programs and/or practices is currently being implemented in your school.  [Select one on each row.] </a:t>
            </a:r>
            <a:r>
              <a:rPr lang="en-US" b="0" dirty="0" smtClean="0"/>
              <a:t>(Response Options: </a:t>
            </a:r>
            <a:r>
              <a:rPr lang="en-US" b="0" dirty="0"/>
              <a:t>Yes, No)</a:t>
            </a:r>
            <a:endParaRPr lang="en-US" b="0" dirty="0" smtClean="0"/>
          </a:p>
          <a:p>
            <a:pPr marL="693687" lvl="1" indent="-231229">
              <a:buFont typeface="+mj-lt"/>
              <a:buAutoNum type="alphaLcPeriod"/>
            </a:pPr>
            <a:r>
              <a:rPr lang="en-US" dirty="0"/>
              <a:t>Students in self-contained classes receive mathematics instruction from a district/diocese/school mathematics specialist instead of their regular teacher.</a:t>
            </a:r>
            <a:endParaRPr lang="en-US" sz="2000" dirty="0"/>
          </a:p>
          <a:p>
            <a:pPr marL="693687" lvl="1" indent="-231229">
              <a:buFont typeface="+mj-lt"/>
              <a:buAutoNum type="alphaLcPeriod"/>
            </a:pPr>
            <a:r>
              <a:rPr lang="en-US" dirty="0"/>
              <a:t>Students in self-contained classes receive mathematics instruction from a district/diocese/school mathematics specialist in addition to their regular teacher.</a:t>
            </a:r>
            <a:endParaRPr lang="en-US" sz="2000" dirty="0"/>
          </a:p>
          <a:p>
            <a:pPr marL="693687" lvl="1" indent="-231229">
              <a:buFont typeface="+mj-lt"/>
              <a:buAutoNum type="alphaLcPeriod"/>
            </a:pPr>
            <a:r>
              <a:rPr lang="en-US" dirty="0"/>
              <a:t>Students in self-contained classes pulled out for remedial instruction in mathematics</a:t>
            </a:r>
            <a:endParaRPr lang="en-US" sz="2000" dirty="0"/>
          </a:p>
          <a:p>
            <a:pPr marL="693687" lvl="1" indent="-231229">
              <a:buFont typeface="+mj-lt"/>
              <a:buAutoNum type="alphaLcPeriod"/>
            </a:pPr>
            <a:r>
              <a:rPr lang="en-US" dirty="0"/>
              <a:t>Students in self-contained classes pulled out for enrichment in mathematics</a:t>
            </a:r>
            <a:endParaRPr lang="en-US" sz="2000" dirty="0"/>
          </a:p>
          <a:p>
            <a:pPr marL="693687" lvl="1" indent="-231229">
              <a:buFont typeface="+mj-lt"/>
              <a:buAutoNum type="alphaLcPeriod"/>
            </a:pPr>
            <a:r>
              <a:rPr lang="en-US" dirty="0"/>
              <a:t>Students in self-contained classes pulled out from mathematics instruction for additional instruction in other content areas</a:t>
            </a:r>
            <a:endParaRPr lang="en-US" sz="2000" dirty="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The designated school program representatives were given a list of programs and practices and asked to indicate whether each was being implemented in the school.  These individuals were also asked about several instructional arrangements for students in elementary self-contained classrooms, such as whether they were pulled out for remediation or enrichment in science and mathematics and whether they received science and mathematics instruction from specialists instead of, or in addition to, their regular teacher.  Table 7.1 shows the percentage of elementary schools indicating that each program or practice is in place.</a:t>
            </a:r>
          </a:p>
          <a:p>
            <a:endParaRPr lang="en-US" dirty="0"/>
          </a:p>
          <a:p>
            <a:r>
              <a:rPr lang="en-US" dirty="0"/>
              <a:t>The use of elementary science specialists, either in place of, or in addition to, the regular classroom teacher, is uncommon (7–15 percent of schools).  Pull-out science instruction, whether for remediation or enrichment, is also quite rare (8–10 percent of schools).  The picture is quite different in elementary school mathematics instruction.  Students are pulled out for mathematics remediation in more than 60 percent of schools, and in just over one-third of schools, students are pulled out for mathematics enrichment.  The prevalence of these practices may be due in part to the fact that mathematics is much more likely than science to be tested for accountability purposes.  In addition, Title 1 funds are more likely to be targeted for remediation in mathematics and reading than in science.”</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mathematics portion of Table 7.13, p.</a:t>
            </a:r>
            <a:r>
              <a:rPr lang="en-US" baseline="0" dirty="0" smtClean="0"/>
              <a:t> 164 in Technical Report</a:t>
            </a:r>
          </a:p>
          <a:p>
            <a:pPr defTabSz="924865">
              <a:defRPr/>
            </a:pPr>
            <a:endParaRPr lang="en-US" dirty="0"/>
          </a:p>
          <a:p>
            <a:pPr defTabSz="924865">
              <a:defRPr/>
            </a:pPr>
            <a:r>
              <a:rPr lang="en-US" b="1" dirty="0" smtClean="0"/>
              <a:t>This slide shows data from an</a:t>
            </a:r>
            <a:r>
              <a:rPr lang="en-US" b="1" baseline="0" dirty="0" smtClean="0"/>
              <a:t> </a:t>
            </a:r>
            <a:r>
              <a:rPr lang="en-US" b="1" dirty="0" smtClean="0"/>
              <a:t>individual</a:t>
            </a:r>
            <a:r>
              <a:rPr lang="en-US" b="1" baseline="0" dirty="0" smtClean="0"/>
              <a:t> item. </a:t>
            </a:r>
          </a:p>
          <a:p>
            <a:pPr defTabSz="924865">
              <a:defRPr/>
            </a:pPr>
            <a:endParaRPr lang="en-US" b="1" dirty="0"/>
          </a:p>
          <a:p>
            <a:pPr defTabSz="924865">
              <a:defRPr/>
            </a:pPr>
            <a:r>
              <a:rPr lang="en-US" dirty="0"/>
              <a:t>Mathematics Program Questionnaire</a:t>
            </a:r>
            <a:endParaRPr lang="en-US" dirty="0" smtClean="0"/>
          </a:p>
          <a:p>
            <a:pPr defTabSz="924865">
              <a:defRPr/>
            </a:pPr>
            <a:r>
              <a:rPr lang="en-US" dirty="0" smtClean="0"/>
              <a:t>Q5.</a:t>
            </a:r>
            <a:r>
              <a:rPr lang="en-US" baseline="0" dirty="0" smtClean="0"/>
              <a:t> </a:t>
            </a:r>
            <a:r>
              <a:rPr lang="en-US" dirty="0"/>
              <a:t>Please provide your opinion about each of the following statements in regard to your current state standards for mathematics.  [Select one on each row.] </a:t>
            </a:r>
            <a:r>
              <a:rPr lang="en-US" dirty="0" smtClean="0"/>
              <a:t>(Response Options: </a:t>
            </a:r>
            <a:r>
              <a:rPr lang="en-US" dirty="0"/>
              <a:t>[1] Strongly Disagree, [2] Disagree, [3] No Opinion, [4] Agree, [5] Strongly Agree)</a:t>
            </a:r>
            <a:endParaRPr lang="en-US" dirty="0" smtClean="0"/>
          </a:p>
          <a:p>
            <a:pPr marL="693687" lvl="1" indent="-231229">
              <a:buFont typeface="+mj-lt"/>
              <a:buAutoNum type="alphaLcPeriod"/>
            </a:pPr>
            <a:r>
              <a:rPr lang="en-US" dirty="0"/>
              <a:t>State mathematics standards have been thoroughly discussed by mathematics teachers in this school.</a:t>
            </a:r>
            <a:endParaRPr lang="en-US" sz="2000" dirty="0"/>
          </a:p>
          <a:p>
            <a:pPr marL="693687" lvl="1" indent="-231229">
              <a:buFont typeface="+mj-lt"/>
              <a:buAutoNum type="alphaLcPeriod"/>
            </a:pPr>
            <a:r>
              <a:rPr lang="en-US" dirty="0"/>
              <a:t>There is a school-wide effort to align mathematics instruction with the state mathematics standards.</a:t>
            </a:r>
            <a:endParaRPr lang="en-US" sz="2000" dirty="0"/>
          </a:p>
          <a:p>
            <a:pPr marL="693687" lvl="1" indent="-231229">
              <a:buFont typeface="+mj-lt"/>
              <a:buAutoNum type="alphaLcPeriod"/>
            </a:pPr>
            <a:r>
              <a:rPr lang="en-US" dirty="0"/>
              <a:t>Most mathematics teachers in this school teach to the state standards.</a:t>
            </a:r>
            <a:endParaRPr lang="en-US" sz="2000" dirty="0"/>
          </a:p>
          <a:p>
            <a:pPr marL="693687" lvl="1" indent="-231229">
              <a:buFont typeface="+mj-lt"/>
              <a:buAutoNum type="alphaLcPeriod"/>
            </a:pPr>
            <a:r>
              <a:rPr lang="en-US" dirty="0"/>
              <a:t>The school/district/diocese organizes mathematics professional development based on state standards. </a:t>
            </a:r>
            <a:endParaRPr lang="en-US" sz="2000" dirty="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School science and mathematics program representatives were given a series of statements about the influence of state standards in their school and district, and asked about the extent to which they agreed with each.  A summary of responses is shown in Table 7.13.  It is clear that state standards have a major influence at the school level.  For example, 79 percent or more of program representatives agree that teachers in the school teach to science and mathematics standards.  Similarly, a large majority of representatives agree that science and mathematics standards have been thoroughly discussed by teachers in the school and that there is a school-wide effort to align instruction to standards.  Both practices are especially prevalent in mathematics, with 83–90 percent of representatives agreeing across the grade levels.  It is somewhat surprising that only about half of high schools are in districts that organize professional development based on science and mathematics standards.”</a:t>
            </a: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for which the respondent selected “strongly agree” or “agree” on a 5-point response scale with the options “strongly disagree,” “disagree,” “no opinion,” “agree,” and “strongly agree</a:t>
            </a:r>
            <a:r>
              <a:rPr lang="en-US" dirty="0" smtClean="0"/>
              <a:t>.”</a:t>
            </a:r>
          </a:p>
          <a:p>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for which the respondent selected “strongly agree” or “agree” on a 5-point response scale with the options “strongly disagree,” “disagree,” “no opinion,” “agree,” and “strongly agree</a:t>
            </a:r>
            <a:r>
              <a:rPr lang="en-US" dirty="0" smtClean="0"/>
              <a:t>.”</a:t>
            </a:r>
          </a:p>
          <a:p>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for which the respondent selected “strongly agree” or “agree” on a 5-point response scale with the options “strongly disagree,” “disagree,” “no opinion,” “agree,” and “strongly agree</a:t>
            </a:r>
            <a:r>
              <a:rPr lang="en-US" dirty="0" smtClean="0"/>
              <a:t>.”</a:t>
            </a:r>
          </a:p>
          <a:p>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mathematics portion of Table 7.14, p.</a:t>
            </a:r>
            <a:r>
              <a:rPr lang="en-US" baseline="0" dirty="0" smtClean="0"/>
              <a:t> 164 in Technical Report</a:t>
            </a:r>
          </a:p>
          <a:p>
            <a:pPr defTabSz="924865">
              <a:defRPr/>
            </a:pPr>
            <a:endParaRPr lang="en-US" b="1" dirty="0"/>
          </a:p>
          <a:p>
            <a:pPr defTabSz="924865">
              <a:defRPr/>
            </a:pPr>
            <a:r>
              <a:rPr lang="en-US" b="1" dirty="0"/>
              <a:t>This slide shows data from Composites.</a:t>
            </a:r>
            <a:endParaRPr lang="en-US" dirty="0"/>
          </a:p>
          <a:p>
            <a:pPr defTabSz="924865">
              <a:defRPr/>
            </a:pPr>
            <a:endParaRPr lang="en-US" b="1" dirty="0" smtClean="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b="1" dirty="0"/>
          </a:p>
          <a:p>
            <a:pPr defTabSz="924865">
              <a:defRPr/>
            </a:pPr>
            <a:r>
              <a:rPr lang="en-US" b="1" dirty="0" smtClean="0"/>
              <a:t>Focus on State Standards</a:t>
            </a:r>
            <a:r>
              <a:rPr lang="en-US" b="1" baseline="0" dirty="0" smtClean="0"/>
              <a:t> Composite Items</a:t>
            </a:r>
          </a:p>
          <a:p>
            <a:pPr marL="462458" lvl="1"/>
            <a:r>
              <a:rPr lang="en-US" dirty="0"/>
              <a:t>Q5a. State mathematics standards have been thoroughly discussed by mathematics teachers in this school.</a:t>
            </a:r>
            <a:endParaRPr lang="en-US" sz="2000" dirty="0"/>
          </a:p>
          <a:p>
            <a:pPr marL="462458" lvl="1"/>
            <a:r>
              <a:rPr lang="en-US" dirty="0"/>
              <a:t>Q5b. There is a school-wide effort to align mathematics instruction with the state mathematics standards.</a:t>
            </a:r>
            <a:endParaRPr lang="en-US" sz="2000" dirty="0"/>
          </a:p>
          <a:p>
            <a:pPr marL="462458" lvl="1"/>
            <a:r>
              <a:rPr lang="en-US" dirty="0"/>
              <a:t>Q5c. Most mathematics teachers in this school teach to the state standards.</a:t>
            </a:r>
            <a:endParaRPr lang="en-US" sz="2000" dirty="0"/>
          </a:p>
          <a:p>
            <a:pPr marL="462458" lvl="1"/>
            <a:r>
              <a:rPr lang="en-US" dirty="0"/>
              <a:t>Q5d. The school/district/diocese organizes mathematics professional development based on state standards. </a:t>
            </a:r>
            <a:endParaRPr lang="en-US" sz="2000" dirty="0"/>
          </a:p>
          <a:p>
            <a:pPr defTabSz="924865">
              <a:defRPr/>
            </a:pPr>
            <a:endParaRPr lang="en-US" b="1" dirty="0" smtClean="0"/>
          </a:p>
          <a:p>
            <a:pPr defTabSz="924865">
              <a:defRPr/>
            </a:pPr>
            <a:endParaRPr lang="en-US" b="1" dirty="0"/>
          </a:p>
          <a:p>
            <a:pPr defTabSz="924865">
              <a:defRPr/>
            </a:pPr>
            <a:r>
              <a:rPr lang="en-US" dirty="0"/>
              <a:t>Mathematics Program Questionnaire</a:t>
            </a:r>
            <a:endParaRPr lang="en-US" dirty="0" smtClean="0"/>
          </a:p>
          <a:p>
            <a:pPr defTabSz="924865">
              <a:defRPr/>
            </a:pPr>
            <a:r>
              <a:rPr lang="en-US" dirty="0" smtClean="0"/>
              <a:t>Q5.</a:t>
            </a:r>
            <a:r>
              <a:rPr lang="en-US" baseline="0" dirty="0" smtClean="0"/>
              <a:t> </a:t>
            </a:r>
            <a:r>
              <a:rPr lang="en-US" dirty="0"/>
              <a:t>Please provide your opinion about each of the following statements in regard to your current state standards for mathematics.  [Select one on each row.] </a:t>
            </a:r>
            <a:r>
              <a:rPr lang="en-US" dirty="0" smtClean="0"/>
              <a:t>(Response Options: </a:t>
            </a:r>
            <a:r>
              <a:rPr lang="en-US" dirty="0"/>
              <a:t>[1] Strongly Disagree, [2] Disagree, [3] No Opinion, [4] Agree, [5] Strongly Agree)</a:t>
            </a:r>
            <a:endParaRPr lang="en-US" dirty="0" smtClean="0"/>
          </a:p>
          <a:p>
            <a:pPr marL="693687" lvl="1" indent="-231229">
              <a:buFont typeface="+mj-lt"/>
              <a:buAutoNum type="alphaLcPeriod"/>
            </a:pPr>
            <a:r>
              <a:rPr lang="en-US" dirty="0"/>
              <a:t>State mathematics standards have been thoroughly discussed by mathematics teachers in this school.</a:t>
            </a:r>
            <a:endParaRPr lang="en-US" sz="2000" dirty="0"/>
          </a:p>
          <a:p>
            <a:pPr marL="693687" lvl="1" indent="-231229">
              <a:buFont typeface="+mj-lt"/>
              <a:buAutoNum type="alphaLcPeriod"/>
            </a:pPr>
            <a:r>
              <a:rPr lang="en-US" dirty="0"/>
              <a:t>There is a school-wide effort to align mathematics instruction with the state mathematics standards.</a:t>
            </a:r>
            <a:endParaRPr lang="en-US" sz="2000" dirty="0"/>
          </a:p>
          <a:p>
            <a:pPr marL="693687" lvl="1" indent="-231229">
              <a:buFont typeface="+mj-lt"/>
              <a:buAutoNum type="alphaLcPeriod"/>
            </a:pPr>
            <a:r>
              <a:rPr lang="en-US" dirty="0"/>
              <a:t>Most mathematics teachers in this school teach to the state standards.</a:t>
            </a:r>
            <a:endParaRPr lang="en-US" sz="2000" dirty="0"/>
          </a:p>
          <a:p>
            <a:pPr marL="693687" lvl="1" indent="-231229">
              <a:buFont typeface="+mj-lt"/>
              <a:buAutoNum type="alphaLcPeriod"/>
            </a:pPr>
            <a:r>
              <a:rPr lang="en-US" dirty="0"/>
              <a:t>The school/district/diocese organizes mathematics professional development based on state standards. </a:t>
            </a:r>
            <a:endParaRPr lang="en-US" sz="2000" dirty="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By combining these items in a composite variable, an overview of the influence of standards is possible.  As can be seen in Table 7.14, attention to standards is generally greater in mathematics than in science, particularly in elementary and middle schools.  The greater weight given to mathematics in school accountability probably contributes to these results.  In addition, high schools’ attention to state mathematics standards may be lower than elementary and middle schools’ because they are only held accountable in a few mathematics subjects.”</a:t>
            </a:r>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27</a:t>
            </a:fld>
            <a:endParaRPr lang="en-US"/>
          </a:p>
        </p:txBody>
      </p:sp>
    </p:spTree>
    <p:extLst>
      <p:ext uri="{BB962C8B-B14F-4D97-AF65-F5344CB8AC3E}">
        <p14:creationId xmlns:p14="http://schemas.microsoft.com/office/powerpoint/2010/main" val="3750064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7.17, p.</a:t>
            </a:r>
            <a:r>
              <a:rPr lang="en-US" baseline="0" dirty="0" smtClean="0"/>
              <a:t> 166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Mathematics Program Questionnaire</a:t>
            </a:r>
            <a:endParaRPr lang="en-US" dirty="0" smtClean="0"/>
          </a:p>
          <a:p>
            <a:pPr defTabSz="924865">
              <a:defRPr/>
            </a:pPr>
            <a:r>
              <a:rPr lang="en-US" dirty="0" smtClean="0"/>
              <a:t>Q19.</a:t>
            </a:r>
            <a:r>
              <a:rPr lang="en-US" baseline="0" dirty="0" smtClean="0"/>
              <a:t> </a:t>
            </a:r>
            <a:r>
              <a:rPr lang="en-US" dirty="0"/>
              <a:t>Please rate the effect of each of the following on the quality of mathematics instruction in your school.  [Select one on each row.]</a:t>
            </a:r>
            <a:r>
              <a:rPr lang="en-US" dirty="0" smtClean="0"/>
              <a:t> (Response Options</a:t>
            </a:r>
            <a:r>
              <a:rPr lang="en-US" dirty="0"/>
              <a:t>: [1] Inhibits effective instruction, [2] 2 of 5, [3] Neutral or mixed, [4] 4 of 5, [5] Promotes effective instruction)</a:t>
            </a:r>
            <a:endParaRPr lang="en-US" dirty="0" smtClean="0"/>
          </a:p>
          <a:p>
            <a:pPr marL="693687" lvl="1" indent="-231229">
              <a:buFont typeface="+mj-lt"/>
              <a:buAutoNum type="alphaLcPeriod"/>
            </a:pPr>
            <a:r>
              <a:rPr lang="en-US" dirty="0"/>
              <a:t>The school/district/diocese mathematics professional development policies and practices  </a:t>
            </a:r>
            <a:endParaRPr lang="en-US" sz="2000" dirty="0"/>
          </a:p>
          <a:p>
            <a:pPr marL="693687" lvl="1" indent="-231229">
              <a:buFont typeface="+mj-lt"/>
              <a:buAutoNum type="alphaLcPeriod"/>
            </a:pPr>
            <a:r>
              <a:rPr lang="en-US" dirty="0"/>
              <a:t>The amount of time provided by the school/district/diocese</a:t>
            </a:r>
            <a:r>
              <a:rPr lang="en-US" i="1" dirty="0"/>
              <a:t> </a:t>
            </a:r>
            <a:r>
              <a:rPr lang="en-US" dirty="0"/>
              <a:t>for teacher professional development in mathematics</a:t>
            </a:r>
            <a:endParaRPr lang="en-US" sz="2000" dirty="0"/>
          </a:p>
          <a:p>
            <a:pPr marL="693687" lvl="1" indent="-231229">
              <a:buFont typeface="+mj-lt"/>
              <a:buAutoNum type="alphaLcPeriod"/>
            </a:pPr>
            <a:r>
              <a:rPr lang="en-US" dirty="0"/>
              <a:t>The importance that the school places on mathematics</a:t>
            </a:r>
            <a:endParaRPr lang="en-US" sz="2000" dirty="0"/>
          </a:p>
          <a:p>
            <a:pPr marL="693687" lvl="1" indent="-231229">
              <a:buFont typeface="+mj-lt"/>
              <a:buAutoNum type="alphaLcPeriod"/>
            </a:pPr>
            <a:r>
              <a:rPr lang="en-US" dirty="0"/>
              <a:t>Other school and/or</a:t>
            </a:r>
            <a:r>
              <a:rPr lang="en-US" i="1" dirty="0"/>
              <a:t> </a:t>
            </a:r>
            <a:r>
              <a:rPr lang="en-US" dirty="0"/>
              <a:t>district/diocese</a:t>
            </a:r>
            <a:r>
              <a:rPr lang="en-US" i="1" dirty="0"/>
              <a:t> </a:t>
            </a:r>
            <a:r>
              <a:rPr lang="en-US" dirty="0"/>
              <a:t>initiatives</a:t>
            </a:r>
            <a:endParaRPr lang="en-US" sz="2000" dirty="0"/>
          </a:p>
          <a:p>
            <a:pPr marL="693687" lvl="1" indent="-231229">
              <a:buFont typeface="+mj-lt"/>
              <a:buAutoNum type="alphaLcPeriod"/>
            </a:pPr>
            <a:r>
              <a:rPr lang="en-US" dirty="0"/>
              <a:t>The amount of time provided by the school/district/diocese for teachers to share ideas about mathematics instruction</a:t>
            </a:r>
            <a:endParaRPr lang="en-US" sz="2000" dirty="0"/>
          </a:p>
          <a:p>
            <a:pPr marL="693687" lvl="1" indent="-231229">
              <a:buFont typeface="+mj-lt"/>
              <a:buAutoNum type="alphaLcPeriod"/>
            </a:pPr>
            <a:r>
              <a:rPr lang="en-US" dirty="0"/>
              <a:t>How mathematics instructional resources are managed (for example: distributing and replacing materials)</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The climate for mathematics instruction seems generally more supportive than that for science.  For example, 78 percent of schools indicate that the importance the school places on the subject promotes effective mathematics instruction (compared to 51 percent for science).  Similarly, professional development policies and practices, as well as time provided for professional development, are more likely to be viewed as promoting effective mathematics instruction than science instruction.”</a:t>
            </a:r>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for which the respondent selected “inhibits effective instruction” or “2 of 5” on a 5-point response scale with the options of “inhibits effective instruction,” “2 of 5,” “neutral or mixed,” “4 of 5,” and “promotes effective instruction</a:t>
            </a:r>
            <a:r>
              <a:rPr lang="en-US" dirty="0" smtClean="0"/>
              <a:t>.”</a:t>
            </a:r>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for which the respondent selected “inhibits effective instruction” or “2 of 5” on a 5-point response scale with the options of “inhibits effective instruction,” “2 of 5,” “neutral or mixed,” “4 of 5,” and “promotes effective instruction</a:t>
            </a:r>
            <a:r>
              <a:rPr lang="en-US" dirty="0" smtClean="0"/>
              <a:t>.”</a:t>
            </a:r>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a:t>
            </a:r>
            <a:r>
              <a:rPr lang="en-US" smtClean="0"/>
              <a:t>mathematics portion</a:t>
            </a:r>
            <a:r>
              <a:rPr lang="en-US" baseline="0" smtClean="0"/>
              <a:t> of </a:t>
            </a:r>
            <a:r>
              <a:rPr lang="en-US" smtClean="0"/>
              <a:t>Table </a:t>
            </a:r>
            <a:r>
              <a:rPr lang="en-US" dirty="0" smtClean="0"/>
              <a:t>7.18, p.</a:t>
            </a:r>
            <a:r>
              <a:rPr lang="en-US" baseline="0" dirty="0" smtClean="0"/>
              <a:t> 166 in Technical Report</a:t>
            </a:r>
          </a:p>
          <a:p>
            <a:pPr defTabSz="924865">
              <a:defRPr/>
            </a:pPr>
            <a:endParaRPr lang="en-US" b="1" dirty="0"/>
          </a:p>
          <a:p>
            <a:pPr defTabSz="924865">
              <a:defRPr/>
            </a:pPr>
            <a:r>
              <a:rPr lang="en-US" b="1" dirty="0"/>
              <a:t>This slide shows data from Composites.</a:t>
            </a:r>
            <a:endParaRPr lang="en-US" dirty="0"/>
          </a:p>
          <a:p>
            <a:pPr defTabSz="924865">
              <a:defRPr/>
            </a:pPr>
            <a:endParaRPr lang="en-US" b="1" dirty="0" smtClean="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b="1" dirty="0" smtClean="0"/>
          </a:p>
          <a:p>
            <a:pPr defTabSz="924865">
              <a:defRPr/>
            </a:pPr>
            <a:endParaRPr lang="en-US" b="1" dirty="0" smtClean="0"/>
          </a:p>
          <a:p>
            <a:pPr defTabSz="924865">
              <a:defRPr/>
            </a:pPr>
            <a:r>
              <a:rPr lang="en-US" b="1" i="1" dirty="0" smtClean="0"/>
              <a:t>Supportive</a:t>
            </a:r>
            <a:r>
              <a:rPr lang="en-US" b="1" i="1" baseline="0" dirty="0" smtClean="0"/>
              <a:t> Context for Mathematics Instruction Composite</a:t>
            </a:r>
          </a:p>
          <a:p>
            <a:pPr marL="462458" lvl="1"/>
            <a:r>
              <a:rPr lang="en-US" dirty="0"/>
              <a:t>Q19a. The school/district/diocese mathematics professional development policies and practices  </a:t>
            </a:r>
            <a:endParaRPr lang="en-US" sz="2000" dirty="0"/>
          </a:p>
          <a:p>
            <a:pPr marL="462458" lvl="1"/>
            <a:r>
              <a:rPr lang="en-US" dirty="0"/>
              <a:t>Q19b. The amount of time provided by the school/district/diocese</a:t>
            </a:r>
            <a:r>
              <a:rPr lang="en-US" i="1" dirty="0"/>
              <a:t> </a:t>
            </a:r>
            <a:r>
              <a:rPr lang="en-US" dirty="0"/>
              <a:t>for teacher professional development in mathematics</a:t>
            </a:r>
            <a:endParaRPr lang="en-US" sz="2000" dirty="0"/>
          </a:p>
          <a:p>
            <a:pPr marL="462458" lvl="1"/>
            <a:r>
              <a:rPr lang="en-US" dirty="0"/>
              <a:t>Q19c. The importance that the school places on mathematics</a:t>
            </a:r>
            <a:endParaRPr lang="en-US" sz="2000" dirty="0"/>
          </a:p>
          <a:p>
            <a:pPr marL="462458" lvl="1"/>
            <a:r>
              <a:rPr lang="en-US" dirty="0"/>
              <a:t>Q19d. Other school and/or</a:t>
            </a:r>
            <a:r>
              <a:rPr lang="en-US" i="1" dirty="0"/>
              <a:t> </a:t>
            </a:r>
            <a:r>
              <a:rPr lang="en-US" dirty="0"/>
              <a:t>district/diocese</a:t>
            </a:r>
            <a:r>
              <a:rPr lang="en-US" i="1" dirty="0"/>
              <a:t> </a:t>
            </a:r>
            <a:r>
              <a:rPr lang="en-US" dirty="0"/>
              <a:t>initiatives</a:t>
            </a:r>
            <a:endParaRPr lang="en-US" sz="2000" dirty="0"/>
          </a:p>
          <a:p>
            <a:pPr marL="462458" lvl="1"/>
            <a:r>
              <a:rPr lang="en-US" dirty="0"/>
              <a:t>Q19e. The amount of time provided by the school/district/diocese for teachers to share ideas about mathematics instruction</a:t>
            </a:r>
            <a:endParaRPr lang="en-US" sz="2000" dirty="0"/>
          </a:p>
          <a:p>
            <a:pPr marL="462458" lvl="1"/>
            <a:r>
              <a:rPr lang="en-US" dirty="0"/>
              <a:t>Q19f. How mathematics instructional resources are managed (for example: distributing and replacing materials)</a:t>
            </a:r>
            <a:endParaRPr lang="en-US" b="0" i="0" dirty="0" smtClean="0"/>
          </a:p>
          <a:p>
            <a:pPr defTabSz="924865">
              <a:defRPr/>
            </a:pPr>
            <a:endParaRPr lang="en-US" b="1" dirty="0"/>
          </a:p>
          <a:p>
            <a:pPr defTabSz="924865">
              <a:defRPr/>
            </a:pPr>
            <a:r>
              <a:rPr lang="en-US" dirty="0"/>
              <a:t>Mathematics Program Questionnaire</a:t>
            </a:r>
            <a:endParaRPr lang="en-US" dirty="0" smtClean="0"/>
          </a:p>
          <a:p>
            <a:pPr defTabSz="924865">
              <a:defRPr/>
            </a:pPr>
            <a:r>
              <a:rPr lang="en-US" dirty="0" smtClean="0"/>
              <a:t>Q19.</a:t>
            </a:r>
            <a:r>
              <a:rPr lang="en-US" baseline="0" dirty="0" smtClean="0"/>
              <a:t> </a:t>
            </a:r>
            <a:r>
              <a:rPr lang="en-US" dirty="0"/>
              <a:t>Please rate the effect of each of the following on the quality of mathematics instruction in your school.  [Select one on each row.]</a:t>
            </a:r>
            <a:r>
              <a:rPr lang="en-US" dirty="0" smtClean="0"/>
              <a:t> (Response Options</a:t>
            </a:r>
            <a:r>
              <a:rPr lang="en-US" dirty="0"/>
              <a:t>: [1] Inhibits effective instruction, [2] 2 of 5, [3] Neutral or mixed, [4] 4 of 5, [5] Promotes effective instruction)</a:t>
            </a:r>
            <a:endParaRPr lang="en-US" dirty="0" smtClean="0"/>
          </a:p>
          <a:p>
            <a:pPr marL="693687" lvl="1" indent="-231229">
              <a:buFont typeface="+mj-lt"/>
              <a:buAutoNum type="alphaLcPeriod"/>
            </a:pPr>
            <a:r>
              <a:rPr lang="en-US" dirty="0"/>
              <a:t>The school/district/diocese mathematics professional development policies and practices  </a:t>
            </a:r>
            <a:endParaRPr lang="en-US" sz="2000" dirty="0"/>
          </a:p>
          <a:p>
            <a:pPr marL="693687" lvl="1" indent="-231229">
              <a:buFont typeface="+mj-lt"/>
              <a:buAutoNum type="alphaLcPeriod"/>
            </a:pPr>
            <a:r>
              <a:rPr lang="en-US" dirty="0"/>
              <a:t>The amount of time provided by the school/district/diocese</a:t>
            </a:r>
            <a:r>
              <a:rPr lang="en-US" i="1" dirty="0"/>
              <a:t> </a:t>
            </a:r>
            <a:r>
              <a:rPr lang="en-US" dirty="0"/>
              <a:t>for teacher professional development in mathematics</a:t>
            </a:r>
            <a:endParaRPr lang="en-US" sz="2000" dirty="0"/>
          </a:p>
          <a:p>
            <a:pPr marL="693687" lvl="1" indent="-231229">
              <a:buFont typeface="+mj-lt"/>
              <a:buAutoNum type="alphaLcPeriod"/>
            </a:pPr>
            <a:r>
              <a:rPr lang="en-US" dirty="0"/>
              <a:t>The importance that the school places on mathematics</a:t>
            </a:r>
            <a:endParaRPr lang="en-US" sz="2000" dirty="0"/>
          </a:p>
          <a:p>
            <a:pPr marL="693687" lvl="1" indent="-231229">
              <a:buFont typeface="+mj-lt"/>
              <a:buAutoNum type="alphaLcPeriod"/>
            </a:pPr>
            <a:r>
              <a:rPr lang="en-US" dirty="0"/>
              <a:t>Other school and/or</a:t>
            </a:r>
            <a:r>
              <a:rPr lang="en-US" i="1" dirty="0"/>
              <a:t> </a:t>
            </a:r>
            <a:r>
              <a:rPr lang="en-US" dirty="0"/>
              <a:t>district/diocese</a:t>
            </a:r>
            <a:r>
              <a:rPr lang="en-US" i="1" dirty="0"/>
              <a:t> </a:t>
            </a:r>
            <a:r>
              <a:rPr lang="en-US" dirty="0"/>
              <a:t>initiatives</a:t>
            </a:r>
            <a:endParaRPr lang="en-US" sz="2000" dirty="0"/>
          </a:p>
          <a:p>
            <a:pPr marL="693687" lvl="1" indent="-231229">
              <a:buFont typeface="+mj-lt"/>
              <a:buAutoNum type="alphaLcPeriod"/>
            </a:pPr>
            <a:r>
              <a:rPr lang="en-US" dirty="0"/>
              <a:t>The amount of time provided by the school/district/diocese for teachers to share ideas about mathematics instruction</a:t>
            </a:r>
            <a:endParaRPr lang="en-US" sz="2000" dirty="0"/>
          </a:p>
          <a:p>
            <a:pPr marL="693687" lvl="1" indent="-231229">
              <a:buFont typeface="+mj-lt"/>
              <a:buAutoNum type="alphaLcPeriod"/>
            </a:pPr>
            <a:r>
              <a:rPr lang="en-US" dirty="0"/>
              <a:t>How mathematics instructional resources are managed (for example: distributing and replacing materials)</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pPr defTabSz="924916">
              <a:defRPr/>
            </a:pPr>
            <a:r>
              <a:rPr lang="en-US" dirty="0" smtClean="0"/>
              <a:t>“</a:t>
            </a:r>
            <a:r>
              <a:rPr lang="en-US" dirty="0"/>
              <a:t>These items were combined into a composite variable in order to look at the effects of the factors on science and mathematics instruction more holistically.  As Table 7.18 displays, elementary schools generally provide a less supportive context for science instruction than middle or high schools.  In addition, elementary and middle schools tend to be more supportive for mathematics teaching than science teaching.”</a:t>
            </a:r>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7.20, p.</a:t>
            </a:r>
            <a:r>
              <a:rPr lang="en-US" baseline="0" dirty="0" smtClean="0"/>
              <a:t> 168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Mathematics Program Questionnaire</a:t>
            </a:r>
            <a:endParaRPr lang="en-US" dirty="0" smtClean="0"/>
          </a:p>
          <a:p>
            <a:pPr defTabSz="924865">
              <a:defRPr/>
            </a:pPr>
            <a:r>
              <a:rPr lang="en-US" dirty="0" smtClean="0"/>
              <a:t>Q20.</a:t>
            </a:r>
            <a:r>
              <a:rPr lang="en-US" baseline="0" dirty="0" smtClean="0"/>
              <a:t> </a:t>
            </a:r>
            <a:r>
              <a:rPr lang="en-US" dirty="0"/>
              <a:t>In your opinion, how great a problem is each of the following for mathematics instruction in your school as a whole?  [Select one on each row.] </a:t>
            </a:r>
            <a:r>
              <a:rPr lang="en-US" dirty="0" smtClean="0"/>
              <a:t>(Response Options</a:t>
            </a:r>
            <a:r>
              <a:rPr lang="en-US" dirty="0"/>
              <a:t>: [1] Not a significant problem, [2] Somewhat of a problem, [3] Serious problem)</a:t>
            </a:r>
            <a:endParaRPr lang="en-US" dirty="0" smtClean="0"/>
          </a:p>
          <a:p>
            <a:pPr marL="693687" lvl="1" indent="-231229">
              <a:buFont typeface="+mj-lt"/>
              <a:buAutoNum type="alphaLcPeriod"/>
            </a:pPr>
            <a:r>
              <a:rPr lang="en-US" dirty="0"/>
              <a:t>Lack of equipment and supplies and/or manipulatives for teaching mathematics (for example: materials for students to draw, cut and build in order to make sense of problems)</a:t>
            </a:r>
            <a:endParaRPr lang="en-US" sz="2000" dirty="0"/>
          </a:p>
          <a:p>
            <a:pPr marL="693687" lvl="1" indent="-231229">
              <a:buFont typeface="+mj-lt"/>
              <a:buAutoNum type="alphaLcPeriod"/>
            </a:pPr>
            <a:r>
              <a:rPr lang="en-US" dirty="0"/>
              <a:t>Inadequate funds for purchasing mathematics equipment and supplies</a:t>
            </a:r>
            <a:endParaRPr lang="en-US" sz="2000" dirty="0"/>
          </a:p>
          <a:p>
            <a:pPr marL="693687" lvl="1" indent="-231229">
              <a:buFont typeface="+mj-lt"/>
              <a:buAutoNum type="alphaLcPeriod"/>
            </a:pPr>
            <a:r>
              <a:rPr lang="en-US" dirty="0"/>
              <a:t>Lack of mathematics textbooks</a:t>
            </a:r>
            <a:endParaRPr lang="en-US" sz="2000" dirty="0"/>
          </a:p>
          <a:p>
            <a:pPr marL="693687" lvl="1" indent="-231229">
              <a:buFont typeface="+mj-lt"/>
              <a:buAutoNum type="alphaLcPeriod"/>
            </a:pPr>
            <a:r>
              <a:rPr lang="en-US" dirty="0"/>
              <a:t>Poor quality mathematics textbooks</a:t>
            </a:r>
            <a:endParaRPr lang="en-US" sz="2000" dirty="0"/>
          </a:p>
          <a:p>
            <a:pPr marL="693687" lvl="1" indent="-231229">
              <a:buFont typeface="+mj-lt"/>
              <a:buAutoNum type="alphaLcPeriod"/>
            </a:pPr>
            <a:r>
              <a:rPr lang="en-US" dirty="0"/>
              <a:t>Inadequate materials for differentiating mathematics instruction</a:t>
            </a:r>
            <a:endParaRPr lang="en-US" sz="2000" dirty="0"/>
          </a:p>
          <a:p>
            <a:pPr marL="693687" lvl="1" indent="-231229">
              <a:buFont typeface="+mj-lt"/>
              <a:buAutoNum type="alphaLcPeriod"/>
            </a:pPr>
            <a:r>
              <a:rPr lang="en-US" dirty="0"/>
              <a:t>Low student interest in mathematics</a:t>
            </a:r>
            <a:endParaRPr lang="en-US" sz="2000" dirty="0"/>
          </a:p>
          <a:p>
            <a:pPr marL="693687" lvl="1" indent="-231229">
              <a:buFont typeface="+mj-lt"/>
              <a:buAutoNum type="alphaLcPeriod"/>
            </a:pPr>
            <a:r>
              <a:rPr lang="en-US" dirty="0"/>
              <a:t>Low student prior knowledge and skills</a:t>
            </a:r>
            <a:endParaRPr lang="en-US" sz="2000" dirty="0"/>
          </a:p>
          <a:p>
            <a:pPr marL="693687" lvl="1" indent="-231229">
              <a:buFont typeface="+mj-lt"/>
              <a:buAutoNum type="alphaLcPeriod"/>
            </a:pPr>
            <a:r>
              <a:rPr lang="en-US" dirty="0"/>
              <a:t>Lack of teacher interest in mathematics</a:t>
            </a:r>
            <a:endParaRPr lang="en-US" sz="2000" dirty="0"/>
          </a:p>
          <a:p>
            <a:pPr marL="693687" lvl="1" indent="-231229">
              <a:buFont typeface="+mj-lt"/>
              <a:buAutoNum type="alphaLcPeriod"/>
            </a:pPr>
            <a:r>
              <a:rPr lang="en-US" dirty="0"/>
              <a:t>Inadequate teacher preparation to teach mathematics</a:t>
            </a:r>
            <a:endParaRPr lang="en-US" sz="2000" dirty="0"/>
          </a:p>
          <a:p>
            <a:pPr marL="693687" lvl="1" indent="-231229">
              <a:buFont typeface="+mj-lt"/>
              <a:buAutoNum type="alphaLcPeriod"/>
            </a:pPr>
            <a:r>
              <a:rPr lang="en-US" dirty="0"/>
              <a:t>High teacher turnover</a:t>
            </a:r>
            <a:endParaRPr lang="en-US" sz="2000" dirty="0"/>
          </a:p>
          <a:p>
            <a:pPr marL="693687" lvl="1" indent="-231229">
              <a:buFont typeface="+mj-lt"/>
              <a:buAutoNum type="alphaLcPeriod"/>
            </a:pPr>
            <a:r>
              <a:rPr lang="en-US" dirty="0"/>
              <a:t>Insufficient instructional time to teach mathematics</a:t>
            </a:r>
            <a:endParaRPr lang="en-US" sz="2000" dirty="0"/>
          </a:p>
          <a:p>
            <a:pPr marL="693687" lvl="1" indent="-231229">
              <a:buFont typeface="+mj-lt"/>
              <a:buAutoNum type="alphaLcPeriod"/>
            </a:pPr>
            <a:r>
              <a:rPr lang="en-US" dirty="0"/>
              <a:t>Inadequate mathematics-related professional development opportunities</a:t>
            </a:r>
            <a:endParaRPr lang="en-US" sz="2000" dirty="0"/>
          </a:p>
          <a:p>
            <a:pPr marL="693687" lvl="1" indent="-231229">
              <a:buFont typeface="+mj-lt"/>
              <a:buAutoNum type="alphaLcPeriod"/>
            </a:pPr>
            <a:r>
              <a:rPr lang="en-US" dirty="0"/>
              <a:t>Large class sizes</a:t>
            </a:r>
            <a:endParaRPr lang="en-US" sz="2000" dirty="0"/>
          </a:p>
          <a:p>
            <a:pPr marL="693687" lvl="1" indent="-231229">
              <a:buFont typeface="+mj-lt"/>
              <a:buAutoNum type="alphaLcPeriod"/>
            </a:pPr>
            <a:r>
              <a:rPr lang="en-US" dirty="0"/>
              <a:t>High student absenteeism</a:t>
            </a:r>
            <a:endParaRPr lang="en-US" sz="2000" dirty="0"/>
          </a:p>
          <a:p>
            <a:pPr marL="693687" lvl="1" indent="-231229">
              <a:buFont typeface="+mj-lt"/>
              <a:buAutoNum type="alphaLcPeriod"/>
            </a:pPr>
            <a:r>
              <a:rPr lang="en-US" dirty="0"/>
              <a:t>Inappropriate student behavior</a:t>
            </a:r>
            <a:endParaRPr lang="en-US" sz="2000" dirty="0"/>
          </a:p>
          <a:p>
            <a:pPr marL="693687" lvl="1" indent="-231229">
              <a:buFont typeface="+mj-lt"/>
              <a:buAutoNum type="alphaLcPeriod"/>
            </a:pPr>
            <a:r>
              <a:rPr lang="en-US" dirty="0"/>
              <a:t>Lack of parent/guardian support and involvement</a:t>
            </a:r>
            <a:endParaRPr lang="en-US" sz="2000" dirty="0"/>
          </a:p>
          <a:p>
            <a:pPr marL="693687" lvl="1" indent="-231229">
              <a:buFont typeface="+mj-lt"/>
              <a:buAutoNum type="alphaLcPeriod"/>
            </a:pPr>
            <a:r>
              <a:rPr lang="en-US" dirty="0"/>
              <a:t>Community attitudes toward mathematics instruction</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In mathematics, three factors are seen as a problem in a substantial proportion of schools: low student interest in the subject, low student prior knowledge and skills, and lack of parent/‌guardian support and involvement (see Table 7.20).  Low student interest and low student prior knowledge are both more likely to be seen as problems in high schools than in elementary schools.”</a:t>
            </a:r>
          </a:p>
        </p:txBody>
      </p:sp>
      <p:sp>
        <p:nvSpPr>
          <p:cNvPr id="4" name="Slide Number Placeholder 3"/>
          <p:cNvSpPr>
            <a:spLocks noGrp="1"/>
          </p:cNvSpPr>
          <p:nvPr>
            <p:ph type="sldNum" sz="quarter" idx="10"/>
          </p:nvPr>
        </p:nvSpPr>
        <p:spPr/>
        <p:txBody>
          <a:bodyPr/>
          <a:lstStyle/>
          <a:p>
            <a:fld id="{B472F11F-6199-4934-A1DC-A9FDDA9F712C}" type="slidenum">
              <a:rPr lang="en-US" smtClean="0"/>
              <a:t>33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a:t>
            </a:r>
            <a:r>
              <a:rPr lang="en-US" dirty="0" smtClean="0"/>
              <a:t>independently; </a:t>
            </a:r>
            <a:r>
              <a:rPr lang="en-US" dirty="0"/>
              <a:t>consequently items may appear in different orders</a:t>
            </a:r>
            <a:r>
              <a:rPr lang="en-US" dirty="0" smtClean="0"/>
              <a:t>.</a:t>
            </a:r>
          </a:p>
          <a:p>
            <a:endParaRPr lang="en-US" u="none" dirty="0" smtClean="0"/>
          </a:p>
          <a:p>
            <a:r>
              <a:rPr lang="en-US" dirty="0"/>
              <a:t>Includes schools indicating “somewhat of a problem” or “serious problem” on a three-point scale from 1 “not a significant problem” to 3 “serious problem.”</a:t>
            </a:r>
            <a:endParaRPr lang="en-US" b="0"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mathematics portion of Table 7.4, p.</a:t>
            </a:r>
            <a:r>
              <a:rPr lang="en-US" baseline="0" dirty="0" smtClean="0"/>
              <a:t> 159 in Technical Report</a:t>
            </a:r>
          </a:p>
          <a:p>
            <a:pPr defTabSz="924865">
              <a:defRPr/>
            </a:pPr>
            <a:endParaRPr lang="en-US" dirty="0"/>
          </a:p>
          <a:p>
            <a:pPr defTabSz="924865">
              <a:defRPr/>
            </a:pPr>
            <a:r>
              <a:rPr lang="en-US" b="1" dirty="0" smtClean="0"/>
              <a:t>This slide shows original and derived data from an individual</a:t>
            </a:r>
            <a:r>
              <a:rPr lang="en-US" b="1" baseline="0" dirty="0" smtClean="0"/>
              <a:t> item. </a:t>
            </a:r>
          </a:p>
          <a:p>
            <a:pPr defTabSz="924865">
              <a:defRPr/>
            </a:pPr>
            <a:endParaRPr lang="en-US" b="1" dirty="0"/>
          </a:p>
          <a:p>
            <a:pPr defTabSz="924865">
              <a:defRPr/>
            </a:pPr>
            <a:r>
              <a:rPr lang="en-US" dirty="0"/>
              <a:t>Mathematics Program Questionnaire</a:t>
            </a:r>
            <a:endParaRPr lang="en-US" dirty="0" smtClean="0"/>
          </a:p>
          <a:p>
            <a:pPr lvl="0"/>
            <a:r>
              <a:rPr lang="en-US" b="0" dirty="0" smtClean="0"/>
              <a:t>Q16.</a:t>
            </a:r>
            <a:r>
              <a:rPr lang="en-US" b="0" baseline="0" dirty="0" smtClean="0"/>
              <a:t> </a:t>
            </a:r>
            <a:r>
              <a:rPr lang="en-US" i="1" dirty="0"/>
              <a:t>[Presented only to schools that include grade 12] </a:t>
            </a:r>
            <a:r>
              <a:rPr lang="en-US" dirty="0"/>
              <a:t> In order to graduate from this high school, how many years of grades 9–12 mathematics are students required to take?</a:t>
            </a:r>
          </a:p>
          <a:p>
            <a:pPr marL="635879" lvl="1" indent="-173422">
              <a:buFont typeface="Courier New" panose="02070309020205020404" pitchFamily="49" charset="0"/>
              <a:buChar char="o"/>
            </a:pPr>
            <a:r>
              <a:rPr lang="en-US" dirty="0"/>
              <a:t>1 Year</a:t>
            </a:r>
          </a:p>
          <a:p>
            <a:pPr marL="635879" lvl="1" indent="-173422">
              <a:buFont typeface="Courier New" panose="02070309020205020404" pitchFamily="49" charset="0"/>
              <a:buChar char="o"/>
            </a:pPr>
            <a:r>
              <a:rPr lang="en-US" dirty="0"/>
              <a:t>2 Years</a:t>
            </a:r>
          </a:p>
          <a:p>
            <a:pPr marL="635879" lvl="1" indent="-173422">
              <a:buFont typeface="Courier New" panose="02070309020205020404" pitchFamily="49" charset="0"/>
              <a:buChar char="o"/>
            </a:pPr>
            <a:r>
              <a:rPr lang="en-US" dirty="0"/>
              <a:t>3 Years</a:t>
            </a:r>
          </a:p>
          <a:p>
            <a:pPr marL="635879" lvl="1" indent="-173422">
              <a:buFont typeface="Courier New" panose="02070309020205020404" pitchFamily="49" charset="0"/>
              <a:buChar char="o"/>
            </a:pPr>
            <a:r>
              <a:rPr lang="en-US" dirty="0"/>
              <a:t>4 Years</a:t>
            </a:r>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High school program representatives were asked how many years of science, mathematics, and computer science students are required to take in order to graduate.  As can be seen in Table 7.4, the vast majority of high schools require at least three years of science and mathematics; more than half require four years of mathematics.  For most schools, graduation requirements are just as demanding as state university entrance requirements.  However, when there is a difference, graduation requirements tend to be more rigorous; 40 percent of high schools require more science and 32 percent require more mathematics courses for graduation than state universities do for entrance.”</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7.21, p.</a:t>
            </a:r>
            <a:r>
              <a:rPr lang="en-US" baseline="0" dirty="0" smtClean="0"/>
              <a:t> 168 in Technical Report</a:t>
            </a:r>
          </a:p>
          <a:p>
            <a:pPr defTabSz="924865">
              <a:defRPr/>
            </a:pPr>
            <a:endParaRPr lang="en-US" b="1" dirty="0"/>
          </a:p>
          <a:p>
            <a:pPr defTabSz="924865">
              <a:defRPr/>
            </a:pPr>
            <a:r>
              <a:rPr lang="en-US" b="1" dirty="0"/>
              <a:t>This slide shows data from Composites.</a:t>
            </a:r>
            <a:endParaRPr lang="en-US" dirty="0"/>
          </a:p>
          <a:p>
            <a:pPr defTabSz="924865">
              <a:defRPr/>
            </a:pPr>
            <a:endParaRPr lang="en-US" b="1" dirty="0" smtClean="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b="1" dirty="0" smtClean="0"/>
          </a:p>
          <a:p>
            <a:pPr defTabSz="924865">
              <a:defRPr/>
            </a:pPr>
            <a:r>
              <a:rPr lang="en-US" b="1" dirty="0" smtClean="0"/>
              <a:t>Extent to which lack of resources is problematic</a:t>
            </a:r>
          </a:p>
          <a:p>
            <a:pPr lvl="1" defTabSz="924865">
              <a:defRPr/>
            </a:pPr>
            <a:r>
              <a:rPr lang="en-US" b="0" dirty="0" smtClean="0"/>
              <a:t>Q20a. </a:t>
            </a:r>
            <a:r>
              <a:rPr lang="en-US" dirty="0"/>
              <a:t>Lack of equipment and supplies and/or manipulatives for teaching mathematics (for example: materials for students to draw, cut and build in order to make sense of problems)</a:t>
            </a:r>
            <a:endParaRPr lang="en-US" b="0" dirty="0" smtClean="0"/>
          </a:p>
          <a:p>
            <a:pPr marL="462458" lvl="1" defTabSz="924865">
              <a:defRPr/>
            </a:pPr>
            <a:r>
              <a:rPr lang="en-US" b="0" dirty="0" smtClean="0"/>
              <a:t>Q20b. </a:t>
            </a:r>
            <a:r>
              <a:rPr lang="en-US" dirty="0"/>
              <a:t>Inadequate funds for purchasing mathematics equipment and supplies</a:t>
            </a:r>
            <a:endParaRPr lang="en-US" b="0" dirty="0" smtClean="0"/>
          </a:p>
          <a:p>
            <a:pPr lvl="1" defTabSz="924865">
              <a:defRPr/>
            </a:pPr>
            <a:r>
              <a:rPr lang="en-US" b="0" dirty="0" smtClean="0"/>
              <a:t>Q20c. </a:t>
            </a:r>
            <a:r>
              <a:rPr lang="en-US" dirty="0"/>
              <a:t>Lack of mathematics textbooks</a:t>
            </a:r>
            <a:endParaRPr lang="en-US" b="0" dirty="0" smtClean="0"/>
          </a:p>
          <a:p>
            <a:pPr lvl="1" defTabSz="924865">
              <a:defRPr/>
            </a:pPr>
            <a:r>
              <a:rPr lang="en-US" b="0" dirty="0" smtClean="0"/>
              <a:t>Q20d. </a:t>
            </a:r>
            <a:r>
              <a:rPr lang="en-US" dirty="0"/>
              <a:t>Poor quality mathematics textbooks</a:t>
            </a:r>
            <a:endParaRPr lang="en-US" b="0" dirty="0" smtClean="0"/>
          </a:p>
          <a:p>
            <a:pPr lvl="1" defTabSz="924865">
              <a:defRPr/>
            </a:pPr>
            <a:r>
              <a:rPr lang="en-US" b="0" dirty="0" smtClean="0"/>
              <a:t>Q20e. </a:t>
            </a:r>
            <a:r>
              <a:rPr lang="en-US" dirty="0"/>
              <a:t>Inadequate materials for differentiating mathematics instruction</a:t>
            </a:r>
          </a:p>
          <a:p>
            <a:pPr lvl="1" defTabSz="924865">
              <a:defRPr/>
            </a:pPr>
            <a:endParaRPr lang="en-US" b="0" dirty="0" smtClean="0"/>
          </a:p>
          <a:p>
            <a:pPr defTabSz="924865">
              <a:defRPr/>
            </a:pPr>
            <a:r>
              <a:rPr lang="en-US" b="1" dirty="0" smtClean="0"/>
              <a:t>Extent</a:t>
            </a:r>
            <a:r>
              <a:rPr lang="en-US" b="1" baseline="0" dirty="0" smtClean="0"/>
              <a:t> to which student issues are problematic</a:t>
            </a:r>
          </a:p>
          <a:p>
            <a:pPr lvl="1" defTabSz="924865">
              <a:defRPr/>
            </a:pPr>
            <a:r>
              <a:rPr lang="en-US" b="0" baseline="0" dirty="0" smtClean="0"/>
              <a:t>Q20f. </a:t>
            </a:r>
            <a:r>
              <a:rPr lang="en-US" dirty="0"/>
              <a:t>Low student interest in mathematics</a:t>
            </a:r>
            <a:endParaRPr lang="en-US" b="0" baseline="0" dirty="0" smtClean="0"/>
          </a:p>
          <a:p>
            <a:pPr lvl="1" defTabSz="924865">
              <a:defRPr/>
            </a:pPr>
            <a:r>
              <a:rPr lang="en-US" b="0" baseline="0" dirty="0" smtClean="0"/>
              <a:t>Q20g. </a:t>
            </a:r>
            <a:r>
              <a:rPr lang="en-US" dirty="0"/>
              <a:t>Low student prior knowledge and skills</a:t>
            </a:r>
            <a:endParaRPr lang="en-US" b="0" baseline="0" dirty="0" smtClean="0"/>
          </a:p>
          <a:p>
            <a:pPr lvl="1" defTabSz="924865">
              <a:defRPr/>
            </a:pPr>
            <a:r>
              <a:rPr lang="en-US" b="0" baseline="0" dirty="0" smtClean="0"/>
              <a:t>Q20n. </a:t>
            </a:r>
            <a:r>
              <a:rPr lang="en-US" dirty="0"/>
              <a:t>High student absenteeism</a:t>
            </a:r>
            <a:endParaRPr lang="en-US" b="0" baseline="0" dirty="0" smtClean="0"/>
          </a:p>
          <a:p>
            <a:pPr lvl="1" defTabSz="924865">
              <a:defRPr/>
            </a:pPr>
            <a:r>
              <a:rPr lang="en-US" b="0" baseline="0" dirty="0" smtClean="0"/>
              <a:t>Q20o. </a:t>
            </a:r>
            <a:r>
              <a:rPr lang="en-US" dirty="0"/>
              <a:t>Inappropriate student behavior</a:t>
            </a:r>
            <a:endParaRPr lang="en-US" b="0" baseline="0" dirty="0" smtClean="0"/>
          </a:p>
          <a:p>
            <a:pPr lvl="1" defTabSz="924865">
              <a:defRPr/>
            </a:pPr>
            <a:r>
              <a:rPr lang="en-US" b="0" baseline="0" dirty="0" smtClean="0"/>
              <a:t>Q20p. </a:t>
            </a:r>
            <a:r>
              <a:rPr lang="en-US" dirty="0"/>
              <a:t>Lack of parent/guardian support and involvement</a:t>
            </a:r>
            <a:endParaRPr lang="en-US" b="0" baseline="0" dirty="0" smtClean="0"/>
          </a:p>
          <a:p>
            <a:pPr lvl="1" defTabSz="924865">
              <a:defRPr/>
            </a:pPr>
            <a:r>
              <a:rPr lang="en-US" b="0" baseline="0" dirty="0" smtClean="0"/>
              <a:t>Q20q. </a:t>
            </a:r>
            <a:r>
              <a:rPr lang="en-US" dirty="0"/>
              <a:t>Community attitudes toward mathematics instruction</a:t>
            </a:r>
          </a:p>
          <a:p>
            <a:pPr lvl="1" defTabSz="924865">
              <a:defRPr/>
            </a:pPr>
            <a:endParaRPr lang="en-US" b="0" baseline="0" dirty="0" smtClean="0"/>
          </a:p>
          <a:p>
            <a:pPr defTabSz="924865">
              <a:defRPr/>
            </a:pPr>
            <a:r>
              <a:rPr lang="en-US" b="1" baseline="0" dirty="0" smtClean="0"/>
              <a:t>Extent to which teacher issues are problematic</a:t>
            </a:r>
            <a:endParaRPr lang="en-US" b="1" dirty="0"/>
          </a:p>
          <a:p>
            <a:pPr lvl="1" defTabSz="924865">
              <a:defRPr/>
            </a:pPr>
            <a:r>
              <a:rPr lang="en-US" dirty="0" smtClean="0"/>
              <a:t>Q20h. </a:t>
            </a:r>
            <a:r>
              <a:rPr lang="en-US" dirty="0"/>
              <a:t>Lack of teacher interest in mathematics</a:t>
            </a:r>
            <a:endParaRPr lang="en-US" dirty="0" smtClean="0"/>
          </a:p>
          <a:p>
            <a:pPr lvl="1" defTabSz="924865">
              <a:defRPr/>
            </a:pPr>
            <a:r>
              <a:rPr lang="en-US" dirty="0" smtClean="0"/>
              <a:t>Q20i. </a:t>
            </a:r>
            <a:r>
              <a:rPr lang="en-US" dirty="0"/>
              <a:t>Inadequate teacher preparation to teach mathematics</a:t>
            </a:r>
            <a:endParaRPr lang="en-US" dirty="0" smtClean="0"/>
          </a:p>
          <a:p>
            <a:pPr lvl="1" defTabSz="924865">
              <a:defRPr/>
            </a:pPr>
            <a:r>
              <a:rPr lang="en-US" dirty="0" smtClean="0"/>
              <a:t>Q20k. </a:t>
            </a:r>
            <a:r>
              <a:rPr lang="en-US" dirty="0"/>
              <a:t>Insufficient instructional time to teach mathematics</a:t>
            </a:r>
            <a:endParaRPr lang="en-US" dirty="0" smtClean="0"/>
          </a:p>
          <a:p>
            <a:pPr marL="462458" lvl="1" defTabSz="924865">
              <a:defRPr/>
            </a:pPr>
            <a:r>
              <a:rPr lang="en-US" dirty="0" smtClean="0"/>
              <a:t>Q20l.</a:t>
            </a:r>
            <a:r>
              <a:rPr lang="en-US" dirty="0"/>
              <a:t> Inadequate mathematics-related professional development opportunities</a:t>
            </a:r>
          </a:p>
          <a:p>
            <a:pPr defTabSz="924865">
              <a:defRPr/>
            </a:pPr>
            <a:endParaRPr lang="en-US" dirty="0" smtClean="0"/>
          </a:p>
          <a:p>
            <a:pPr defTabSz="924865">
              <a:defRPr/>
            </a:pPr>
            <a:r>
              <a:rPr lang="en-US" dirty="0" smtClean="0"/>
              <a:t>Mathematics </a:t>
            </a:r>
            <a:r>
              <a:rPr lang="en-US" dirty="0"/>
              <a:t>Program Questionnaire</a:t>
            </a:r>
            <a:endParaRPr lang="en-US" dirty="0" smtClean="0"/>
          </a:p>
          <a:p>
            <a:pPr defTabSz="924865">
              <a:defRPr/>
            </a:pPr>
            <a:r>
              <a:rPr lang="en-US" dirty="0" smtClean="0"/>
              <a:t>Q20.</a:t>
            </a:r>
            <a:r>
              <a:rPr lang="en-US" baseline="0" dirty="0" smtClean="0"/>
              <a:t> </a:t>
            </a:r>
            <a:r>
              <a:rPr lang="en-US" dirty="0"/>
              <a:t>In your opinion, how great a problem is each of the following for mathematics instruction</a:t>
            </a:r>
            <a:r>
              <a:rPr lang="en-US" b="1" dirty="0"/>
              <a:t> </a:t>
            </a:r>
            <a:r>
              <a:rPr lang="en-US" dirty="0"/>
              <a:t>in your school as a whole?  [Select one on each row.] </a:t>
            </a:r>
            <a:r>
              <a:rPr lang="en-US" dirty="0" smtClean="0"/>
              <a:t>(Response Options</a:t>
            </a:r>
            <a:r>
              <a:rPr lang="en-US" dirty="0"/>
              <a:t>: [1] Not a significant problem, [2] Somewhat of a problem, [3] Serious problem)</a:t>
            </a:r>
            <a:endParaRPr lang="en-US" dirty="0" smtClean="0"/>
          </a:p>
          <a:p>
            <a:pPr marL="693687" lvl="1" indent="-231229">
              <a:buFont typeface="+mj-lt"/>
              <a:buAutoNum type="alphaLcPeriod"/>
            </a:pPr>
            <a:r>
              <a:rPr lang="en-US" dirty="0"/>
              <a:t>Lack of equipment and supplies and/or manipulatives for teaching mathematics (for example: materials for students to draw, cut and build in order to make sense of problems)</a:t>
            </a:r>
            <a:endParaRPr lang="en-US" sz="2000" dirty="0"/>
          </a:p>
          <a:p>
            <a:pPr marL="693687" lvl="1" indent="-231229">
              <a:buFont typeface="+mj-lt"/>
              <a:buAutoNum type="alphaLcPeriod"/>
            </a:pPr>
            <a:r>
              <a:rPr lang="en-US" dirty="0"/>
              <a:t>Inadequate funds for purchasing mathematics equipment and supplies</a:t>
            </a:r>
            <a:endParaRPr lang="en-US" sz="2000" dirty="0"/>
          </a:p>
          <a:p>
            <a:pPr marL="693687" lvl="1" indent="-231229">
              <a:buFont typeface="+mj-lt"/>
              <a:buAutoNum type="alphaLcPeriod"/>
            </a:pPr>
            <a:r>
              <a:rPr lang="en-US" dirty="0"/>
              <a:t>Lack of mathematics textbooks</a:t>
            </a:r>
            <a:endParaRPr lang="en-US" sz="2000" dirty="0"/>
          </a:p>
          <a:p>
            <a:pPr marL="693687" lvl="1" indent="-231229">
              <a:buFont typeface="+mj-lt"/>
              <a:buAutoNum type="alphaLcPeriod"/>
            </a:pPr>
            <a:r>
              <a:rPr lang="en-US" dirty="0"/>
              <a:t>Poor quality mathematics textbooks</a:t>
            </a:r>
            <a:endParaRPr lang="en-US" sz="2000" dirty="0"/>
          </a:p>
          <a:p>
            <a:pPr marL="693687" lvl="1" indent="-231229">
              <a:buFont typeface="+mj-lt"/>
              <a:buAutoNum type="alphaLcPeriod"/>
            </a:pPr>
            <a:r>
              <a:rPr lang="en-US" dirty="0"/>
              <a:t>Inadequate materials for differentiating mathematics instruction</a:t>
            </a:r>
            <a:endParaRPr lang="en-US" sz="2000" dirty="0"/>
          </a:p>
          <a:p>
            <a:pPr marL="693687" lvl="1" indent="-231229">
              <a:buFont typeface="+mj-lt"/>
              <a:buAutoNum type="alphaLcPeriod"/>
            </a:pPr>
            <a:r>
              <a:rPr lang="en-US" dirty="0"/>
              <a:t>Low student interest in mathematics</a:t>
            </a:r>
            <a:endParaRPr lang="en-US" sz="2000" dirty="0"/>
          </a:p>
          <a:p>
            <a:pPr marL="693687" lvl="1" indent="-231229">
              <a:buFont typeface="+mj-lt"/>
              <a:buAutoNum type="alphaLcPeriod"/>
            </a:pPr>
            <a:r>
              <a:rPr lang="en-US" dirty="0"/>
              <a:t>Low student prior knowledge and skills</a:t>
            </a:r>
            <a:endParaRPr lang="en-US" sz="2000" dirty="0"/>
          </a:p>
          <a:p>
            <a:pPr marL="693687" lvl="1" indent="-231229">
              <a:buFont typeface="+mj-lt"/>
              <a:buAutoNum type="alphaLcPeriod"/>
            </a:pPr>
            <a:r>
              <a:rPr lang="en-US" dirty="0"/>
              <a:t>Lack of teacher interest in mathematics</a:t>
            </a:r>
            <a:endParaRPr lang="en-US" sz="2000" dirty="0"/>
          </a:p>
          <a:p>
            <a:pPr marL="693687" lvl="1" indent="-231229">
              <a:buFont typeface="+mj-lt"/>
              <a:buAutoNum type="alphaLcPeriod"/>
            </a:pPr>
            <a:r>
              <a:rPr lang="en-US" dirty="0"/>
              <a:t>Inadequate teacher preparation to teach mathematics</a:t>
            </a:r>
            <a:endParaRPr lang="en-US" sz="2000" dirty="0"/>
          </a:p>
          <a:p>
            <a:pPr marL="693687" lvl="1" indent="-231229">
              <a:buFont typeface="+mj-lt"/>
              <a:buAutoNum type="alphaLcPeriod"/>
            </a:pPr>
            <a:r>
              <a:rPr lang="en-US" dirty="0"/>
              <a:t>High teacher turnover</a:t>
            </a:r>
            <a:endParaRPr lang="en-US" sz="2000" dirty="0"/>
          </a:p>
          <a:p>
            <a:pPr marL="693687" lvl="1" indent="-231229">
              <a:buFont typeface="+mj-lt"/>
              <a:buAutoNum type="alphaLcPeriod"/>
            </a:pPr>
            <a:r>
              <a:rPr lang="en-US" dirty="0"/>
              <a:t>Insufficient instructional time to teach mathematics</a:t>
            </a:r>
            <a:endParaRPr lang="en-US" sz="2000" dirty="0"/>
          </a:p>
          <a:p>
            <a:pPr marL="693687" lvl="1" indent="-231229">
              <a:buFont typeface="+mj-lt"/>
              <a:buAutoNum type="alphaLcPeriod"/>
            </a:pPr>
            <a:r>
              <a:rPr lang="en-US" dirty="0"/>
              <a:t>Inadequate mathematics-related professional development opportunities</a:t>
            </a:r>
            <a:endParaRPr lang="en-US" sz="2000" dirty="0"/>
          </a:p>
          <a:p>
            <a:pPr marL="693687" lvl="1" indent="-231229">
              <a:buFont typeface="+mj-lt"/>
              <a:buAutoNum type="alphaLcPeriod"/>
            </a:pPr>
            <a:r>
              <a:rPr lang="en-US" dirty="0"/>
              <a:t>Large class sizes</a:t>
            </a:r>
            <a:endParaRPr lang="en-US" sz="2000" dirty="0"/>
          </a:p>
          <a:p>
            <a:pPr marL="693687" lvl="1" indent="-231229">
              <a:buFont typeface="+mj-lt"/>
              <a:buAutoNum type="alphaLcPeriod"/>
            </a:pPr>
            <a:r>
              <a:rPr lang="en-US" dirty="0"/>
              <a:t>High student absenteeism</a:t>
            </a:r>
            <a:endParaRPr lang="en-US" sz="2000" dirty="0"/>
          </a:p>
          <a:p>
            <a:pPr marL="693687" lvl="1" indent="-231229">
              <a:buFont typeface="+mj-lt"/>
              <a:buAutoNum type="alphaLcPeriod"/>
            </a:pPr>
            <a:r>
              <a:rPr lang="en-US" dirty="0"/>
              <a:t>Inappropriate student behavior</a:t>
            </a:r>
            <a:endParaRPr lang="en-US" sz="2000" dirty="0"/>
          </a:p>
          <a:p>
            <a:pPr marL="693687" lvl="1" indent="-231229">
              <a:buFont typeface="+mj-lt"/>
              <a:buAutoNum type="alphaLcPeriod"/>
            </a:pPr>
            <a:r>
              <a:rPr lang="en-US" dirty="0"/>
              <a:t>Lack of parent/guardian support and involvement</a:t>
            </a:r>
            <a:endParaRPr lang="en-US" sz="2000" dirty="0"/>
          </a:p>
          <a:p>
            <a:pPr marL="693687" lvl="1" indent="-231229">
              <a:buFont typeface="+mj-lt"/>
              <a:buAutoNum type="alphaLcPeriod"/>
            </a:pPr>
            <a:r>
              <a:rPr lang="en-US" dirty="0"/>
              <a:t>Community attitudes toward mathematics instruction</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Composite variables created from these items allow for a summary of the factors affecting science and mathematics instruction.  One striking difference is that the extent to which student issues are seen as problematic is more pronounced in mathematics instruction compared to science instruction (see Table 7.21).  Some differences across grade ranges are also apparent, particularly in science.  Specifically, lack of resources and teacher-related issues are more notable at the elementary level than at the high school level.”</a:t>
            </a:r>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87FE9-F2CA-4D9A-8938-BBED5D71AB2D}" type="slidenum">
              <a:rPr lang="en-US" smtClean="0"/>
              <a:t>44</a:t>
            </a:fld>
            <a:endParaRPr lang="en-US"/>
          </a:p>
        </p:txBody>
      </p:sp>
    </p:spTree>
    <p:extLst>
      <p:ext uri="{BB962C8B-B14F-4D97-AF65-F5344CB8AC3E}">
        <p14:creationId xmlns:p14="http://schemas.microsoft.com/office/powerpoint/2010/main" val="1370656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mathematics portion of Table 7.22, p.</a:t>
            </a:r>
            <a:r>
              <a:rPr lang="en-US" baseline="0" dirty="0" smtClean="0"/>
              <a:t> 169 in Technical Report</a:t>
            </a:r>
          </a:p>
          <a:p>
            <a:pPr defTabSz="924865">
              <a:defRPr/>
            </a:pPr>
            <a:endParaRPr lang="en-US" b="1" dirty="0"/>
          </a:p>
          <a:p>
            <a:pPr defTabSz="924865">
              <a:defRPr/>
            </a:pPr>
            <a:r>
              <a:rPr lang="en-US" b="1" dirty="0"/>
              <a:t>This slide shows data from Composites.</a:t>
            </a:r>
            <a:endParaRPr lang="en-US" dirty="0"/>
          </a:p>
          <a:p>
            <a:pPr defTabSz="924865">
              <a:defRPr/>
            </a:pPr>
            <a:endParaRPr lang="en-US" b="1" dirty="0" smtClean="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b="1" dirty="0" smtClean="0"/>
          </a:p>
          <a:p>
            <a:pPr defTabSz="924865">
              <a:defRPr/>
            </a:pPr>
            <a:r>
              <a:rPr lang="en-US" b="1" dirty="0" smtClean="0"/>
              <a:t>Extent to which lack of resources is problematic</a:t>
            </a:r>
          </a:p>
          <a:p>
            <a:pPr lvl="1" defTabSz="924865">
              <a:defRPr/>
            </a:pPr>
            <a:r>
              <a:rPr lang="en-US" b="0" dirty="0" smtClean="0"/>
              <a:t>Q20a. </a:t>
            </a:r>
            <a:r>
              <a:rPr lang="en-US" dirty="0"/>
              <a:t>Lack of equipment and supplies and/or manipulatives for teaching mathematics (for example: materials for students to draw, cut and build in order to make sense of problems)</a:t>
            </a:r>
            <a:endParaRPr lang="en-US" b="0" dirty="0" smtClean="0"/>
          </a:p>
          <a:p>
            <a:pPr marL="462458" lvl="1" defTabSz="924865">
              <a:defRPr/>
            </a:pPr>
            <a:r>
              <a:rPr lang="en-US" b="0" dirty="0" smtClean="0"/>
              <a:t>Q20b. </a:t>
            </a:r>
            <a:r>
              <a:rPr lang="en-US" dirty="0"/>
              <a:t>Inadequate funds for purchasing mathematics equipment and supplies</a:t>
            </a:r>
            <a:endParaRPr lang="en-US" b="0" dirty="0" smtClean="0"/>
          </a:p>
          <a:p>
            <a:pPr lvl="1" defTabSz="924865">
              <a:defRPr/>
            </a:pPr>
            <a:r>
              <a:rPr lang="en-US" b="0" dirty="0" smtClean="0"/>
              <a:t>Q20c. </a:t>
            </a:r>
            <a:r>
              <a:rPr lang="en-US" dirty="0"/>
              <a:t>Lack of mathematics textbooks</a:t>
            </a:r>
            <a:endParaRPr lang="en-US" b="0" dirty="0" smtClean="0"/>
          </a:p>
          <a:p>
            <a:pPr lvl="1" defTabSz="924865">
              <a:defRPr/>
            </a:pPr>
            <a:r>
              <a:rPr lang="en-US" b="0" dirty="0" smtClean="0"/>
              <a:t>Q20d. </a:t>
            </a:r>
            <a:r>
              <a:rPr lang="en-US" dirty="0"/>
              <a:t>Poor quality mathematics textbooks</a:t>
            </a:r>
            <a:endParaRPr lang="en-US" b="0" dirty="0" smtClean="0"/>
          </a:p>
          <a:p>
            <a:pPr lvl="1" defTabSz="924865">
              <a:defRPr/>
            </a:pPr>
            <a:r>
              <a:rPr lang="en-US" b="0" dirty="0" smtClean="0"/>
              <a:t>Q20e. </a:t>
            </a:r>
            <a:r>
              <a:rPr lang="en-US" dirty="0"/>
              <a:t>Inadequate materials for differentiating mathematics instruction</a:t>
            </a:r>
            <a:endParaRPr lang="en-US" b="0" dirty="0" smtClean="0"/>
          </a:p>
          <a:p>
            <a:pPr defTabSz="924865">
              <a:defRPr/>
            </a:pPr>
            <a:r>
              <a:rPr lang="en-US" b="1" dirty="0" smtClean="0"/>
              <a:t>Extent</a:t>
            </a:r>
            <a:r>
              <a:rPr lang="en-US" b="1" baseline="0" dirty="0" smtClean="0"/>
              <a:t> to which student issues are problematic</a:t>
            </a:r>
          </a:p>
          <a:p>
            <a:pPr lvl="1" defTabSz="924865">
              <a:defRPr/>
            </a:pPr>
            <a:r>
              <a:rPr lang="en-US" b="0" baseline="0" dirty="0" smtClean="0"/>
              <a:t>Q20f. </a:t>
            </a:r>
            <a:r>
              <a:rPr lang="en-US" dirty="0"/>
              <a:t>Low student interest in mathematics</a:t>
            </a:r>
            <a:endParaRPr lang="en-US" b="0" baseline="0" dirty="0" smtClean="0"/>
          </a:p>
          <a:p>
            <a:pPr lvl="1" defTabSz="924865">
              <a:defRPr/>
            </a:pPr>
            <a:r>
              <a:rPr lang="en-US" b="0" baseline="0" dirty="0" smtClean="0"/>
              <a:t>Q20g. </a:t>
            </a:r>
            <a:r>
              <a:rPr lang="en-US" dirty="0"/>
              <a:t>Low student prior knowledge and skills</a:t>
            </a:r>
            <a:endParaRPr lang="en-US" b="0" baseline="0" dirty="0" smtClean="0"/>
          </a:p>
          <a:p>
            <a:pPr lvl="1" defTabSz="924865">
              <a:defRPr/>
            </a:pPr>
            <a:r>
              <a:rPr lang="en-US" b="0" baseline="0" dirty="0" smtClean="0"/>
              <a:t>Q20n. </a:t>
            </a:r>
            <a:r>
              <a:rPr lang="en-US" dirty="0"/>
              <a:t>High student absenteeism</a:t>
            </a:r>
            <a:endParaRPr lang="en-US" b="0" baseline="0" dirty="0" smtClean="0"/>
          </a:p>
          <a:p>
            <a:pPr lvl="1" defTabSz="924865">
              <a:defRPr/>
            </a:pPr>
            <a:r>
              <a:rPr lang="en-US" b="0" baseline="0" dirty="0" smtClean="0"/>
              <a:t>Q20o. </a:t>
            </a:r>
            <a:r>
              <a:rPr lang="en-US" dirty="0"/>
              <a:t>Inappropriate student behavior</a:t>
            </a:r>
            <a:endParaRPr lang="en-US" b="0" baseline="0" dirty="0" smtClean="0"/>
          </a:p>
          <a:p>
            <a:pPr lvl="1" defTabSz="924865">
              <a:defRPr/>
            </a:pPr>
            <a:r>
              <a:rPr lang="en-US" b="0" baseline="0" dirty="0" smtClean="0"/>
              <a:t>Q20p. </a:t>
            </a:r>
            <a:r>
              <a:rPr lang="en-US" dirty="0"/>
              <a:t>Lack of parent/guardian support and involvement</a:t>
            </a:r>
            <a:endParaRPr lang="en-US" b="0" baseline="0" dirty="0" smtClean="0"/>
          </a:p>
          <a:p>
            <a:pPr lvl="1" defTabSz="924865">
              <a:defRPr/>
            </a:pPr>
            <a:r>
              <a:rPr lang="en-US" b="0" baseline="0" dirty="0" smtClean="0"/>
              <a:t>Q20q. </a:t>
            </a:r>
            <a:r>
              <a:rPr lang="en-US" dirty="0"/>
              <a:t>Community attitudes toward mathematics instruction</a:t>
            </a:r>
            <a:endParaRPr lang="en-US" b="0" baseline="0" dirty="0" smtClean="0"/>
          </a:p>
          <a:p>
            <a:pPr defTabSz="924865">
              <a:defRPr/>
            </a:pPr>
            <a:r>
              <a:rPr lang="en-US" b="1" baseline="0" dirty="0" smtClean="0"/>
              <a:t>Extent to which teacher issues are problematic</a:t>
            </a:r>
            <a:endParaRPr lang="en-US" b="1" dirty="0"/>
          </a:p>
          <a:p>
            <a:pPr lvl="1" defTabSz="924865">
              <a:defRPr/>
            </a:pPr>
            <a:r>
              <a:rPr lang="en-US" dirty="0" smtClean="0"/>
              <a:t>Q20h. </a:t>
            </a:r>
            <a:r>
              <a:rPr lang="en-US" dirty="0"/>
              <a:t>Lack of teacher interest in mathematics</a:t>
            </a:r>
            <a:endParaRPr lang="en-US" dirty="0" smtClean="0"/>
          </a:p>
          <a:p>
            <a:pPr lvl="1" defTabSz="924865">
              <a:defRPr/>
            </a:pPr>
            <a:r>
              <a:rPr lang="en-US" dirty="0" smtClean="0"/>
              <a:t>Q20i. </a:t>
            </a:r>
            <a:r>
              <a:rPr lang="en-US" dirty="0"/>
              <a:t>Inadequate teacher preparation to teach mathematics</a:t>
            </a:r>
            <a:endParaRPr lang="en-US" dirty="0" smtClean="0"/>
          </a:p>
          <a:p>
            <a:pPr lvl="1" defTabSz="924865">
              <a:defRPr/>
            </a:pPr>
            <a:r>
              <a:rPr lang="en-US" dirty="0" smtClean="0"/>
              <a:t>Q20k. </a:t>
            </a:r>
            <a:r>
              <a:rPr lang="en-US" dirty="0"/>
              <a:t>Insufficient instructional time to teach mathematics</a:t>
            </a:r>
            <a:endParaRPr lang="en-US" dirty="0" smtClean="0"/>
          </a:p>
          <a:p>
            <a:pPr marL="462458" lvl="1" defTabSz="924865">
              <a:defRPr/>
            </a:pPr>
            <a:r>
              <a:rPr lang="en-US" dirty="0" smtClean="0"/>
              <a:t>Q20l.</a:t>
            </a:r>
            <a:r>
              <a:rPr lang="en-US" dirty="0"/>
              <a:t> Inadequate mathematics-related professional development opportunities</a:t>
            </a:r>
          </a:p>
          <a:p>
            <a:pPr defTabSz="924865">
              <a:defRPr/>
            </a:pPr>
            <a:endParaRPr lang="en-US" dirty="0" smtClean="0"/>
          </a:p>
          <a:p>
            <a:pPr defTabSz="924865">
              <a:defRPr/>
            </a:pPr>
            <a:r>
              <a:rPr lang="en-US" dirty="0" smtClean="0"/>
              <a:t>Mathematics </a:t>
            </a:r>
            <a:r>
              <a:rPr lang="en-US" dirty="0"/>
              <a:t>Program Questionnaire</a:t>
            </a:r>
            <a:endParaRPr lang="en-US" dirty="0" smtClean="0"/>
          </a:p>
          <a:p>
            <a:pPr defTabSz="924865">
              <a:defRPr/>
            </a:pPr>
            <a:r>
              <a:rPr lang="en-US" dirty="0" smtClean="0"/>
              <a:t>Q20.</a:t>
            </a:r>
            <a:r>
              <a:rPr lang="en-US" baseline="0" dirty="0" smtClean="0"/>
              <a:t> </a:t>
            </a:r>
            <a:r>
              <a:rPr lang="en-US" dirty="0"/>
              <a:t>In your opinion, how great a problem is each of the following for mathematics instruction</a:t>
            </a:r>
            <a:r>
              <a:rPr lang="en-US" b="1" dirty="0"/>
              <a:t> in your school as a whole</a:t>
            </a:r>
            <a:r>
              <a:rPr lang="en-US" dirty="0"/>
              <a:t>?  [Select one on each row.] </a:t>
            </a:r>
            <a:r>
              <a:rPr lang="en-US" dirty="0" smtClean="0"/>
              <a:t>(Response Options</a:t>
            </a:r>
            <a:r>
              <a:rPr lang="en-US" dirty="0"/>
              <a:t>: [1] Not a significant problem, [2] Somewhat of a problem, [3] Serious problem)</a:t>
            </a:r>
            <a:endParaRPr lang="en-US" dirty="0" smtClean="0"/>
          </a:p>
          <a:p>
            <a:pPr marL="693687" lvl="1" indent="-231229">
              <a:buFont typeface="+mj-lt"/>
              <a:buAutoNum type="alphaLcPeriod"/>
            </a:pPr>
            <a:r>
              <a:rPr lang="en-US" dirty="0"/>
              <a:t>Lack of equipment and supplies and/or manipulatives for teaching mathematics (for example: materials for students to draw, cut and build in order to make sense of problems)</a:t>
            </a:r>
            <a:endParaRPr lang="en-US" sz="2000" dirty="0"/>
          </a:p>
          <a:p>
            <a:pPr marL="693687" lvl="1" indent="-231229">
              <a:buFont typeface="+mj-lt"/>
              <a:buAutoNum type="alphaLcPeriod"/>
            </a:pPr>
            <a:r>
              <a:rPr lang="en-US" dirty="0"/>
              <a:t>Inadequate funds for purchasing mathematics equipment and supplies</a:t>
            </a:r>
            <a:endParaRPr lang="en-US" sz="2000" dirty="0"/>
          </a:p>
          <a:p>
            <a:pPr marL="693687" lvl="1" indent="-231229">
              <a:buFont typeface="+mj-lt"/>
              <a:buAutoNum type="alphaLcPeriod"/>
            </a:pPr>
            <a:r>
              <a:rPr lang="en-US" dirty="0"/>
              <a:t>Lack of mathematics textbooks</a:t>
            </a:r>
            <a:endParaRPr lang="en-US" sz="2000" dirty="0"/>
          </a:p>
          <a:p>
            <a:pPr marL="693687" lvl="1" indent="-231229">
              <a:buFont typeface="+mj-lt"/>
              <a:buAutoNum type="alphaLcPeriod"/>
            </a:pPr>
            <a:r>
              <a:rPr lang="en-US" dirty="0"/>
              <a:t>Poor quality mathematics textbooks</a:t>
            </a:r>
            <a:endParaRPr lang="en-US" sz="2000" dirty="0"/>
          </a:p>
          <a:p>
            <a:pPr marL="693687" lvl="1" indent="-231229">
              <a:buFont typeface="+mj-lt"/>
              <a:buAutoNum type="alphaLcPeriod"/>
            </a:pPr>
            <a:r>
              <a:rPr lang="en-US" dirty="0"/>
              <a:t>Inadequate materials for differentiating mathematics instruction</a:t>
            </a:r>
            <a:endParaRPr lang="en-US" sz="2000" dirty="0"/>
          </a:p>
          <a:p>
            <a:pPr marL="693687" lvl="1" indent="-231229">
              <a:buFont typeface="+mj-lt"/>
              <a:buAutoNum type="alphaLcPeriod"/>
            </a:pPr>
            <a:r>
              <a:rPr lang="en-US" dirty="0"/>
              <a:t>Low student interest in mathematics</a:t>
            </a:r>
            <a:endParaRPr lang="en-US" sz="2000" dirty="0"/>
          </a:p>
          <a:p>
            <a:pPr marL="693687" lvl="1" indent="-231229">
              <a:buFont typeface="+mj-lt"/>
              <a:buAutoNum type="alphaLcPeriod"/>
            </a:pPr>
            <a:r>
              <a:rPr lang="en-US" dirty="0"/>
              <a:t>Low student prior knowledge and skills</a:t>
            </a:r>
            <a:endParaRPr lang="en-US" sz="2000" dirty="0"/>
          </a:p>
          <a:p>
            <a:pPr marL="693687" lvl="1" indent="-231229">
              <a:buFont typeface="+mj-lt"/>
              <a:buAutoNum type="alphaLcPeriod"/>
            </a:pPr>
            <a:r>
              <a:rPr lang="en-US" dirty="0"/>
              <a:t>Lack of teacher interest in mathematics</a:t>
            </a:r>
            <a:endParaRPr lang="en-US" sz="2000" dirty="0"/>
          </a:p>
          <a:p>
            <a:pPr marL="693687" lvl="1" indent="-231229">
              <a:buFont typeface="+mj-lt"/>
              <a:buAutoNum type="alphaLcPeriod"/>
            </a:pPr>
            <a:r>
              <a:rPr lang="en-US" dirty="0"/>
              <a:t>Inadequate teacher preparation to teach mathematics</a:t>
            </a:r>
            <a:endParaRPr lang="en-US" sz="2000" dirty="0"/>
          </a:p>
          <a:p>
            <a:pPr marL="693687" lvl="1" indent="-231229">
              <a:buFont typeface="+mj-lt"/>
              <a:buAutoNum type="alphaLcPeriod"/>
            </a:pPr>
            <a:r>
              <a:rPr lang="en-US" dirty="0"/>
              <a:t>High teacher turnover</a:t>
            </a:r>
            <a:endParaRPr lang="en-US" sz="2000" dirty="0"/>
          </a:p>
          <a:p>
            <a:pPr marL="693687" lvl="1" indent="-231229">
              <a:buFont typeface="+mj-lt"/>
              <a:buAutoNum type="alphaLcPeriod"/>
            </a:pPr>
            <a:r>
              <a:rPr lang="en-US" dirty="0"/>
              <a:t>Insufficient instructional time to teach mathematics</a:t>
            </a:r>
            <a:endParaRPr lang="en-US" sz="2000" dirty="0"/>
          </a:p>
          <a:p>
            <a:pPr marL="693687" lvl="1" indent="-231229">
              <a:buFont typeface="+mj-lt"/>
              <a:buAutoNum type="alphaLcPeriod"/>
            </a:pPr>
            <a:r>
              <a:rPr lang="en-US" dirty="0"/>
              <a:t>Inadequate mathematics-related professional development opportunities</a:t>
            </a:r>
            <a:endParaRPr lang="en-US" sz="2000" dirty="0"/>
          </a:p>
          <a:p>
            <a:pPr marL="693687" lvl="1" indent="-231229">
              <a:buFont typeface="+mj-lt"/>
              <a:buAutoNum type="alphaLcPeriod"/>
            </a:pPr>
            <a:r>
              <a:rPr lang="en-US" dirty="0"/>
              <a:t>Large class sizes</a:t>
            </a:r>
            <a:endParaRPr lang="en-US" sz="2000" dirty="0"/>
          </a:p>
          <a:p>
            <a:pPr marL="693687" lvl="1" indent="-231229">
              <a:buFont typeface="+mj-lt"/>
              <a:buAutoNum type="alphaLcPeriod"/>
            </a:pPr>
            <a:r>
              <a:rPr lang="en-US" dirty="0"/>
              <a:t>High student absenteeism</a:t>
            </a:r>
            <a:endParaRPr lang="en-US" sz="2000" dirty="0"/>
          </a:p>
          <a:p>
            <a:pPr marL="693687" lvl="1" indent="-231229">
              <a:buFont typeface="+mj-lt"/>
              <a:buAutoNum type="alphaLcPeriod"/>
            </a:pPr>
            <a:r>
              <a:rPr lang="en-US" dirty="0"/>
              <a:t>Inappropriate student behavior</a:t>
            </a:r>
            <a:endParaRPr lang="en-US" sz="2000" dirty="0"/>
          </a:p>
          <a:p>
            <a:pPr marL="693687" lvl="1" indent="-231229">
              <a:buFont typeface="+mj-lt"/>
              <a:buAutoNum type="alphaLcPeriod"/>
            </a:pPr>
            <a:r>
              <a:rPr lang="en-US" dirty="0"/>
              <a:t>Lack of parent/guardian support and involvement</a:t>
            </a:r>
            <a:endParaRPr lang="en-US" sz="2000" dirty="0"/>
          </a:p>
          <a:p>
            <a:pPr marL="693687" lvl="1" indent="-231229">
              <a:buFont typeface="+mj-lt"/>
              <a:buAutoNum type="alphaLcPeriod"/>
            </a:pPr>
            <a:r>
              <a:rPr lang="en-US" dirty="0"/>
              <a:t>Community attitudes toward mathematics instruction</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endParaRPr lang="en-US" baseline="0" dirty="0" smtClean="0"/>
          </a:p>
          <a:p>
            <a:pPr defTabSz="924865">
              <a:defRPr/>
            </a:pPr>
            <a:endParaRPr lang="en-US" baseline="0" dirty="0" smtClean="0"/>
          </a:p>
          <a:p>
            <a:pPr defTabSz="924865">
              <a:defRPr/>
            </a:pPr>
            <a:r>
              <a:rPr lang="en-US" b="1" dirty="0"/>
              <a:t>Findings Highlighted in Technical Report</a:t>
            </a:r>
          </a:p>
          <a:p>
            <a:r>
              <a:rPr lang="en-US" dirty="0" smtClean="0"/>
              <a:t>“</a:t>
            </a:r>
            <a:r>
              <a:rPr lang="en-US" dirty="0"/>
              <a:t>When disaggregated by the percentage of students eligible for free/‌reduced-price lunch, some differences in composite means emerge (see Table 7.22).  The mean score for the Extent to Which Student Issues are Problematic composite, which includes items such as low student interest, high absenteeism, and inappropriate behavior, varies considerably in both science and mathematics by the percentage of students eligible for free/‌reduced-price lunch (ranging from 16 for the lowest quartile to 38 for the highest in science, and from 23 to 48 in mathematics).  Though not as pronounced, similar gaps are seen in science for the Extent to Which a Lack of Resources is Problematic composite, which includes items about a lack of equipment and textbooks, and the Extent to Which Teacher Issues are Problematic composite, which includes items about teacher interest in the subject and teacher preparation to teach the subject.”</a:t>
            </a:r>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0" dirty="0" smtClean="0"/>
              <a:t>Slide shows</a:t>
            </a:r>
            <a:r>
              <a:rPr lang="en-US" b="0" baseline="0" dirty="0" smtClean="0"/>
              <a:t> the composite scores by quartile of percent of students eligible for free or reduced-price lunch in the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11387FE9-F2CA-4D9A-8938-BBED5D71AB2D}" type="slidenum">
              <a:rPr lang="en-US" smtClean="0"/>
              <a:t>46</a:t>
            </a:fld>
            <a:endParaRPr lang="en-US"/>
          </a:p>
        </p:txBody>
      </p:sp>
    </p:spTree>
    <p:extLst>
      <p:ext uri="{BB962C8B-B14F-4D97-AF65-F5344CB8AC3E}">
        <p14:creationId xmlns:p14="http://schemas.microsoft.com/office/powerpoint/2010/main" val="602889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7.26, p.</a:t>
            </a:r>
            <a:r>
              <a:rPr lang="en-US" baseline="0" dirty="0" smtClean="0"/>
              <a:t> 172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Mathematics </a:t>
            </a:r>
            <a:r>
              <a:rPr lang="en-US" dirty="0" smtClean="0"/>
              <a:t>Teacher Questionnaire</a:t>
            </a:r>
          </a:p>
          <a:p>
            <a:pPr defTabSz="924865">
              <a:defRPr/>
            </a:pPr>
            <a:r>
              <a:rPr lang="en-US" dirty="0" smtClean="0"/>
              <a:t>Q46.</a:t>
            </a:r>
            <a:r>
              <a:rPr lang="en-US" baseline="0" dirty="0" smtClean="0"/>
              <a:t> </a:t>
            </a:r>
            <a:r>
              <a:rPr lang="en-US" dirty="0"/>
              <a:t>In your opinion, how great a problem is each of the following for mathematics instruction</a:t>
            </a:r>
            <a:r>
              <a:rPr lang="en-US" b="1" dirty="0"/>
              <a:t> </a:t>
            </a:r>
            <a:r>
              <a:rPr lang="en-US" dirty="0"/>
              <a:t>in your school as a whole?  [Select one on each row.] </a:t>
            </a:r>
            <a:r>
              <a:rPr lang="en-US" dirty="0" smtClean="0"/>
              <a:t>(Response Options: [1] Inhibits effective instruction, [2] 2 of 5, [3] Neutral or mixed, [4] 4 of 5, [5] Promotes effective instruction,</a:t>
            </a:r>
            <a:r>
              <a:rPr lang="en-US" strike="noStrike" dirty="0" smtClean="0"/>
              <a:t> </a:t>
            </a:r>
            <a:r>
              <a:rPr lang="en-US" strike="sngStrike" dirty="0" smtClean="0"/>
              <a:t>[6] N/A</a:t>
            </a:r>
            <a:r>
              <a:rPr lang="en-US" dirty="0" smtClean="0"/>
              <a:t>)</a:t>
            </a:r>
          </a:p>
          <a:p>
            <a:pPr marL="693687" lvl="1" indent="-231229">
              <a:buFont typeface="+mj-lt"/>
              <a:buAutoNum type="alphaLcPeriod"/>
            </a:pPr>
            <a:r>
              <a:rPr lang="en-US" dirty="0"/>
              <a:t>Current state standards</a:t>
            </a:r>
            <a:endParaRPr lang="en-US" sz="2000" dirty="0"/>
          </a:p>
          <a:p>
            <a:pPr marL="693687" lvl="1" indent="-231229">
              <a:buFont typeface="+mj-lt"/>
              <a:buAutoNum type="alphaLcPeriod"/>
            </a:pPr>
            <a:r>
              <a:rPr lang="en-US" dirty="0"/>
              <a:t>District/Diocese and/or school</a:t>
            </a:r>
            <a:r>
              <a:rPr lang="en-US" i="1" dirty="0"/>
              <a:t> </a:t>
            </a:r>
            <a:r>
              <a:rPr lang="en-US" dirty="0"/>
              <a:t>pacing guides</a:t>
            </a:r>
            <a:endParaRPr lang="en-US" sz="2000" dirty="0"/>
          </a:p>
          <a:p>
            <a:pPr marL="693687" lvl="1" indent="-231229">
              <a:buFont typeface="+mj-lt"/>
              <a:buAutoNum type="alphaLcPeriod"/>
            </a:pPr>
            <a:r>
              <a:rPr lang="en-US" dirty="0"/>
              <a:t>State</a:t>
            </a:r>
            <a:r>
              <a:rPr lang="en-US" i="1" dirty="0"/>
              <a:t>/</a:t>
            </a:r>
            <a:r>
              <a:rPr lang="en-US" dirty="0"/>
              <a:t>district/diocese testing/accountability policies </a:t>
            </a:r>
            <a:r>
              <a:rPr lang="en-US" i="1" dirty="0"/>
              <a:t>[Not presented to non-Catholic private schools]</a:t>
            </a:r>
            <a:endParaRPr lang="en-US" sz="2000" dirty="0"/>
          </a:p>
          <a:p>
            <a:pPr marL="693687" lvl="1" indent="-231229">
              <a:buFont typeface="+mj-lt"/>
              <a:buAutoNum type="alphaLcPeriod"/>
            </a:pPr>
            <a:r>
              <a:rPr lang="en-US" dirty="0"/>
              <a:t>Textbook selection policies</a:t>
            </a:r>
            <a:endParaRPr lang="en-US" sz="2000" dirty="0"/>
          </a:p>
          <a:p>
            <a:pPr marL="693687" lvl="1" indent="-231229">
              <a:buFont typeface="+mj-lt"/>
              <a:buAutoNum type="alphaLcPeriod"/>
            </a:pPr>
            <a:r>
              <a:rPr lang="en-US" dirty="0"/>
              <a:t>Teacher evaluation policies</a:t>
            </a:r>
            <a:endParaRPr lang="en-US" sz="2000" dirty="0"/>
          </a:p>
          <a:p>
            <a:pPr marL="693687" lvl="1" indent="-231229">
              <a:buFont typeface="+mj-lt"/>
              <a:buAutoNum type="alphaLcPeriod"/>
            </a:pPr>
            <a:r>
              <a:rPr lang="en-US" dirty="0"/>
              <a:t>College entrance requirements </a:t>
            </a:r>
            <a:r>
              <a:rPr lang="en-US" i="1" dirty="0"/>
              <a:t>[Presented to grades 9</a:t>
            </a:r>
            <a:r>
              <a:rPr lang="en-US" dirty="0"/>
              <a:t>–</a:t>
            </a:r>
            <a:r>
              <a:rPr lang="en-US" i="1" dirty="0"/>
              <a:t>12 teachers only]</a:t>
            </a:r>
            <a:endParaRPr lang="en-US" sz="2000" dirty="0"/>
          </a:p>
          <a:p>
            <a:pPr marL="693687" lvl="1" indent="-231229">
              <a:buFont typeface="+mj-lt"/>
              <a:buAutoNum type="alphaLcPeriod"/>
            </a:pPr>
            <a:r>
              <a:rPr lang="en-US" dirty="0"/>
              <a:t>Students’ prior knowledge and skills</a:t>
            </a:r>
            <a:endParaRPr lang="en-US" sz="2000" dirty="0"/>
          </a:p>
          <a:p>
            <a:pPr marL="693687" lvl="1" indent="-231229">
              <a:buFont typeface="+mj-lt"/>
              <a:buAutoNum type="alphaLcPeriod"/>
            </a:pPr>
            <a:r>
              <a:rPr lang="en-US" dirty="0"/>
              <a:t>Students’ motivation, interest, and effort in mathematics</a:t>
            </a:r>
            <a:endParaRPr lang="en-US" sz="2000" dirty="0"/>
          </a:p>
          <a:p>
            <a:pPr marL="693687" lvl="1" indent="-231229">
              <a:buFont typeface="+mj-lt"/>
              <a:buAutoNum type="alphaLcPeriod"/>
            </a:pPr>
            <a:r>
              <a:rPr lang="en-US" dirty="0"/>
              <a:t>Parent/guardian expectations and involvement </a:t>
            </a:r>
            <a:endParaRPr lang="en-US" sz="2000" dirty="0"/>
          </a:p>
          <a:p>
            <a:pPr marL="693687" lvl="1" indent="-231229">
              <a:buFont typeface="+mj-lt"/>
              <a:buAutoNum type="alphaLcPeriod"/>
            </a:pPr>
            <a:r>
              <a:rPr lang="en-US" dirty="0"/>
              <a:t>Principal support</a:t>
            </a:r>
            <a:endParaRPr lang="en-US" sz="2000" dirty="0"/>
          </a:p>
          <a:p>
            <a:pPr marL="693687" lvl="1" indent="-231229">
              <a:buFont typeface="+mj-lt"/>
              <a:buAutoNum type="alphaLcPeriod"/>
            </a:pPr>
            <a:r>
              <a:rPr lang="en-US" dirty="0"/>
              <a:t>Amount of time for you to plan, individually and with colleagues</a:t>
            </a:r>
            <a:endParaRPr lang="en-US" sz="2000" dirty="0"/>
          </a:p>
          <a:p>
            <a:pPr marL="693687" lvl="1" indent="-231229">
              <a:buFont typeface="+mj-lt"/>
              <a:buAutoNum type="alphaLcPeriod"/>
            </a:pPr>
            <a:r>
              <a:rPr lang="en-US" dirty="0"/>
              <a:t>Amount of time available for your professional development</a:t>
            </a:r>
            <a:endParaRPr lang="en-US" sz="2000" dirty="0"/>
          </a:p>
          <a:p>
            <a:pPr marL="693687" lvl="1" indent="-231229">
              <a:buFont typeface="+mj-lt"/>
              <a:buAutoNum type="alphaLcPeriod"/>
            </a:pPr>
            <a:r>
              <a:rPr lang="en-US" dirty="0"/>
              <a:t>Amount of instructional time devoted to mathematics</a:t>
            </a:r>
            <a:r>
              <a:rPr lang="en-US" i="1" dirty="0"/>
              <a:t> [Presented to grades K</a:t>
            </a:r>
            <a:r>
              <a:rPr lang="en-US" dirty="0"/>
              <a:t>–5</a:t>
            </a:r>
            <a:r>
              <a:rPr lang="en-US" i="1" dirty="0"/>
              <a:t> teachers only]</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Table 7.26 displays the results for elementary mathematics.  In stark contrast to the results about time available for elementary science instruction, the amount of time available for elementary mathematics instruction was rated as the greatest promoter of effective instruction.  Students’ motivation, interest, and effort in mathematics, as well as their prior knowledge and skills, are seen as promoting mathematics instruction in 70 percent or more elementary classes.”</a:t>
            </a:r>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p>
          <a:p>
            <a:endParaRPr lang="en-US" dirty="0"/>
          </a:p>
          <a:p>
            <a:r>
              <a:rPr lang="en-US" dirty="0"/>
              <a:t>PD is short for professional development.</a:t>
            </a:r>
            <a:endParaRPr lang="en-US" b="0" dirty="0"/>
          </a:p>
        </p:txBody>
      </p:sp>
      <p:sp>
        <p:nvSpPr>
          <p:cNvPr id="4" name="Slide Number Placeholder 3"/>
          <p:cNvSpPr>
            <a:spLocks noGrp="1"/>
          </p:cNvSpPr>
          <p:nvPr>
            <p:ph type="sldNum" sz="quarter" idx="10"/>
          </p:nvPr>
        </p:nvSpPr>
        <p:spPr/>
        <p:txBody>
          <a:bodyPr/>
          <a:lstStyle/>
          <a:p>
            <a:fld id="{11387FE9-F2CA-4D9A-8938-BBED5D71AB2D}" type="slidenum">
              <a:rPr lang="en-US" smtClean="0"/>
              <a:t>48</a:t>
            </a:fld>
            <a:endParaRPr lang="en-US"/>
          </a:p>
        </p:txBody>
      </p:sp>
    </p:spTree>
    <p:extLst>
      <p:ext uri="{BB962C8B-B14F-4D97-AF65-F5344CB8AC3E}">
        <p14:creationId xmlns:p14="http://schemas.microsoft.com/office/powerpoint/2010/main" val="1856579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p>
          <a:p>
            <a:endParaRPr lang="en-US" dirty="0"/>
          </a:p>
          <a:p>
            <a:pPr defTabSz="924916">
              <a:defRPr/>
            </a:pPr>
            <a:r>
              <a:rPr lang="en-US" dirty="0"/>
              <a:t>PD is short for professional development.</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1387FE9-F2CA-4D9A-8938-BBED5D71AB2D}" type="slidenum">
              <a:rPr lang="en-US" smtClean="0"/>
              <a:t>49</a:t>
            </a:fld>
            <a:endParaRPr lang="en-US"/>
          </a:p>
        </p:txBody>
      </p:sp>
    </p:spTree>
    <p:extLst>
      <p:ext uri="{BB962C8B-B14F-4D97-AF65-F5344CB8AC3E}">
        <p14:creationId xmlns:p14="http://schemas.microsoft.com/office/powerpoint/2010/main" val="1856579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7.27, p.</a:t>
            </a:r>
            <a:r>
              <a:rPr lang="en-US" baseline="0" dirty="0" smtClean="0"/>
              <a:t> 172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Mathematics </a:t>
            </a:r>
            <a:r>
              <a:rPr lang="en-US" dirty="0" smtClean="0"/>
              <a:t>Teacher Questionnaire</a:t>
            </a:r>
          </a:p>
          <a:p>
            <a:pPr defTabSz="924865">
              <a:defRPr/>
            </a:pPr>
            <a:r>
              <a:rPr lang="en-US" dirty="0" smtClean="0"/>
              <a:t>Q46.</a:t>
            </a:r>
            <a:r>
              <a:rPr lang="en-US" baseline="0" dirty="0" smtClean="0"/>
              <a:t> </a:t>
            </a:r>
            <a:r>
              <a:rPr lang="en-US" dirty="0"/>
              <a:t>In your opinion, how great a problem is each of the following for mathematics instruction</a:t>
            </a:r>
            <a:r>
              <a:rPr lang="en-US" b="1" dirty="0"/>
              <a:t> </a:t>
            </a:r>
            <a:r>
              <a:rPr lang="en-US" dirty="0"/>
              <a:t>in your school as a whole?  [Select one on each row.] </a:t>
            </a:r>
            <a:r>
              <a:rPr lang="en-US" dirty="0" smtClean="0"/>
              <a:t>(Response Options: [1] Inhibits effective instruction, [2] 2 of 5, [3] Neutral or mixed, [4] 4 of 5, [5] Promotes effective instruction, </a:t>
            </a:r>
            <a:r>
              <a:rPr lang="en-US" strike="sngStrike" dirty="0" smtClean="0"/>
              <a:t>[6] N/A</a:t>
            </a:r>
            <a:r>
              <a:rPr lang="en-US" dirty="0" smtClean="0"/>
              <a:t>)</a:t>
            </a:r>
          </a:p>
          <a:p>
            <a:pPr marL="693687" lvl="1" indent="-231229">
              <a:buFont typeface="+mj-lt"/>
              <a:buAutoNum type="alphaLcPeriod"/>
            </a:pPr>
            <a:r>
              <a:rPr lang="en-US" dirty="0"/>
              <a:t>Current state standards</a:t>
            </a:r>
            <a:endParaRPr lang="en-US" sz="2000" dirty="0"/>
          </a:p>
          <a:p>
            <a:pPr marL="693687" lvl="1" indent="-231229">
              <a:buFont typeface="+mj-lt"/>
              <a:buAutoNum type="alphaLcPeriod"/>
            </a:pPr>
            <a:r>
              <a:rPr lang="en-US" dirty="0"/>
              <a:t>District/Diocese and/or school</a:t>
            </a:r>
            <a:r>
              <a:rPr lang="en-US" i="1" dirty="0"/>
              <a:t> </a:t>
            </a:r>
            <a:r>
              <a:rPr lang="en-US" dirty="0"/>
              <a:t>pacing guides</a:t>
            </a:r>
            <a:endParaRPr lang="en-US" sz="2000" dirty="0"/>
          </a:p>
          <a:p>
            <a:pPr marL="693687" lvl="1" indent="-231229">
              <a:buFont typeface="+mj-lt"/>
              <a:buAutoNum type="alphaLcPeriod"/>
            </a:pPr>
            <a:r>
              <a:rPr lang="en-US" dirty="0"/>
              <a:t>State</a:t>
            </a:r>
            <a:r>
              <a:rPr lang="en-US" i="1" dirty="0"/>
              <a:t>/</a:t>
            </a:r>
            <a:r>
              <a:rPr lang="en-US" dirty="0"/>
              <a:t>district/diocese testing/accountability policies </a:t>
            </a:r>
            <a:r>
              <a:rPr lang="en-US" i="1" dirty="0"/>
              <a:t>[Not presented to non-Catholic private schools]</a:t>
            </a:r>
            <a:endParaRPr lang="en-US" sz="2000" dirty="0"/>
          </a:p>
          <a:p>
            <a:pPr marL="693687" lvl="1" indent="-231229">
              <a:buFont typeface="+mj-lt"/>
              <a:buAutoNum type="alphaLcPeriod"/>
            </a:pPr>
            <a:r>
              <a:rPr lang="en-US" dirty="0"/>
              <a:t>Textbook selection policies</a:t>
            </a:r>
            <a:endParaRPr lang="en-US" sz="2000" dirty="0"/>
          </a:p>
          <a:p>
            <a:pPr marL="693687" lvl="1" indent="-231229">
              <a:buFont typeface="+mj-lt"/>
              <a:buAutoNum type="alphaLcPeriod"/>
            </a:pPr>
            <a:r>
              <a:rPr lang="en-US" dirty="0"/>
              <a:t>Teacher evaluation policies</a:t>
            </a:r>
            <a:endParaRPr lang="en-US" sz="2000" dirty="0"/>
          </a:p>
          <a:p>
            <a:pPr marL="693687" lvl="1" indent="-231229">
              <a:buFont typeface="+mj-lt"/>
              <a:buAutoNum type="alphaLcPeriod"/>
            </a:pPr>
            <a:r>
              <a:rPr lang="en-US" dirty="0"/>
              <a:t>College entrance requirements </a:t>
            </a:r>
            <a:r>
              <a:rPr lang="en-US" i="1" dirty="0"/>
              <a:t>[Presented to grades 9</a:t>
            </a:r>
            <a:r>
              <a:rPr lang="en-US" dirty="0"/>
              <a:t>–</a:t>
            </a:r>
            <a:r>
              <a:rPr lang="en-US" i="1" dirty="0"/>
              <a:t>12 teachers only]</a:t>
            </a:r>
            <a:endParaRPr lang="en-US" sz="2000" dirty="0"/>
          </a:p>
          <a:p>
            <a:pPr marL="693687" lvl="1" indent="-231229">
              <a:buFont typeface="+mj-lt"/>
              <a:buAutoNum type="alphaLcPeriod"/>
            </a:pPr>
            <a:r>
              <a:rPr lang="en-US" dirty="0"/>
              <a:t>Students’ prior knowledge and skills</a:t>
            </a:r>
            <a:endParaRPr lang="en-US" sz="2000" dirty="0"/>
          </a:p>
          <a:p>
            <a:pPr marL="693687" lvl="1" indent="-231229">
              <a:buFont typeface="+mj-lt"/>
              <a:buAutoNum type="alphaLcPeriod"/>
            </a:pPr>
            <a:r>
              <a:rPr lang="en-US" dirty="0"/>
              <a:t>Students’ motivation, interest, and effort in mathematics</a:t>
            </a:r>
            <a:endParaRPr lang="en-US" sz="2000" dirty="0"/>
          </a:p>
          <a:p>
            <a:pPr marL="693687" lvl="1" indent="-231229">
              <a:buFont typeface="+mj-lt"/>
              <a:buAutoNum type="alphaLcPeriod"/>
            </a:pPr>
            <a:r>
              <a:rPr lang="en-US" dirty="0"/>
              <a:t>Parent/guardian expectations and involvement </a:t>
            </a:r>
            <a:endParaRPr lang="en-US" sz="2000" dirty="0"/>
          </a:p>
          <a:p>
            <a:pPr marL="693687" lvl="1" indent="-231229">
              <a:buFont typeface="+mj-lt"/>
              <a:buAutoNum type="alphaLcPeriod"/>
            </a:pPr>
            <a:r>
              <a:rPr lang="en-US" dirty="0"/>
              <a:t>Principal support</a:t>
            </a:r>
            <a:endParaRPr lang="en-US" sz="2000" dirty="0"/>
          </a:p>
          <a:p>
            <a:pPr marL="693687" lvl="1" indent="-231229">
              <a:buFont typeface="+mj-lt"/>
              <a:buAutoNum type="alphaLcPeriod"/>
            </a:pPr>
            <a:r>
              <a:rPr lang="en-US" dirty="0"/>
              <a:t>Amount of time for you to plan, individually and with colleagues</a:t>
            </a:r>
            <a:endParaRPr lang="en-US" sz="2000" dirty="0"/>
          </a:p>
          <a:p>
            <a:pPr marL="693687" lvl="1" indent="-231229">
              <a:buFont typeface="+mj-lt"/>
              <a:buAutoNum type="alphaLcPeriod"/>
            </a:pPr>
            <a:r>
              <a:rPr lang="en-US" dirty="0"/>
              <a:t>Amount of time available for your professional development</a:t>
            </a:r>
            <a:endParaRPr lang="en-US" sz="2000" dirty="0"/>
          </a:p>
          <a:p>
            <a:pPr marL="693687" lvl="1" indent="-231229">
              <a:buFont typeface="+mj-lt"/>
              <a:buAutoNum type="alphaLcPeriod"/>
            </a:pPr>
            <a:r>
              <a:rPr lang="en-US" dirty="0"/>
              <a:t>Amount of instructional time devoted to mathematics</a:t>
            </a:r>
            <a:r>
              <a:rPr lang="en-US" i="1" dirty="0"/>
              <a:t> [Presented to grades K</a:t>
            </a:r>
            <a:r>
              <a:rPr lang="en-US" dirty="0"/>
              <a:t>–5</a:t>
            </a:r>
            <a:r>
              <a:rPr lang="en-US" i="1" dirty="0"/>
              <a:t> teachers only]</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As in middle school science, principal support, amount of time for planning, and current state standards are all seen as the top factors for promoting instruction in middle school mathematics classes (see Table 7.27).  Students’ motivation, interest, and effort in mathematics as well as parent/‌guardian expectations and involvement are seen as inhibiting instruction in more than a quarter of middle school mathematics classes.”</a:t>
            </a:r>
          </a:p>
        </p:txBody>
      </p:sp>
      <p:sp>
        <p:nvSpPr>
          <p:cNvPr id="4" name="Slide Number Placeholder 3"/>
          <p:cNvSpPr>
            <a:spLocks noGrp="1"/>
          </p:cNvSpPr>
          <p:nvPr>
            <p:ph type="sldNum" sz="quarter" idx="10"/>
          </p:nvPr>
        </p:nvSpPr>
        <p:spPr/>
        <p:txBody>
          <a:bodyPr/>
          <a:lstStyle/>
          <a:p>
            <a:fld id="{B472F11F-6199-4934-A1DC-A9FDDA9F712C}" type="slidenum">
              <a:rPr lang="en-US" smtClean="0"/>
              <a:t>50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Note: Each grade-level chart is sorted independently; consequently items may appear in different orders.</a:t>
            </a:r>
            <a:endParaRPr lang="en-US" dirty="0"/>
          </a:p>
          <a:p>
            <a:endParaRPr lang="en-US" dirty="0"/>
          </a:p>
          <a:p>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p>
          <a:p>
            <a:endParaRPr lang="en-US" dirty="0"/>
          </a:p>
          <a:p>
            <a:pPr defTabSz="924916">
              <a:defRPr/>
            </a:pPr>
            <a:r>
              <a:rPr lang="en-US" dirty="0"/>
              <a:t>PD is short for professional development.</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1387FE9-F2CA-4D9A-8938-BBED5D71AB2D}" type="slidenum">
              <a:rPr lang="en-US" smtClean="0"/>
              <a:t>51</a:t>
            </a:fld>
            <a:endParaRPr lang="en-US"/>
          </a:p>
        </p:txBody>
      </p:sp>
    </p:spTree>
    <p:extLst>
      <p:ext uri="{BB962C8B-B14F-4D97-AF65-F5344CB8AC3E}">
        <p14:creationId xmlns:p14="http://schemas.microsoft.com/office/powerpoint/2010/main" val="1856579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Note: Each grade-level chart is sorted independently; consequently items may appear in different orders.</a:t>
            </a:r>
            <a:endParaRPr lang="en-US" dirty="0"/>
          </a:p>
          <a:p>
            <a:endParaRPr lang="en-US" dirty="0"/>
          </a:p>
          <a:p>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p>
          <a:p>
            <a:endParaRPr lang="en-US" dirty="0"/>
          </a:p>
          <a:p>
            <a:pPr defTabSz="924916">
              <a:defRPr/>
            </a:pPr>
            <a:r>
              <a:rPr lang="en-US" dirty="0"/>
              <a:t>PD is short for professional development.</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1387FE9-F2CA-4D9A-8938-BBED5D71AB2D}" type="slidenum">
              <a:rPr lang="en-US" smtClean="0"/>
              <a:t>52</a:t>
            </a:fld>
            <a:endParaRPr lang="en-US"/>
          </a:p>
        </p:txBody>
      </p:sp>
    </p:spTree>
    <p:extLst>
      <p:ext uri="{BB962C8B-B14F-4D97-AF65-F5344CB8AC3E}">
        <p14:creationId xmlns:p14="http://schemas.microsoft.com/office/powerpoint/2010/main" val="185657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7.28, p.</a:t>
            </a:r>
            <a:r>
              <a:rPr lang="en-US" baseline="0" dirty="0" smtClean="0"/>
              <a:t> 173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Mathematics </a:t>
            </a:r>
            <a:r>
              <a:rPr lang="en-US" dirty="0" smtClean="0"/>
              <a:t>Teacher Questionnaire</a:t>
            </a:r>
          </a:p>
          <a:p>
            <a:pPr defTabSz="924865">
              <a:defRPr/>
            </a:pPr>
            <a:r>
              <a:rPr lang="en-US" dirty="0" smtClean="0"/>
              <a:t>Q46.</a:t>
            </a:r>
            <a:r>
              <a:rPr lang="en-US" baseline="0" dirty="0" smtClean="0"/>
              <a:t> </a:t>
            </a:r>
            <a:r>
              <a:rPr lang="en-US" dirty="0"/>
              <a:t>In your opinion, how great a problem is each of the following for mathematics instruction in your school as a whole?  [Select one on each row.] </a:t>
            </a:r>
            <a:r>
              <a:rPr lang="en-US" dirty="0" smtClean="0"/>
              <a:t>(Response Options: [1] Inhibits effective instruction, [2] 2 of 5, [3] Neutral or mixed, [4] 4 of 5, [5] Promotes effective instruction, </a:t>
            </a:r>
            <a:r>
              <a:rPr lang="en-US" strike="sngStrike" dirty="0" smtClean="0"/>
              <a:t>[6] N/A</a:t>
            </a:r>
            <a:r>
              <a:rPr lang="en-US" dirty="0" smtClean="0"/>
              <a:t>)</a:t>
            </a:r>
          </a:p>
          <a:p>
            <a:pPr marL="693687" lvl="1" indent="-231229">
              <a:buFont typeface="+mj-lt"/>
              <a:buAutoNum type="alphaLcPeriod"/>
            </a:pPr>
            <a:r>
              <a:rPr lang="en-US" dirty="0"/>
              <a:t>Current state standards</a:t>
            </a:r>
            <a:endParaRPr lang="en-US" sz="2000" dirty="0"/>
          </a:p>
          <a:p>
            <a:pPr marL="693687" lvl="1" indent="-231229">
              <a:buFont typeface="+mj-lt"/>
              <a:buAutoNum type="alphaLcPeriod"/>
            </a:pPr>
            <a:r>
              <a:rPr lang="en-US" dirty="0"/>
              <a:t>District/Diocese and/or school</a:t>
            </a:r>
            <a:r>
              <a:rPr lang="en-US" i="1" dirty="0"/>
              <a:t> </a:t>
            </a:r>
            <a:r>
              <a:rPr lang="en-US" dirty="0"/>
              <a:t>pacing guides</a:t>
            </a:r>
            <a:endParaRPr lang="en-US" sz="2000" dirty="0"/>
          </a:p>
          <a:p>
            <a:pPr marL="693687" lvl="1" indent="-231229">
              <a:buFont typeface="+mj-lt"/>
              <a:buAutoNum type="alphaLcPeriod"/>
            </a:pPr>
            <a:r>
              <a:rPr lang="en-US" dirty="0"/>
              <a:t>State</a:t>
            </a:r>
            <a:r>
              <a:rPr lang="en-US" i="1" dirty="0"/>
              <a:t>/</a:t>
            </a:r>
            <a:r>
              <a:rPr lang="en-US" dirty="0"/>
              <a:t>district/diocese testing/accountability policies </a:t>
            </a:r>
            <a:r>
              <a:rPr lang="en-US" i="1" dirty="0"/>
              <a:t>[Not presented to non-Catholic private schools]</a:t>
            </a:r>
            <a:endParaRPr lang="en-US" sz="2000" dirty="0"/>
          </a:p>
          <a:p>
            <a:pPr marL="693687" lvl="1" indent="-231229">
              <a:buFont typeface="+mj-lt"/>
              <a:buAutoNum type="alphaLcPeriod"/>
            </a:pPr>
            <a:r>
              <a:rPr lang="en-US" dirty="0"/>
              <a:t>Textbook selection policies</a:t>
            </a:r>
            <a:endParaRPr lang="en-US" sz="2000" dirty="0"/>
          </a:p>
          <a:p>
            <a:pPr marL="693687" lvl="1" indent="-231229">
              <a:buFont typeface="+mj-lt"/>
              <a:buAutoNum type="alphaLcPeriod"/>
            </a:pPr>
            <a:r>
              <a:rPr lang="en-US" dirty="0"/>
              <a:t>Teacher evaluation policies</a:t>
            </a:r>
            <a:endParaRPr lang="en-US" sz="2000" dirty="0"/>
          </a:p>
          <a:p>
            <a:pPr marL="693687" lvl="1" indent="-231229">
              <a:buFont typeface="+mj-lt"/>
              <a:buAutoNum type="alphaLcPeriod"/>
            </a:pPr>
            <a:r>
              <a:rPr lang="en-US" dirty="0"/>
              <a:t>College entrance requirements </a:t>
            </a:r>
            <a:r>
              <a:rPr lang="en-US" i="1" dirty="0"/>
              <a:t>[Presented to grades 9</a:t>
            </a:r>
            <a:r>
              <a:rPr lang="en-US" dirty="0"/>
              <a:t>–</a:t>
            </a:r>
            <a:r>
              <a:rPr lang="en-US" i="1" dirty="0"/>
              <a:t>12 teachers only]</a:t>
            </a:r>
            <a:endParaRPr lang="en-US" sz="2000" dirty="0"/>
          </a:p>
          <a:p>
            <a:pPr marL="693687" lvl="1" indent="-231229">
              <a:buFont typeface="+mj-lt"/>
              <a:buAutoNum type="alphaLcPeriod"/>
            </a:pPr>
            <a:r>
              <a:rPr lang="en-US" dirty="0"/>
              <a:t>Students’ prior knowledge and skills</a:t>
            </a:r>
            <a:endParaRPr lang="en-US" sz="2000" dirty="0"/>
          </a:p>
          <a:p>
            <a:pPr marL="693687" lvl="1" indent="-231229">
              <a:buFont typeface="+mj-lt"/>
              <a:buAutoNum type="alphaLcPeriod"/>
            </a:pPr>
            <a:r>
              <a:rPr lang="en-US" dirty="0"/>
              <a:t>Students’ motivation, interest, and effort in mathematics</a:t>
            </a:r>
            <a:endParaRPr lang="en-US" sz="2000" dirty="0"/>
          </a:p>
          <a:p>
            <a:pPr marL="693687" lvl="1" indent="-231229">
              <a:buFont typeface="+mj-lt"/>
              <a:buAutoNum type="alphaLcPeriod"/>
            </a:pPr>
            <a:r>
              <a:rPr lang="en-US" dirty="0"/>
              <a:t>Parent/guardian expectations and involvement </a:t>
            </a:r>
            <a:endParaRPr lang="en-US" sz="2000" dirty="0"/>
          </a:p>
          <a:p>
            <a:pPr marL="693687" lvl="1" indent="-231229">
              <a:buFont typeface="+mj-lt"/>
              <a:buAutoNum type="alphaLcPeriod"/>
            </a:pPr>
            <a:r>
              <a:rPr lang="en-US" dirty="0"/>
              <a:t>Principal support</a:t>
            </a:r>
            <a:endParaRPr lang="en-US" sz="2000" dirty="0"/>
          </a:p>
          <a:p>
            <a:pPr marL="693687" lvl="1" indent="-231229">
              <a:buFont typeface="+mj-lt"/>
              <a:buAutoNum type="alphaLcPeriod"/>
            </a:pPr>
            <a:r>
              <a:rPr lang="en-US" dirty="0"/>
              <a:t>Amount of time for you to plan, individually and with colleagues</a:t>
            </a:r>
            <a:endParaRPr lang="en-US" sz="2000" dirty="0"/>
          </a:p>
          <a:p>
            <a:pPr marL="693687" lvl="1" indent="-231229">
              <a:buFont typeface="+mj-lt"/>
              <a:buAutoNum type="alphaLcPeriod"/>
            </a:pPr>
            <a:r>
              <a:rPr lang="en-US" dirty="0"/>
              <a:t>Amount of time available for your professional development</a:t>
            </a:r>
            <a:endParaRPr lang="en-US" sz="2000" dirty="0"/>
          </a:p>
          <a:p>
            <a:pPr marL="693687" lvl="1" indent="-231229">
              <a:buFont typeface="+mj-lt"/>
              <a:buAutoNum type="alphaLcPeriod"/>
            </a:pPr>
            <a:r>
              <a:rPr lang="en-US" dirty="0"/>
              <a:t>Amount of instructional time devoted to mathematics</a:t>
            </a:r>
            <a:r>
              <a:rPr lang="en-US" i="1" dirty="0"/>
              <a:t> [Presented to grades K</a:t>
            </a:r>
            <a:r>
              <a:rPr lang="en-US" dirty="0"/>
              <a:t>–5</a:t>
            </a:r>
            <a:r>
              <a:rPr lang="en-US" i="1" dirty="0"/>
              <a:t> teachers only]</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Table 7.28 shows that in high school mathematics, principal support and the amount of time for planning promote effective instruction in more than two-thirds of classes.  Like with middle school mathematics, students’ motivation, interest, and effort in mathematics are the biggest inhibitors of instruction in high school mathematics classes.  College entrance requirements are seen as promoting or have a neutral effect on high school mathematics instruction in nearly all classes.”</a:t>
            </a:r>
          </a:p>
        </p:txBody>
      </p:sp>
      <p:sp>
        <p:nvSpPr>
          <p:cNvPr id="4" name="Slide Number Placeholder 3"/>
          <p:cNvSpPr>
            <a:spLocks noGrp="1"/>
          </p:cNvSpPr>
          <p:nvPr>
            <p:ph type="sldNum" sz="quarter" idx="10"/>
          </p:nvPr>
        </p:nvSpPr>
        <p:spPr/>
        <p:txBody>
          <a:bodyPr/>
          <a:lstStyle/>
          <a:p>
            <a:fld id="{B472F11F-6199-4934-A1DC-A9FDDA9F712C}" type="slidenum">
              <a:rPr lang="en-US" smtClean="0"/>
              <a:t>53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Note: Each grade-level chart is sorted independently; consequently items may appear in different orders.</a:t>
            </a:r>
            <a:endParaRPr lang="en-US" dirty="0"/>
          </a:p>
          <a:p>
            <a:endParaRPr lang="en-US" dirty="0"/>
          </a:p>
          <a:p>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p>
          <a:p>
            <a:endParaRPr lang="en-US" dirty="0"/>
          </a:p>
          <a:p>
            <a:pPr defTabSz="924916">
              <a:defRPr/>
            </a:pPr>
            <a:r>
              <a:rPr lang="en-US" dirty="0"/>
              <a:t>PD is short for professional development.</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1387FE9-F2CA-4D9A-8938-BBED5D71AB2D}" type="slidenum">
              <a:rPr lang="en-US" smtClean="0"/>
              <a:t>54</a:t>
            </a:fld>
            <a:endParaRPr lang="en-US"/>
          </a:p>
        </p:txBody>
      </p:sp>
    </p:spTree>
    <p:extLst>
      <p:ext uri="{BB962C8B-B14F-4D97-AF65-F5344CB8AC3E}">
        <p14:creationId xmlns:p14="http://schemas.microsoft.com/office/powerpoint/2010/main" val="1856579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Note: Each grade-level chart is sorted independently; consequently items may appear in different orders.</a:t>
            </a:r>
            <a:endParaRPr lang="en-US" dirty="0"/>
          </a:p>
          <a:p>
            <a:endParaRPr lang="en-US" dirty="0"/>
          </a:p>
          <a:p>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p>
          <a:p>
            <a:endParaRPr lang="en-US" dirty="0"/>
          </a:p>
          <a:p>
            <a:pPr defTabSz="924916">
              <a:defRPr/>
            </a:pPr>
            <a:r>
              <a:rPr lang="en-US" dirty="0"/>
              <a:t>PD is short for professional development.</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1387FE9-F2CA-4D9A-8938-BBED5D71AB2D}" type="slidenum">
              <a:rPr lang="en-US" smtClean="0"/>
              <a:t>55</a:t>
            </a:fld>
            <a:endParaRPr lang="en-US"/>
          </a:p>
        </p:txBody>
      </p:sp>
    </p:spTree>
    <p:extLst>
      <p:ext uri="{BB962C8B-B14F-4D97-AF65-F5344CB8AC3E}">
        <p14:creationId xmlns:p14="http://schemas.microsoft.com/office/powerpoint/2010/main" val="1856579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mathematics portion of</a:t>
            </a:r>
            <a:r>
              <a:rPr lang="en-US" baseline="0" dirty="0" smtClean="0"/>
              <a:t> </a:t>
            </a:r>
            <a:r>
              <a:rPr lang="en-US" dirty="0" smtClean="0"/>
              <a:t>Table 7.30, p.</a:t>
            </a:r>
            <a:r>
              <a:rPr lang="en-US" baseline="0" dirty="0" smtClean="0"/>
              <a:t> 174 in Technical Report</a:t>
            </a:r>
          </a:p>
          <a:p>
            <a:pPr defTabSz="924865">
              <a:defRPr/>
            </a:pPr>
            <a:endParaRPr lang="en-US" b="1" dirty="0"/>
          </a:p>
          <a:p>
            <a:pPr defTabSz="924865">
              <a:defRPr/>
            </a:pPr>
            <a:r>
              <a:rPr lang="en-US" b="1" dirty="0"/>
              <a:t>This slide shows data from Composites.</a:t>
            </a:r>
            <a:endParaRPr lang="en-US" dirty="0"/>
          </a:p>
          <a:p>
            <a:pPr defTabSz="924865">
              <a:defRPr/>
            </a:pPr>
            <a:endParaRPr lang="en-US" b="1" dirty="0" smtClean="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b="1" dirty="0" smtClean="0"/>
          </a:p>
          <a:p>
            <a:pPr defTabSz="924865">
              <a:defRPr/>
            </a:pPr>
            <a:r>
              <a:rPr lang="en-US" b="1" dirty="0" smtClean="0"/>
              <a:t>Extent to which lack of resources is problematic</a:t>
            </a:r>
          </a:p>
          <a:p>
            <a:pPr marL="462458" lvl="1"/>
            <a:r>
              <a:rPr lang="en-US" dirty="0"/>
              <a:t>Q46a. Current state standards</a:t>
            </a:r>
            <a:endParaRPr lang="en-US" sz="2000" dirty="0"/>
          </a:p>
          <a:p>
            <a:pPr marL="462458" lvl="1"/>
            <a:r>
              <a:rPr lang="en-US" dirty="0"/>
              <a:t>Q46b. District/Diocese and/or school</a:t>
            </a:r>
            <a:r>
              <a:rPr lang="en-US" i="1" dirty="0"/>
              <a:t> </a:t>
            </a:r>
            <a:r>
              <a:rPr lang="en-US" dirty="0"/>
              <a:t>pacing guides</a:t>
            </a:r>
            <a:endParaRPr lang="en-US" sz="2000" dirty="0"/>
          </a:p>
          <a:p>
            <a:pPr marL="462458" lvl="1"/>
            <a:r>
              <a:rPr lang="en-US" dirty="0"/>
              <a:t>Q46c. State</a:t>
            </a:r>
            <a:r>
              <a:rPr lang="en-US" i="1" dirty="0"/>
              <a:t>/</a:t>
            </a:r>
            <a:r>
              <a:rPr lang="en-US" dirty="0"/>
              <a:t>district/diocese testing/accountability policies </a:t>
            </a:r>
            <a:r>
              <a:rPr lang="en-US" i="1" dirty="0"/>
              <a:t>[Not presented to non-Catholic private schools]</a:t>
            </a:r>
            <a:endParaRPr lang="en-US" sz="2000" dirty="0"/>
          </a:p>
          <a:p>
            <a:pPr marL="462458" lvl="1"/>
            <a:r>
              <a:rPr lang="en-US" dirty="0"/>
              <a:t>Q46d. Textbook selection policies</a:t>
            </a:r>
            <a:endParaRPr lang="en-US" sz="2000" dirty="0"/>
          </a:p>
          <a:p>
            <a:pPr marL="462458" lvl="1"/>
            <a:r>
              <a:rPr lang="en-US" dirty="0"/>
              <a:t>Q46e. Teacher evaluation policies</a:t>
            </a:r>
          </a:p>
          <a:p>
            <a:pPr marL="462458" lvl="1"/>
            <a:endParaRPr lang="en-US" b="0" dirty="0" smtClean="0"/>
          </a:p>
          <a:p>
            <a:pPr defTabSz="924865">
              <a:defRPr/>
            </a:pPr>
            <a:r>
              <a:rPr lang="en-US" b="1" dirty="0" smtClean="0"/>
              <a:t>Extent</a:t>
            </a:r>
            <a:r>
              <a:rPr lang="en-US" b="1" baseline="0" dirty="0" smtClean="0"/>
              <a:t> to which student issues are problematic</a:t>
            </a:r>
          </a:p>
          <a:p>
            <a:pPr marL="462458" lvl="1"/>
            <a:r>
              <a:rPr lang="en-US" dirty="0"/>
              <a:t>Q46g. Students’ prior knowledge and skills</a:t>
            </a:r>
            <a:endParaRPr lang="en-US" sz="2000" dirty="0"/>
          </a:p>
          <a:p>
            <a:pPr marL="462458" lvl="1"/>
            <a:r>
              <a:rPr lang="en-US" dirty="0"/>
              <a:t>Q46h. Students’ motivation, interest, and effort in mathematics</a:t>
            </a:r>
            <a:endParaRPr lang="en-US" sz="2000" dirty="0"/>
          </a:p>
          <a:p>
            <a:pPr marL="462458" lvl="1"/>
            <a:r>
              <a:rPr lang="en-US" dirty="0"/>
              <a:t>Q46i. Parent/guardian expectations and involvement </a:t>
            </a:r>
          </a:p>
          <a:p>
            <a:pPr marL="462458" lvl="1"/>
            <a:endParaRPr lang="en-US" b="0" baseline="0" dirty="0" smtClean="0"/>
          </a:p>
          <a:p>
            <a:pPr defTabSz="924865">
              <a:defRPr/>
            </a:pPr>
            <a:r>
              <a:rPr lang="en-US" b="1" baseline="0" dirty="0" smtClean="0"/>
              <a:t>Extent to which teacher issues are problematic</a:t>
            </a:r>
            <a:endParaRPr lang="en-US" b="1" dirty="0"/>
          </a:p>
          <a:p>
            <a:pPr marL="462458" lvl="1"/>
            <a:r>
              <a:rPr lang="en-US" dirty="0"/>
              <a:t>Q46k. Amount of time for you to plan, individually and with colleagues</a:t>
            </a:r>
            <a:endParaRPr lang="en-US" sz="2000" dirty="0"/>
          </a:p>
          <a:p>
            <a:pPr marL="462458" lvl="1"/>
            <a:r>
              <a:rPr lang="en-US" dirty="0"/>
              <a:t>Q46l. Amount of time available for your professional development</a:t>
            </a:r>
            <a:endParaRPr lang="en-US" sz="2000" dirty="0"/>
          </a:p>
          <a:p>
            <a:pPr defTabSz="924865">
              <a:defRPr/>
            </a:pPr>
            <a:endParaRPr lang="en-US" dirty="0" smtClean="0"/>
          </a:p>
          <a:p>
            <a:pPr defTabSz="924865">
              <a:defRPr/>
            </a:pPr>
            <a:endParaRPr lang="en-US" dirty="0" smtClean="0"/>
          </a:p>
          <a:p>
            <a:pPr defTabSz="924865">
              <a:defRPr/>
            </a:pPr>
            <a:r>
              <a:rPr lang="en-US" dirty="0" smtClean="0"/>
              <a:t>Mathematics Teacher Questionnaire</a:t>
            </a:r>
          </a:p>
          <a:p>
            <a:pPr defTabSz="924865">
              <a:defRPr/>
            </a:pPr>
            <a:r>
              <a:rPr lang="en-US" dirty="0" smtClean="0"/>
              <a:t>Q46.</a:t>
            </a:r>
            <a:r>
              <a:rPr lang="en-US" baseline="0" dirty="0" smtClean="0"/>
              <a:t> </a:t>
            </a:r>
            <a:r>
              <a:rPr lang="en-US" dirty="0"/>
              <a:t>In your opinion, how great a problem is each of the following for mathematics instruction in your school as a whole?  [Select one on each row.] </a:t>
            </a:r>
            <a:r>
              <a:rPr lang="en-US" dirty="0" smtClean="0"/>
              <a:t>(Response Options: [1] Inhibits effective instruction, [2] 2 of 5, [3] Neutral or mixed, [4] 4 of 5, [5] Promotes effective instruction, </a:t>
            </a:r>
            <a:r>
              <a:rPr lang="en-US" strike="sngStrike" dirty="0" smtClean="0"/>
              <a:t>[6] N/A</a:t>
            </a:r>
            <a:r>
              <a:rPr lang="en-US" dirty="0" smtClean="0"/>
              <a:t>)</a:t>
            </a:r>
          </a:p>
          <a:p>
            <a:pPr marL="693687" lvl="1" indent="-231229">
              <a:buFont typeface="+mj-lt"/>
              <a:buAutoNum type="alphaLcPeriod"/>
            </a:pPr>
            <a:r>
              <a:rPr lang="en-US" dirty="0"/>
              <a:t>Current state standards</a:t>
            </a:r>
            <a:endParaRPr lang="en-US" sz="2000" dirty="0"/>
          </a:p>
          <a:p>
            <a:pPr marL="693687" lvl="1" indent="-231229">
              <a:buFont typeface="+mj-lt"/>
              <a:buAutoNum type="alphaLcPeriod"/>
            </a:pPr>
            <a:r>
              <a:rPr lang="en-US" dirty="0"/>
              <a:t>District/Diocese and/or school</a:t>
            </a:r>
            <a:r>
              <a:rPr lang="en-US" i="1" dirty="0"/>
              <a:t> </a:t>
            </a:r>
            <a:r>
              <a:rPr lang="en-US" dirty="0"/>
              <a:t>pacing guides</a:t>
            </a:r>
            <a:endParaRPr lang="en-US" sz="2000" dirty="0"/>
          </a:p>
          <a:p>
            <a:pPr marL="693687" lvl="1" indent="-231229">
              <a:buFont typeface="+mj-lt"/>
              <a:buAutoNum type="alphaLcPeriod"/>
            </a:pPr>
            <a:r>
              <a:rPr lang="en-US" dirty="0"/>
              <a:t>State</a:t>
            </a:r>
            <a:r>
              <a:rPr lang="en-US" i="1" dirty="0"/>
              <a:t>/</a:t>
            </a:r>
            <a:r>
              <a:rPr lang="en-US" dirty="0"/>
              <a:t>district/diocese testing/accountability policies </a:t>
            </a:r>
            <a:r>
              <a:rPr lang="en-US" i="1" dirty="0"/>
              <a:t>[Not presented to non-Catholic private schools]</a:t>
            </a:r>
            <a:endParaRPr lang="en-US" sz="2000" dirty="0"/>
          </a:p>
          <a:p>
            <a:pPr marL="693687" lvl="1" indent="-231229">
              <a:buFont typeface="+mj-lt"/>
              <a:buAutoNum type="alphaLcPeriod"/>
            </a:pPr>
            <a:r>
              <a:rPr lang="en-US" dirty="0"/>
              <a:t>Textbook selection policies</a:t>
            </a:r>
            <a:endParaRPr lang="en-US" sz="2000" dirty="0"/>
          </a:p>
          <a:p>
            <a:pPr marL="693687" lvl="1" indent="-231229">
              <a:buFont typeface="+mj-lt"/>
              <a:buAutoNum type="alphaLcPeriod"/>
            </a:pPr>
            <a:r>
              <a:rPr lang="en-US" dirty="0"/>
              <a:t>Teacher evaluation policies</a:t>
            </a:r>
            <a:endParaRPr lang="en-US" sz="2000" dirty="0"/>
          </a:p>
          <a:p>
            <a:pPr marL="693687" lvl="1" indent="-231229">
              <a:buFont typeface="+mj-lt"/>
              <a:buAutoNum type="alphaLcPeriod"/>
            </a:pPr>
            <a:r>
              <a:rPr lang="en-US" dirty="0"/>
              <a:t>College entrance requirements </a:t>
            </a:r>
            <a:r>
              <a:rPr lang="en-US" i="1" dirty="0"/>
              <a:t>[Presented to grades 9–12 teachers only]</a:t>
            </a:r>
            <a:endParaRPr lang="en-US" sz="2000" i="1" dirty="0"/>
          </a:p>
          <a:p>
            <a:pPr marL="693687" lvl="1" indent="-231229">
              <a:buFont typeface="+mj-lt"/>
              <a:buAutoNum type="alphaLcPeriod"/>
            </a:pPr>
            <a:r>
              <a:rPr lang="en-US" dirty="0"/>
              <a:t>Students’ prior knowledge and skills</a:t>
            </a:r>
            <a:endParaRPr lang="en-US" sz="2000" dirty="0"/>
          </a:p>
          <a:p>
            <a:pPr marL="693687" lvl="1" indent="-231229">
              <a:buFont typeface="+mj-lt"/>
              <a:buAutoNum type="alphaLcPeriod"/>
            </a:pPr>
            <a:r>
              <a:rPr lang="en-US" dirty="0"/>
              <a:t>Students’ motivation, interest, and effort in mathematics</a:t>
            </a:r>
            <a:endParaRPr lang="en-US" sz="2000" dirty="0"/>
          </a:p>
          <a:p>
            <a:pPr marL="693687" lvl="1" indent="-231229">
              <a:buFont typeface="+mj-lt"/>
              <a:buAutoNum type="alphaLcPeriod"/>
            </a:pPr>
            <a:r>
              <a:rPr lang="en-US" dirty="0"/>
              <a:t>Parent/guardian expectations and involvement </a:t>
            </a:r>
            <a:endParaRPr lang="en-US" sz="2000" dirty="0"/>
          </a:p>
          <a:p>
            <a:pPr marL="693687" lvl="1" indent="-231229">
              <a:buFont typeface="+mj-lt"/>
              <a:buAutoNum type="alphaLcPeriod"/>
            </a:pPr>
            <a:r>
              <a:rPr lang="en-US" dirty="0"/>
              <a:t>Principal support</a:t>
            </a:r>
            <a:endParaRPr lang="en-US" sz="2000" dirty="0"/>
          </a:p>
          <a:p>
            <a:pPr marL="693687" lvl="1" indent="-231229">
              <a:buFont typeface="+mj-lt"/>
              <a:buAutoNum type="alphaLcPeriod"/>
            </a:pPr>
            <a:r>
              <a:rPr lang="en-US" dirty="0"/>
              <a:t>Amount of time for you to plan, individually and with colleagues</a:t>
            </a:r>
            <a:endParaRPr lang="en-US" sz="2000" dirty="0"/>
          </a:p>
          <a:p>
            <a:pPr marL="693687" lvl="1" indent="-231229">
              <a:buFont typeface="+mj-lt"/>
              <a:buAutoNum type="alphaLcPeriod"/>
            </a:pPr>
            <a:r>
              <a:rPr lang="en-US" dirty="0"/>
              <a:t>Amount of time available for your professional development</a:t>
            </a:r>
            <a:endParaRPr lang="en-US" sz="2000" dirty="0"/>
          </a:p>
          <a:p>
            <a:pPr marL="693687" lvl="1" indent="-231229">
              <a:buFont typeface="+mj-lt"/>
              <a:buAutoNum type="alphaLcPeriod"/>
            </a:pPr>
            <a:r>
              <a:rPr lang="en-US" dirty="0"/>
              <a:t>Amount of instructional time devoted to mathematics</a:t>
            </a:r>
            <a:r>
              <a:rPr lang="en-US" i="1" dirty="0"/>
              <a:t> [Presented to grades K</a:t>
            </a:r>
            <a:r>
              <a:rPr lang="en-US" dirty="0"/>
              <a:t>–5</a:t>
            </a:r>
            <a:r>
              <a:rPr lang="en-US" i="1" dirty="0"/>
              <a:t> teachers only]</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Composites from these teacher questionnaire items were created to summarize the extent to which various factors support effective science and mathematics instruction.  The means for each subject and grade range are shown in Table 7.30.  Several patterns are apparent in the results.  The extent to which the policy environment promotes effective instruction is about the same across grade levels in science.  Similarly, the extent to which school support promotes effective instruction varies little across grade levels in mathematics.  In addition, stakeholders are seen to be the most supportive in the elementary grades for both science and mathematics.  Finally, in high school computer science, school and stakeholder support is generally high (mean scores of 74 and 70, respectively) compared with the policy environment (mean score of 59).”</a:t>
            </a:r>
          </a:p>
        </p:txBody>
      </p:sp>
      <p:sp>
        <p:nvSpPr>
          <p:cNvPr id="4" name="Slide Number Placeholder 3"/>
          <p:cNvSpPr>
            <a:spLocks noGrp="1"/>
          </p:cNvSpPr>
          <p:nvPr>
            <p:ph type="sldNum" sz="quarter" idx="10"/>
          </p:nvPr>
        </p:nvSpPr>
        <p:spPr/>
        <p:txBody>
          <a:bodyPr/>
          <a:lstStyle/>
          <a:p>
            <a:fld id="{B472F11F-6199-4934-A1DC-A9FDDA9F712C}" type="slidenum">
              <a:rPr lang="en-US" smtClean="0"/>
              <a:t>56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7.32, p.</a:t>
            </a:r>
            <a:r>
              <a:rPr lang="en-US" baseline="0" dirty="0" smtClean="0"/>
              <a:t> 175 in Technical Report</a:t>
            </a:r>
          </a:p>
          <a:p>
            <a:pPr defTabSz="924865">
              <a:defRPr/>
            </a:pPr>
            <a:endParaRPr lang="en-US" b="1" dirty="0"/>
          </a:p>
          <a:p>
            <a:pPr defTabSz="924865">
              <a:defRPr/>
            </a:pPr>
            <a:r>
              <a:rPr lang="en-US" b="1" dirty="0"/>
              <a:t>This slide shows data from Composites.</a:t>
            </a:r>
            <a:endParaRPr lang="en-US" dirty="0"/>
          </a:p>
          <a:p>
            <a:pPr defTabSz="924865">
              <a:defRPr/>
            </a:pPr>
            <a:endParaRPr lang="en-US" b="1" dirty="0" smtClean="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b="1" dirty="0" smtClean="0"/>
          </a:p>
          <a:p>
            <a:pPr defTabSz="924865">
              <a:defRPr/>
            </a:pPr>
            <a:r>
              <a:rPr lang="en-US" b="1" dirty="0" smtClean="0"/>
              <a:t>Extent to which lack of resources is problematic</a:t>
            </a:r>
          </a:p>
          <a:p>
            <a:pPr marL="462458" lvl="1"/>
            <a:r>
              <a:rPr lang="en-US" dirty="0"/>
              <a:t>Q46a. Current state standards</a:t>
            </a:r>
            <a:endParaRPr lang="en-US" sz="2000" dirty="0"/>
          </a:p>
          <a:p>
            <a:pPr marL="462458" lvl="1"/>
            <a:r>
              <a:rPr lang="en-US" dirty="0"/>
              <a:t>Q46b. District/Diocese and/or school</a:t>
            </a:r>
            <a:r>
              <a:rPr lang="en-US" i="1" dirty="0"/>
              <a:t> </a:t>
            </a:r>
            <a:r>
              <a:rPr lang="en-US" dirty="0"/>
              <a:t>pacing guides</a:t>
            </a:r>
            <a:endParaRPr lang="en-US" sz="2000" dirty="0"/>
          </a:p>
          <a:p>
            <a:pPr marL="462458" lvl="1"/>
            <a:r>
              <a:rPr lang="en-US" dirty="0"/>
              <a:t>Q46c. State</a:t>
            </a:r>
            <a:r>
              <a:rPr lang="en-US" i="1" dirty="0"/>
              <a:t>/</a:t>
            </a:r>
            <a:r>
              <a:rPr lang="en-US" dirty="0"/>
              <a:t>district/diocese testing/accountability policies </a:t>
            </a:r>
            <a:r>
              <a:rPr lang="en-US" i="1" dirty="0"/>
              <a:t>[Not presented to non-Catholic private schools]</a:t>
            </a:r>
            <a:endParaRPr lang="en-US" sz="2000" dirty="0"/>
          </a:p>
          <a:p>
            <a:pPr marL="462458" lvl="1"/>
            <a:r>
              <a:rPr lang="en-US" dirty="0"/>
              <a:t>Q46d. Textbook selection policies</a:t>
            </a:r>
            <a:endParaRPr lang="en-US" sz="2000" dirty="0"/>
          </a:p>
          <a:p>
            <a:pPr marL="462458" lvl="1"/>
            <a:r>
              <a:rPr lang="en-US" dirty="0"/>
              <a:t>Q46e. Teacher evaluation policies</a:t>
            </a:r>
          </a:p>
          <a:p>
            <a:pPr marL="462458" lvl="1"/>
            <a:endParaRPr lang="en-US" b="0" dirty="0" smtClean="0"/>
          </a:p>
          <a:p>
            <a:pPr defTabSz="924865">
              <a:defRPr/>
            </a:pPr>
            <a:r>
              <a:rPr lang="en-US" b="1" dirty="0" smtClean="0"/>
              <a:t>Extent</a:t>
            </a:r>
            <a:r>
              <a:rPr lang="en-US" b="1" baseline="0" dirty="0" smtClean="0"/>
              <a:t> to which student issues are problematic</a:t>
            </a:r>
          </a:p>
          <a:p>
            <a:pPr marL="462458" lvl="1"/>
            <a:r>
              <a:rPr lang="en-US" dirty="0"/>
              <a:t>Q46g. Students’ prior knowledge and skills</a:t>
            </a:r>
            <a:endParaRPr lang="en-US" sz="2000" dirty="0"/>
          </a:p>
          <a:p>
            <a:pPr marL="462458" lvl="1"/>
            <a:r>
              <a:rPr lang="en-US" dirty="0"/>
              <a:t>Q46h. Students’ motivation, interest, and effort in mathematics</a:t>
            </a:r>
            <a:endParaRPr lang="en-US" sz="2000" dirty="0"/>
          </a:p>
          <a:p>
            <a:pPr marL="462458" lvl="1"/>
            <a:r>
              <a:rPr lang="en-US" dirty="0"/>
              <a:t>Q46i. Parent/guardian expectations and involvement </a:t>
            </a:r>
          </a:p>
          <a:p>
            <a:pPr marL="462458" lvl="1"/>
            <a:endParaRPr lang="en-US" b="0" baseline="0" dirty="0" smtClean="0"/>
          </a:p>
          <a:p>
            <a:pPr defTabSz="924865">
              <a:defRPr/>
            </a:pPr>
            <a:r>
              <a:rPr lang="en-US" b="1" baseline="0" dirty="0" smtClean="0"/>
              <a:t>Extent to which teacher issues are problematic</a:t>
            </a:r>
            <a:endParaRPr lang="en-US" b="1" dirty="0"/>
          </a:p>
          <a:p>
            <a:pPr marL="462458" lvl="1"/>
            <a:r>
              <a:rPr lang="en-US" dirty="0"/>
              <a:t>Q46k. Amount of time for you to plan, individually and with colleagues</a:t>
            </a:r>
            <a:endParaRPr lang="en-US" sz="2000" dirty="0"/>
          </a:p>
          <a:p>
            <a:pPr marL="462458" lvl="1"/>
            <a:r>
              <a:rPr lang="en-US" dirty="0"/>
              <a:t>Q46l. Amount of time available for your professional development</a:t>
            </a:r>
            <a:endParaRPr lang="en-US" sz="2000" dirty="0"/>
          </a:p>
          <a:p>
            <a:pPr defTabSz="924865">
              <a:defRPr/>
            </a:pPr>
            <a:endParaRPr lang="en-US" dirty="0" smtClean="0"/>
          </a:p>
          <a:p>
            <a:r>
              <a:rPr lang="en-US" dirty="0" smtClean="0"/>
              <a:t>Mathematics</a:t>
            </a:r>
            <a:r>
              <a:rPr lang="en-US" baseline="0" dirty="0" smtClean="0"/>
              <a:t> </a:t>
            </a:r>
            <a:r>
              <a:rPr lang="en-US" dirty="0" smtClean="0"/>
              <a:t>Teacher Questionnaire</a:t>
            </a:r>
          </a:p>
          <a:p>
            <a:r>
              <a:rPr lang="en-US" dirty="0" smtClean="0"/>
              <a:t>Q30.</a:t>
            </a:r>
            <a:r>
              <a:rPr lang="en-US" baseline="0" dirty="0" smtClean="0"/>
              <a:t> </a:t>
            </a:r>
            <a:r>
              <a:rPr lang="en-US" dirty="0"/>
              <a:t>For the number of students in this class, indicate the number of males and females in each of the following categories of race/ethnicity. </a:t>
            </a:r>
          </a:p>
          <a:p>
            <a:pPr marL="693687" lvl="1" indent="-231229">
              <a:buFont typeface="+mj-lt"/>
              <a:buAutoNum type="alphaLcPeriod"/>
            </a:pPr>
            <a:r>
              <a:rPr lang="en-US" dirty="0"/>
              <a:t>American Indian or Alaskan Native _____     _____</a:t>
            </a:r>
          </a:p>
          <a:p>
            <a:pPr marL="693687" lvl="1" indent="-231229">
              <a:buFont typeface="+mj-lt"/>
              <a:buAutoNum type="alphaLcPeriod"/>
            </a:pPr>
            <a:r>
              <a:rPr lang="en-US" dirty="0"/>
              <a:t>Asian _____     _____</a:t>
            </a:r>
          </a:p>
          <a:p>
            <a:pPr marL="693687" lvl="1" indent="-231229">
              <a:buFont typeface="+mj-lt"/>
              <a:buAutoNum type="alphaLcPeriod"/>
            </a:pPr>
            <a:r>
              <a:rPr lang="en-US" dirty="0"/>
              <a:t>Black or African American _____     _____</a:t>
            </a:r>
          </a:p>
          <a:p>
            <a:pPr marL="693687" lvl="1" indent="-231229">
              <a:buFont typeface="+mj-lt"/>
              <a:buAutoNum type="alphaLcPeriod"/>
            </a:pPr>
            <a:r>
              <a:rPr lang="en-US" dirty="0"/>
              <a:t>Hispanic or Latino _____     _____</a:t>
            </a:r>
          </a:p>
          <a:p>
            <a:pPr marL="693687" lvl="1" indent="-231229">
              <a:buFont typeface="+mj-lt"/>
              <a:buAutoNum type="alphaLcPeriod"/>
            </a:pPr>
            <a:r>
              <a:rPr lang="en-US" dirty="0"/>
              <a:t>Native Hawaiian or Other Pacific Islander _____     _____</a:t>
            </a:r>
          </a:p>
          <a:p>
            <a:pPr marL="693687" lvl="1" indent="-231229">
              <a:buFont typeface="+mj-lt"/>
              <a:buAutoNum type="alphaLcPeriod"/>
            </a:pPr>
            <a:r>
              <a:rPr lang="en-US" dirty="0"/>
              <a:t>White _____     _____</a:t>
            </a:r>
          </a:p>
          <a:p>
            <a:pPr marL="693687" lvl="1" indent="-231229">
              <a:buFont typeface="+mj-lt"/>
              <a:buAutoNum type="alphaLcPeriod"/>
            </a:pPr>
            <a:r>
              <a:rPr lang="en-US" dirty="0"/>
              <a:t>Two or more races _____     _____</a:t>
            </a:r>
          </a:p>
          <a:p>
            <a:endParaRPr lang="en-US" dirty="0" smtClean="0"/>
          </a:p>
          <a:p>
            <a:pPr defTabSz="924916">
              <a:defRPr/>
            </a:pPr>
            <a:r>
              <a:rPr lang="en-US" dirty="0" smtClean="0"/>
              <a:t>Q31.</a:t>
            </a:r>
            <a:r>
              <a:rPr lang="en-US" dirty="0"/>
              <a:t> Which of the following best describes the prior mathematics achievement levels of the students in this class relative to other students in this school?</a:t>
            </a:r>
          </a:p>
          <a:p>
            <a:pPr marL="635879" lvl="1" indent="-173422">
              <a:buFont typeface="Courier New" panose="02070309020205020404" pitchFamily="49" charset="0"/>
              <a:buChar char="o"/>
            </a:pPr>
            <a:r>
              <a:rPr lang="en-US" dirty="0"/>
              <a:t>Mostly low achievers </a:t>
            </a:r>
          </a:p>
          <a:p>
            <a:pPr marL="635879" lvl="1" indent="-173422">
              <a:buFont typeface="Courier New" panose="02070309020205020404" pitchFamily="49" charset="0"/>
              <a:buChar char="o"/>
            </a:pPr>
            <a:r>
              <a:rPr lang="en-US" dirty="0"/>
              <a:t>Mostly average achievers </a:t>
            </a:r>
          </a:p>
          <a:p>
            <a:pPr marL="635879" lvl="1" indent="-173422">
              <a:buFont typeface="Courier New" panose="02070309020205020404" pitchFamily="49" charset="0"/>
              <a:buChar char="o"/>
            </a:pPr>
            <a:r>
              <a:rPr lang="en-US" dirty="0"/>
              <a:t>Mostly high achievers </a:t>
            </a:r>
          </a:p>
          <a:p>
            <a:pPr marL="635879" lvl="1" indent="-173422">
              <a:buFont typeface="Courier New" panose="02070309020205020404" pitchFamily="49" charset="0"/>
              <a:buChar char="o"/>
            </a:pPr>
            <a:r>
              <a:rPr lang="en-US" dirty="0"/>
              <a:t>A mixture of levels </a:t>
            </a:r>
          </a:p>
          <a:p>
            <a:pPr defTabSz="924865">
              <a:defRPr/>
            </a:pPr>
            <a:endParaRPr lang="en-US" dirty="0" smtClean="0"/>
          </a:p>
          <a:p>
            <a:pPr defTabSz="924865">
              <a:defRPr/>
            </a:pPr>
            <a:r>
              <a:rPr lang="en-US" dirty="0" smtClean="0"/>
              <a:t>Q46.</a:t>
            </a:r>
            <a:r>
              <a:rPr lang="en-US" baseline="0" dirty="0" smtClean="0"/>
              <a:t> </a:t>
            </a:r>
            <a:r>
              <a:rPr lang="en-US" dirty="0"/>
              <a:t>In your opinion, how great a problem is each of the following for mathematics instruction</a:t>
            </a:r>
            <a:r>
              <a:rPr lang="en-US" b="1" dirty="0"/>
              <a:t> </a:t>
            </a:r>
            <a:r>
              <a:rPr lang="en-US" dirty="0"/>
              <a:t>in your school as a whole?  [Select one on each row.] </a:t>
            </a:r>
            <a:r>
              <a:rPr lang="en-US" dirty="0" smtClean="0"/>
              <a:t>(Response Options: [1] Inhibits effective instruction, [2] 2 of 5, [3] Neutral or mixed, [4] 4 of 5, [5] Promotes effective instruction, </a:t>
            </a:r>
            <a:r>
              <a:rPr lang="en-US" strike="sngStrike" dirty="0" smtClean="0"/>
              <a:t>[6] N/A</a:t>
            </a:r>
            <a:r>
              <a:rPr lang="en-US" dirty="0" smtClean="0"/>
              <a:t>)</a:t>
            </a:r>
          </a:p>
          <a:p>
            <a:pPr marL="693687" lvl="1" indent="-231229">
              <a:buFont typeface="+mj-lt"/>
              <a:buAutoNum type="alphaLcPeriod"/>
            </a:pPr>
            <a:r>
              <a:rPr lang="en-US" dirty="0"/>
              <a:t>Current state standards</a:t>
            </a:r>
            <a:endParaRPr lang="en-US" sz="2000" dirty="0"/>
          </a:p>
          <a:p>
            <a:pPr marL="693687" lvl="1" indent="-231229">
              <a:buFont typeface="+mj-lt"/>
              <a:buAutoNum type="alphaLcPeriod"/>
            </a:pPr>
            <a:r>
              <a:rPr lang="en-US" dirty="0"/>
              <a:t>District/Diocese and/or school</a:t>
            </a:r>
            <a:r>
              <a:rPr lang="en-US" i="1" dirty="0"/>
              <a:t> </a:t>
            </a:r>
            <a:r>
              <a:rPr lang="en-US" dirty="0"/>
              <a:t>pacing guides</a:t>
            </a:r>
            <a:endParaRPr lang="en-US" sz="2000" dirty="0"/>
          </a:p>
          <a:p>
            <a:pPr marL="693687" lvl="1" indent="-231229">
              <a:buFont typeface="+mj-lt"/>
              <a:buAutoNum type="alphaLcPeriod"/>
            </a:pPr>
            <a:r>
              <a:rPr lang="en-US" dirty="0"/>
              <a:t>State</a:t>
            </a:r>
            <a:r>
              <a:rPr lang="en-US" i="1" dirty="0"/>
              <a:t>/</a:t>
            </a:r>
            <a:r>
              <a:rPr lang="en-US" dirty="0"/>
              <a:t>district/diocese testing/accountability policies </a:t>
            </a:r>
            <a:r>
              <a:rPr lang="en-US" i="1" dirty="0"/>
              <a:t>[Not presented to non-Catholic private schools]</a:t>
            </a:r>
            <a:endParaRPr lang="en-US" sz="2000" dirty="0"/>
          </a:p>
          <a:p>
            <a:pPr marL="693687" lvl="1" indent="-231229">
              <a:buFont typeface="+mj-lt"/>
              <a:buAutoNum type="alphaLcPeriod"/>
            </a:pPr>
            <a:r>
              <a:rPr lang="en-US" dirty="0"/>
              <a:t>Textbook selection policies</a:t>
            </a:r>
            <a:endParaRPr lang="en-US" sz="2000" dirty="0"/>
          </a:p>
          <a:p>
            <a:pPr marL="693687" lvl="1" indent="-231229">
              <a:buFont typeface="+mj-lt"/>
              <a:buAutoNum type="alphaLcPeriod"/>
            </a:pPr>
            <a:r>
              <a:rPr lang="en-US" dirty="0"/>
              <a:t>Teacher evaluation policies</a:t>
            </a:r>
            <a:endParaRPr lang="en-US" sz="2000" dirty="0"/>
          </a:p>
          <a:p>
            <a:pPr marL="693687" lvl="1" indent="-231229">
              <a:buFont typeface="+mj-lt"/>
              <a:buAutoNum type="alphaLcPeriod"/>
            </a:pPr>
            <a:r>
              <a:rPr lang="en-US" dirty="0"/>
              <a:t>College entrance requirements </a:t>
            </a:r>
            <a:r>
              <a:rPr lang="en-US" i="1" dirty="0"/>
              <a:t>[Presented to grades 9</a:t>
            </a:r>
            <a:r>
              <a:rPr lang="en-US" dirty="0"/>
              <a:t>–</a:t>
            </a:r>
            <a:r>
              <a:rPr lang="en-US" i="1" dirty="0"/>
              <a:t>12 teachers only]</a:t>
            </a:r>
            <a:endParaRPr lang="en-US" sz="2000" dirty="0"/>
          </a:p>
          <a:p>
            <a:pPr marL="693687" lvl="1" indent="-231229">
              <a:buFont typeface="+mj-lt"/>
              <a:buAutoNum type="alphaLcPeriod"/>
            </a:pPr>
            <a:r>
              <a:rPr lang="en-US" dirty="0"/>
              <a:t>Students’ prior knowledge and skills</a:t>
            </a:r>
            <a:endParaRPr lang="en-US" sz="2000" dirty="0"/>
          </a:p>
          <a:p>
            <a:pPr marL="693687" lvl="1" indent="-231229">
              <a:buFont typeface="+mj-lt"/>
              <a:buAutoNum type="alphaLcPeriod"/>
            </a:pPr>
            <a:r>
              <a:rPr lang="en-US" dirty="0"/>
              <a:t>Students’ motivation, interest, and effort in mathematics</a:t>
            </a:r>
            <a:endParaRPr lang="en-US" sz="2000" dirty="0"/>
          </a:p>
          <a:p>
            <a:pPr marL="693687" lvl="1" indent="-231229">
              <a:buFont typeface="+mj-lt"/>
              <a:buAutoNum type="alphaLcPeriod"/>
            </a:pPr>
            <a:r>
              <a:rPr lang="en-US" dirty="0"/>
              <a:t>Parent/guardian expectations and involvement </a:t>
            </a:r>
            <a:endParaRPr lang="en-US" sz="2000" dirty="0"/>
          </a:p>
          <a:p>
            <a:pPr marL="693687" lvl="1" indent="-231229">
              <a:buFont typeface="+mj-lt"/>
              <a:buAutoNum type="alphaLcPeriod"/>
            </a:pPr>
            <a:r>
              <a:rPr lang="en-US" dirty="0"/>
              <a:t>Principal support</a:t>
            </a:r>
            <a:endParaRPr lang="en-US" sz="2000" dirty="0"/>
          </a:p>
          <a:p>
            <a:pPr marL="693687" lvl="1" indent="-231229">
              <a:buFont typeface="+mj-lt"/>
              <a:buAutoNum type="alphaLcPeriod"/>
            </a:pPr>
            <a:r>
              <a:rPr lang="en-US" dirty="0"/>
              <a:t>Amount of time for you to plan, individually and with colleagues</a:t>
            </a:r>
            <a:endParaRPr lang="en-US" sz="2000" dirty="0"/>
          </a:p>
          <a:p>
            <a:pPr marL="693687" lvl="1" indent="-231229">
              <a:buFont typeface="+mj-lt"/>
              <a:buAutoNum type="alphaLcPeriod"/>
            </a:pPr>
            <a:r>
              <a:rPr lang="en-US" dirty="0"/>
              <a:t>Amount of time available for your professional development</a:t>
            </a:r>
            <a:endParaRPr lang="en-US" sz="2000" dirty="0"/>
          </a:p>
          <a:p>
            <a:pPr marL="693687" lvl="1" indent="-231229">
              <a:buFont typeface="+mj-lt"/>
              <a:buAutoNum type="alphaLcPeriod"/>
            </a:pPr>
            <a:r>
              <a:rPr lang="en-US" dirty="0"/>
              <a:t>Amount of instructional time devoted to mathematics</a:t>
            </a:r>
            <a:r>
              <a:rPr lang="en-US" i="1" dirty="0"/>
              <a:t> [Presented to grades K</a:t>
            </a:r>
            <a:r>
              <a:rPr lang="en-US" dirty="0"/>
              <a:t>–5</a:t>
            </a:r>
            <a:r>
              <a:rPr lang="en-US" i="1" dirty="0"/>
              <a:t> teachers only]</a:t>
            </a:r>
            <a:endParaRPr lang="en-US" sz="2000"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The means for some of these factors vary substantially by equity factors.  As can be seen in Tables 7.31‒7.33, the mean for the stakeholder composite is substantially higher when classes are composed of mostly high-achieving students, compared to classes with mostly low-achieving students in both science and mathematics.  There is also a large gap for this variable in both subjects with regard to poverty—classes in schools with a high percentage of students eligible for free/‌reduced-price lunch have lower scores than classes in schools with the lowest percentage of these students.  These patterns do not tend to exist in computer science, perhaps because far fewer schools offer computer science programs.”</a:t>
            </a:r>
          </a:p>
        </p:txBody>
      </p:sp>
      <p:sp>
        <p:nvSpPr>
          <p:cNvPr id="4" name="Slide Number Placeholder 3"/>
          <p:cNvSpPr>
            <a:spLocks noGrp="1"/>
          </p:cNvSpPr>
          <p:nvPr>
            <p:ph type="sldNum" sz="quarter" idx="10"/>
          </p:nvPr>
        </p:nvSpPr>
        <p:spPr/>
        <p:txBody>
          <a:bodyPr/>
          <a:lstStyle/>
          <a:p>
            <a:fld id="{B472F11F-6199-4934-A1DC-A9FDDA9F712C}" type="slidenum">
              <a:rPr lang="en-US" smtClean="0"/>
              <a:t>58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0" dirty="0" smtClean="0"/>
              <a:t>Slide shows</a:t>
            </a:r>
            <a:r>
              <a:rPr lang="en-US" b="0" baseline="0" dirty="0" smtClean="0"/>
              <a:t> the composite scores by quartile of percent of students eligible for free or reduced-price lunch in the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11387FE9-F2CA-4D9A-8938-BBED5D71AB2D}" type="slidenum">
              <a:rPr lang="en-US" smtClean="0"/>
              <a:t>60</a:t>
            </a:fld>
            <a:endParaRPr lang="en-US"/>
          </a:p>
        </p:txBody>
      </p:sp>
    </p:spTree>
    <p:extLst>
      <p:ext uri="{BB962C8B-B14F-4D97-AF65-F5344CB8AC3E}">
        <p14:creationId xmlns:p14="http://schemas.microsoft.com/office/powerpoint/2010/main" val="359631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7.8, p.</a:t>
            </a:r>
            <a:r>
              <a:rPr lang="en-US" baseline="0" dirty="0" smtClean="0"/>
              <a:t> 161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Mathematics Program Questionnaire</a:t>
            </a:r>
            <a:endParaRPr lang="en-US" dirty="0" smtClean="0"/>
          </a:p>
          <a:p>
            <a:pPr defTabSz="924865">
              <a:defRPr/>
            </a:pPr>
            <a:r>
              <a:rPr lang="en-US" dirty="0" smtClean="0"/>
              <a:t>Q4.</a:t>
            </a:r>
            <a:r>
              <a:rPr lang="en-US" baseline="0" dirty="0" smtClean="0"/>
              <a:t> </a:t>
            </a:r>
            <a:r>
              <a:rPr lang="en-US" dirty="0"/>
              <a:t>Indicate whether your school does each of the following to enhance students’ interest and/or achievement in mathematics. </a:t>
            </a:r>
            <a:r>
              <a:rPr lang="en-US" dirty="0" smtClean="0"/>
              <a:t>(Response Options: </a:t>
            </a:r>
            <a:r>
              <a:rPr lang="en-US" dirty="0"/>
              <a:t>Yes, No)</a:t>
            </a:r>
            <a:endParaRPr lang="en-US" dirty="0" smtClean="0"/>
          </a:p>
          <a:p>
            <a:pPr marL="693687" lvl="1" indent="-231229">
              <a:buFont typeface="+mj-lt"/>
              <a:buAutoNum type="alphaLcPeriod"/>
            </a:pPr>
            <a:r>
              <a:rPr lang="en-US" dirty="0"/>
              <a:t>Holds family math nights</a:t>
            </a:r>
            <a:endParaRPr lang="en-US" sz="2000" dirty="0"/>
          </a:p>
          <a:p>
            <a:pPr marL="693687" lvl="1" indent="-231229">
              <a:buFont typeface="+mj-lt"/>
              <a:buAutoNum type="alphaLcPeriod"/>
            </a:pPr>
            <a:r>
              <a:rPr lang="en-US" dirty="0"/>
              <a:t>Offers after-school help in mathematics (for example: tutoring)</a:t>
            </a:r>
            <a:endParaRPr lang="en-US" sz="2000" dirty="0"/>
          </a:p>
          <a:p>
            <a:pPr marL="693687" lvl="1" indent="-231229">
              <a:buFont typeface="+mj-lt"/>
              <a:buAutoNum type="alphaLcPeriod"/>
            </a:pPr>
            <a:r>
              <a:rPr lang="en-US" dirty="0"/>
              <a:t>Offers formal after-school programs for enrichment in mathematics</a:t>
            </a:r>
            <a:endParaRPr lang="en-US" sz="2000" dirty="0"/>
          </a:p>
          <a:p>
            <a:pPr marL="693687" lvl="1" indent="-231229">
              <a:buFont typeface="+mj-lt"/>
              <a:buAutoNum type="alphaLcPeriod"/>
            </a:pPr>
            <a:r>
              <a:rPr lang="en-US" dirty="0"/>
              <a:t>Offers one or more mathematics clubs</a:t>
            </a:r>
            <a:endParaRPr lang="en-US" sz="2000" dirty="0"/>
          </a:p>
          <a:p>
            <a:pPr marL="693687" lvl="1" indent="-231229">
              <a:buFont typeface="+mj-lt"/>
              <a:buAutoNum type="alphaLcPeriod"/>
            </a:pPr>
            <a:r>
              <a:rPr lang="en-US" dirty="0"/>
              <a:t>Participates in a local or regional mathematics fair</a:t>
            </a:r>
            <a:endParaRPr lang="en-US" sz="2000" dirty="0"/>
          </a:p>
          <a:p>
            <a:pPr marL="693687" lvl="1" indent="-231229">
              <a:buFont typeface="+mj-lt"/>
              <a:buAutoNum type="alphaLcPeriod"/>
            </a:pPr>
            <a:r>
              <a:rPr lang="en-US" dirty="0"/>
              <a:t>Has one or more teams participating in mathematics competitions (for example: Math Counts)</a:t>
            </a:r>
            <a:endParaRPr lang="en-US" sz="2000" dirty="0"/>
          </a:p>
          <a:p>
            <a:pPr marL="693687" lvl="1" indent="-231229">
              <a:buFont typeface="+mj-lt"/>
              <a:buAutoNum type="alphaLcPeriod"/>
            </a:pPr>
            <a:r>
              <a:rPr lang="en-US" dirty="0"/>
              <a:t>Encourages students to participate in mathematics summer programs or camps (for example: offered by community colleges, universities, museums or mathematics centers) </a:t>
            </a:r>
            <a:endParaRPr lang="en-US" sz="2000" dirty="0"/>
          </a:p>
          <a:p>
            <a:pPr marL="693687" lvl="1" indent="-231229">
              <a:buFont typeface="+mj-lt"/>
              <a:buAutoNum type="alphaLcPeriod"/>
            </a:pPr>
            <a:r>
              <a:rPr lang="en-US" dirty="0"/>
              <a:t>Coordinates visits to business, industry, and/or research sites related to mathematics</a:t>
            </a:r>
            <a:endParaRPr lang="en-US" sz="2000" dirty="0"/>
          </a:p>
          <a:p>
            <a:pPr marL="693687" lvl="1" indent="-231229">
              <a:buFont typeface="+mj-lt"/>
              <a:buAutoNum type="alphaLcPeriod"/>
            </a:pPr>
            <a:r>
              <a:rPr lang="en-US" dirty="0"/>
              <a:t>Coordinates meetings with adult mentors who work in mathematics fields</a:t>
            </a:r>
            <a:endParaRPr lang="en-US" sz="2000" dirty="0"/>
          </a:p>
          <a:p>
            <a:pPr marL="693687" lvl="1" indent="-231229">
              <a:buFont typeface="+mj-lt"/>
              <a:buAutoNum type="alphaLcPeriod"/>
            </a:pPr>
            <a:r>
              <a:rPr lang="en-US" dirty="0"/>
              <a:t>Coordinates internships in mathematics fields</a:t>
            </a:r>
            <a:endParaRPr lang="en-US" sz="2000" dirty="0"/>
          </a:p>
          <a:p>
            <a:pPr defTabSz="924865">
              <a:defRPr/>
            </a:pPr>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0" dirty="0" smtClean="0"/>
              <a:t>“</a:t>
            </a:r>
            <a:r>
              <a:rPr lang="en-US" dirty="0"/>
              <a:t>Finally, program representatives were asked to indicate which of several practices their school employs to enhance student interest and/‌or achievement in science, mathematics, and computer science.  The results are shown in Tables 7.7‒7.9.  Especially in science, such programs tend to be more prevalent as grade range increases.  For example, more than three-quarters of high schools offer after-school help in science and engineering, compared to about a third of elementary schools.  Similarly, 47 percent of high schools have one or more teams participating in engineering competitions, whereas only 24 percent of elementary schools do.  In mathematics, the percentage of schools offering school-based programs to enhance interest and achievement (apart from tutoring) is strikingly low.  For example, only about one-third of high schools have mathematics clubs, and fewer than 20 percent of all schools participate in local or regional math fairs.  Computer science enhancement programs are rare at all grade levels.  With the exception of encouraging students to participate in computer science-based summer programs, the majority of all schools do not provide opportunities intended to promote interest and achievement in computer science.  For example, 15 percent or fewer of all schools have teams participating in computer science competitions, coordinate internships in computer science, and participate in local or regional computer science fairs.”</a:t>
            </a:r>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 xmlns:a16="http://schemas.microsoft.com/office/drawing/2014/main"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 xmlns:a16="http://schemas.microsoft.com/office/drawing/2014/main"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 xmlns:a16="http://schemas.microsoft.com/office/drawing/2014/main"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 xmlns:a16="http://schemas.microsoft.com/office/drawing/2014/main"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 xmlns:a16="http://schemas.microsoft.com/office/drawing/2014/main"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Chapter </a:t>
            </a:r>
            <a:r>
              <a:rPr lang="en-US" dirty="0"/>
              <a:t>7</a:t>
            </a:r>
            <a:br>
              <a:rPr lang="en-US" dirty="0"/>
            </a:br>
            <a:r>
              <a:rPr lang="en-US" dirty="0"/>
              <a:t>Factors Affecting </a:t>
            </a:r>
            <a:r>
              <a:rPr lang="en-US" dirty="0" smtClean="0"/>
              <a:t>Instruction</a:t>
            </a:r>
            <a:endParaRPr lang="en-US" dirty="0"/>
          </a:p>
        </p:txBody>
      </p:sp>
      <p:sp>
        <p:nvSpPr>
          <p:cNvPr id="3" name="Text Placeholder 4"/>
          <p:cNvSpPr>
            <a:spLocks noGrp="1"/>
          </p:cNvSpPr>
          <p:nvPr/>
        </p:nvSpPr>
        <p:spPr>
          <a:xfrm>
            <a:off x="5943600" y="4750191"/>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900" dirty="0" smtClean="0">
                <a:solidFill>
                  <a:srgbClr val="58C5C9"/>
                </a:solidFill>
                <a:latin typeface="Arial Black" panose="020B0A04020102020204" pitchFamily="34" charset="0"/>
                <a:ea typeface="+mj-ea"/>
              </a:rPr>
              <a:t>Mathematics</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5831814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500" dirty="0" smtClean="0"/>
              <a:t>Elementary School Programs/Practices </a:t>
            </a:r>
            <a:r>
              <a:rPr lang="en-US" sz="2500" dirty="0"/>
              <a:t>to Enhance Students’ Interest/Achievement in </a:t>
            </a:r>
            <a:r>
              <a:rPr lang="en-US" sz="2500" dirty="0" smtClean="0"/>
              <a:t>Mathematics</a:t>
            </a:r>
            <a:endParaRPr lang="en-US" sz="2500" dirty="0"/>
          </a:p>
        </p:txBody>
      </p:sp>
    </p:spTree>
    <p:extLst>
      <p:ext uri="{BB962C8B-B14F-4D97-AF65-F5344CB8AC3E}">
        <p14:creationId xmlns:p14="http://schemas.microsoft.com/office/powerpoint/2010/main" val="916231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20416335"/>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500" dirty="0"/>
              <a:t>Middle School Programs/Practices to Enhance Students’ Interest/Achievement in </a:t>
            </a:r>
            <a:r>
              <a:rPr lang="en-US" sz="2500" dirty="0" smtClean="0"/>
              <a:t>Mathematics</a:t>
            </a:r>
            <a:endParaRPr lang="en-US" sz="2500" dirty="0"/>
          </a:p>
        </p:txBody>
      </p:sp>
    </p:spTree>
    <p:extLst>
      <p:ext uri="{BB962C8B-B14F-4D97-AF65-F5344CB8AC3E}">
        <p14:creationId xmlns:p14="http://schemas.microsoft.com/office/powerpoint/2010/main" val="1613253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25862702"/>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500" dirty="0"/>
              <a:t>Middle School Programs/Practices to Enhance Students’ Interest/Achievement in </a:t>
            </a:r>
            <a:r>
              <a:rPr lang="en-US" sz="2500" dirty="0" smtClean="0"/>
              <a:t>Mathematics</a:t>
            </a:r>
            <a:endParaRPr lang="en-US" sz="2500" dirty="0"/>
          </a:p>
        </p:txBody>
      </p:sp>
    </p:spTree>
    <p:extLst>
      <p:ext uri="{BB962C8B-B14F-4D97-AF65-F5344CB8AC3E}">
        <p14:creationId xmlns:p14="http://schemas.microsoft.com/office/powerpoint/2010/main" val="138294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48963880"/>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500" dirty="0"/>
              <a:t>High School Programs/Practices to Enhance Students’ Interest/Achievement in </a:t>
            </a:r>
            <a:r>
              <a:rPr lang="en-US" sz="2500" dirty="0" smtClean="0"/>
              <a:t>Mathematics</a:t>
            </a:r>
            <a:endParaRPr lang="en-US" sz="2500" dirty="0"/>
          </a:p>
        </p:txBody>
      </p:sp>
    </p:spTree>
    <p:extLst>
      <p:ext uri="{BB962C8B-B14F-4D97-AF65-F5344CB8AC3E}">
        <p14:creationId xmlns:p14="http://schemas.microsoft.com/office/powerpoint/2010/main" val="3090616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52893237"/>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500" dirty="0"/>
              <a:t>High School Programs/Practices to Enhance Students’ Interest/Achievement in </a:t>
            </a:r>
            <a:r>
              <a:rPr lang="en-US" sz="2500" dirty="0" smtClean="0"/>
              <a:t>Mathematics</a:t>
            </a:r>
            <a:endParaRPr lang="en-US" sz="2500" dirty="0"/>
          </a:p>
        </p:txBody>
      </p:sp>
    </p:spTree>
    <p:extLst>
      <p:ext uri="{BB962C8B-B14F-4D97-AF65-F5344CB8AC3E}">
        <p14:creationId xmlns:p14="http://schemas.microsoft.com/office/powerpoint/2010/main" val="3150920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16–19 </a:t>
            </a:r>
            <a:r>
              <a:rPr lang="en-US" dirty="0"/>
              <a:t/>
            </a:r>
            <a:br>
              <a:rPr lang="en-US" dirty="0"/>
            </a:br>
            <a:r>
              <a:rPr lang="en-US" dirty="0"/>
              <a:t>(not for presentation</a:t>
            </a:r>
            <a:r>
              <a:rPr lang="en-US"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581150"/>
            <a:ext cx="71818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66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12007835"/>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smtClean="0"/>
              <a:t>School </a:t>
            </a:r>
            <a:r>
              <a:rPr lang="en-US" sz="2400" dirty="0"/>
              <a:t>Programs/Practices to Enhance Students’ </a:t>
            </a:r>
            <a:r>
              <a:rPr lang="en-US" sz="2400" dirty="0" smtClean="0"/>
              <a:t>Interest </a:t>
            </a:r>
            <a:r>
              <a:rPr lang="en-US" sz="2400" dirty="0"/>
              <a:t>in </a:t>
            </a:r>
            <a:r>
              <a:rPr lang="en-US" sz="2400" dirty="0" smtClean="0"/>
              <a:t>Mathematics, by Percentage of Students Eligible for FRL</a:t>
            </a:r>
            <a:endParaRPr lang="en-US" sz="2400" dirty="0"/>
          </a:p>
        </p:txBody>
      </p:sp>
    </p:spTree>
    <p:extLst>
      <p:ext uri="{BB962C8B-B14F-4D97-AF65-F5344CB8AC3E}">
        <p14:creationId xmlns:p14="http://schemas.microsoft.com/office/powerpoint/2010/main" val="2050670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83476416"/>
              </p:ext>
            </p:extLst>
          </p:nvPr>
        </p:nvGraphicFramePr>
        <p:xfrm>
          <a:off x="342900" y="1321191"/>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smtClean="0"/>
              <a:t>School </a:t>
            </a:r>
            <a:r>
              <a:rPr lang="en-US" sz="2400" dirty="0"/>
              <a:t>Programs/Practices to Enhance Students’ </a:t>
            </a:r>
            <a:r>
              <a:rPr lang="en-US" sz="2400" dirty="0" smtClean="0"/>
              <a:t>Interest in Mathematics</a:t>
            </a:r>
            <a:r>
              <a:rPr lang="en-US" sz="2400" dirty="0"/>
              <a:t>, by </a:t>
            </a:r>
            <a:r>
              <a:rPr lang="en-US" sz="2400" dirty="0" smtClean="0"/>
              <a:t>Percentage </a:t>
            </a:r>
            <a:r>
              <a:rPr lang="en-US" sz="2400" dirty="0"/>
              <a:t>of Students Eligible for </a:t>
            </a:r>
            <a:r>
              <a:rPr lang="en-US" sz="2400" dirty="0" smtClean="0"/>
              <a:t>FRL</a:t>
            </a:r>
            <a:endParaRPr lang="en-US" sz="2400" dirty="0"/>
          </a:p>
        </p:txBody>
      </p:sp>
    </p:spTree>
    <p:extLst>
      <p:ext uri="{BB962C8B-B14F-4D97-AF65-F5344CB8AC3E}">
        <p14:creationId xmlns:p14="http://schemas.microsoft.com/office/powerpoint/2010/main" val="435025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5845598"/>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smtClean="0"/>
              <a:t>School </a:t>
            </a:r>
            <a:r>
              <a:rPr lang="en-US" sz="2400" dirty="0"/>
              <a:t>Programs/Practices to Enhance Students’ </a:t>
            </a:r>
            <a:r>
              <a:rPr lang="en-US" sz="2400" dirty="0" smtClean="0"/>
              <a:t>Interest </a:t>
            </a:r>
            <a:r>
              <a:rPr lang="en-US" sz="2400" dirty="0"/>
              <a:t>in </a:t>
            </a:r>
            <a:r>
              <a:rPr lang="en-US" sz="2400" dirty="0" smtClean="0"/>
              <a:t>Mathematics</a:t>
            </a:r>
            <a:r>
              <a:rPr lang="en-US" sz="2400" dirty="0"/>
              <a:t>, by </a:t>
            </a:r>
            <a:r>
              <a:rPr lang="en-US" sz="2400" dirty="0" smtClean="0"/>
              <a:t>School Size</a:t>
            </a:r>
            <a:endParaRPr lang="en-US" sz="2400" dirty="0"/>
          </a:p>
        </p:txBody>
      </p:sp>
    </p:spTree>
    <p:extLst>
      <p:ext uri="{BB962C8B-B14F-4D97-AF65-F5344CB8AC3E}">
        <p14:creationId xmlns:p14="http://schemas.microsoft.com/office/powerpoint/2010/main" val="3264956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4340382"/>
              </p:ext>
            </p:extLst>
          </p:nvPr>
        </p:nvGraphicFramePr>
        <p:xfrm>
          <a:off x="342900" y="1293055"/>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smtClean="0"/>
              <a:t>School </a:t>
            </a:r>
            <a:r>
              <a:rPr lang="en-US" sz="2400" dirty="0"/>
              <a:t>Programs/Practices to Enhance Students’ </a:t>
            </a:r>
            <a:r>
              <a:rPr lang="en-US" sz="2400" dirty="0" smtClean="0"/>
              <a:t>Interest </a:t>
            </a:r>
            <a:r>
              <a:rPr lang="en-US" sz="2400" dirty="0"/>
              <a:t>in </a:t>
            </a:r>
            <a:r>
              <a:rPr lang="en-US" sz="2400" dirty="0" smtClean="0"/>
              <a:t>Mathematics</a:t>
            </a:r>
            <a:r>
              <a:rPr lang="en-US" sz="2400" dirty="0"/>
              <a:t>, by </a:t>
            </a:r>
            <a:r>
              <a:rPr lang="en-US" sz="2400" dirty="0" smtClean="0"/>
              <a:t>School Size</a:t>
            </a:r>
            <a:endParaRPr lang="en-US" sz="2400" dirty="0"/>
          </a:p>
        </p:txBody>
      </p:sp>
    </p:spTree>
    <p:extLst>
      <p:ext uri="{BB962C8B-B14F-4D97-AF65-F5344CB8AC3E}">
        <p14:creationId xmlns:p14="http://schemas.microsoft.com/office/powerpoint/2010/main" val="3217271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School Programs</a:t>
            </a:r>
            <a:r>
              <a:rPr kumimoji="0" lang="en-US" sz="3200" b="0" i="0" u="none" strike="noStrike" kern="1200" cap="none" spc="0" normalizeH="0" noProof="0" dirty="0" smtClean="0">
                <a:ln>
                  <a:noFill/>
                </a:ln>
                <a:solidFill>
                  <a:srgbClr val="58C5C9"/>
                </a:solidFill>
                <a:effectLst/>
                <a:uLnTx/>
                <a:uFillTx/>
                <a:latin typeface="Arial Black" panose="020B0A04020102020204" pitchFamily="34" charset="0"/>
              </a:rPr>
              <a:t> and Practices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415772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Extent of Influence</a:t>
            </a:r>
            <a:r>
              <a:rPr kumimoji="0" lang="en-US" sz="3200" b="0" i="0" u="none" strike="noStrike" kern="1200" cap="none" spc="0" normalizeH="0" noProof="0" dirty="0" smtClean="0">
                <a:ln>
                  <a:noFill/>
                </a:ln>
                <a:solidFill>
                  <a:srgbClr val="58C5C9"/>
                </a:solidFill>
                <a:effectLst/>
                <a:uLnTx/>
                <a:uFillTx/>
                <a:latin typeface="Arial Black" panose="020B0A04020102020204" pitchFamily="34" charset="0"/>
              </a:rPr>
              <a:t> of State Standards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128503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22–24 </a:t>
            </a:r>
            <a:r>
              <a:rPr lang="en-US" dirty="0"/>
              <a:t/>
            </a:r>
            <a:br>
              <a:rPr lang="en-US" dirty="0"/>
            </a:br>
            <a:r>
              <a:rPr lang="en-US" dirty="0"/>
              <a:t>(not for presentation</a:t>
            </a:r>
            <a:r>
              <a:rPr lang="en-US" dirty="0" smtClean="0"/>
              <a: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2016125"/>
            <a:ext cx="7080250" cy="282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86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8043685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Elementary Schools Agreeing </a:t>
            </a:r>
            <a:r>
              <a:rPr lang="en-US" sz="2800" dirty="0" smtClean="0"/>
              <a:t>With </a:t>
            </a:r>
            <a:r>
              <a:rPr lang="en-US" sz="2800" dirty="0"/>
              <a:t>Various Statements Regarding State Mathematics </a:t>
            </a:r>
            <a:r>
              <a:rPr lang="en-US" sz="2800" dirty="0" smtClean="0"/>
              <a:t>Standards</a:t>
            </a:r>
            <a:endParaRPr lang="en-US" sz="2800" dirty="0"/>
          </a:p>
        </p:txBody>
      </p:sp>
    </p:spTree>
    <p:extLst>
      <p:ext uri="{BB962C8B-B14F-4D97-AF65-F5344CB8AC3E}">
        <p14:creationId xmlns:p14="http://schemas.microsoft.com/office/powerpoint/2010/main" val="2721026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31543567"/>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Middle Schools Agreeing With Various Statements Regarding State Mathematics </a:t>
            </a:r>
            <a:r>
              <a:rPr lang="en-US" sz="2800" dirty="0" smtClean="0"/>
              <a:t>Standards</a:t>
            </a:r>
            <a:endParaRPr lang="en-US" sz="2800" dirty="0"/>
          </a:p>
        </p:txBody>
      </p:sp>
    </p:spTree>
    <p:extLst>
      <p:ext uri="{BB962C8B-B14F-4D97-AF65-F5344CB8AC3E}">
        <p14:creationId xmlns:p14="http://schemas.microsoft.com/office/powerpoint/2010/main" val="153263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81193907"/>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sz="2400" dirty="0">
              <a:solidFill>
                <a:schemeClr val="tx1"/>
              </a:solidFill>
            </a:endParaRPr>
          </a:p>
        </p:txBody>
      </p:sp>
      <p:sp>
        <p:nvSpPr>
          <p:cNvPr id="3" name="Title 2"/>
          <p:cNvSpPr>
            <a:spLocks noGrp="1"/>
          </p:cNvSpPr>
          <p:nvPr>
            <p:ph type="title"/>
          </p:nvPr>
        </p:nvSpPr>
        <p:spPr/>
        <p:txBody>
          <a:bodyPr>
            <a:noAutofit/>
          </a:bodyPr>
          <a:lstStyle/>
          <a:p>
            <a:r>
              <a:rPr lang="en-US" sz="2800" dirty="0"/>
              <a:t>High Schools Agreeing With Various Statements Regarding State Mathematics </a:t>
            </a:r>
            <a:r>
              <a:rPr lang="en-US" sz="2800" dirty="0" smtClean="0"/>
              <a:t>Standards</a:t>
            </a:r>
            <a:endParaRPr lang="en-US" sz="2800" dirty="0"/>
          </a:p>
        </p:txBody>
      </p:sp>
    </p:spTree>
    <p:extLst>
      <p:ext uri="{BB962C8B-B14F-4D97-AF65-F5344CB8AC3E}">
        <p14:creationId xmlns:p14="http://schemas.microsoft.com/office/powerpoint/2010/main" val="4000949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a:t>
            </a:r>
            <a:r>
              <a:rPr lang="en-US" dirty="0" smtClean="0"/>
              <a:t>Slide </a:t>
            </a:r>
            <a:r>
              <a:rPr lang="en-US" dirty="0" smtClean="0"/>
              <a:t>26</a:t>
            </a:r>
            <a:r>
              <a:rPr lang="en-US" dirty="0"/>
              <a:t/>
            </a:r>
            <a:br>
              <a:rPr lang="en-US" dirty="0"/>
            </a:br>
            <a:r>
              <a:rPr lang="en-US" dirty="0"/>
              <a:t>(not for presentation</a:t>
            </a:r>
            <a:r>
              <a:rPr lang="en-US" dirty="0" smtClean="0"/>
              <a: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2505075"/>
            <a:ext cx="71056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427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Focus on Mathematics State Standards Composite</a:t>
            </a:r>
            <a:endParaRPr lang="en-US" sz="2800" dirty="0"/>
          </a:p>
        </p:txBody>
      </p:sp>
      <p:graphicFrame>
        <p:nvGraphicFramePr>
          <p:cNvPr id="4" name="Chart 3"/>
          <p:cNvGraphicFramePr/>
          <p:nvPr>
            <p:extLst>
              <p:ext uri="{D42A27DB-BD31-4B8C-83A1-F6EECF244321}">
                <p14:modId xmlns:p14="http://schemas.microsoft.com/office/powerpoint/2010/main" val="275964130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2435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50234"/>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Factors That </a:t>
            </a:r>
            <a:r>
              <a:rPr lang="en-US" sz="3200" dirty="0">
                <a:solidFill>
                  <a:srgbClr val="58C5C9"/>
                </a:solidFill>
                <a:latin typeface="Arial Black" panose="020B0A04020102020204" pitchFamily="34" charset="0"/>
              </a:rPr>
              <a:t>Promote and </a:t>
            </a:r>
            <a:r>
              <a:rPr kumimoji="0" lang="en-US" sz="3200" b="0" i="0" u="none" strike="noStrike" kern="1200" cap="none" spc="0" normalizeH="0" noProof="0" dirty="0" smtClean="0">
                <a:ln>
                  <a:noFill/>
                </a:ln>
                <a:solidFill>
                  <a:srgbClr val="58C5C9"/>
                </a:solidFill>
                <a:effectLst/>
                <a:uLnTx/>
                <a:uFillTx/>
                <a:latin typeface="Arial Black" panose="020B0A04020102020204" pitchFamily="34" charset="0"/>
              </a:rPr>
              <a:t>Inhibit Effective Instruction</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25528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873250"/>
            <a:ext cx="7099300" cy="311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Slides </a:t>
            </a:r>
            <a:r>
              <a:rPr lang="en-US" dirty="0" smtClean="0"/>
              <a:t>29–30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545398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2180260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a:t>Schools Viewing Various Factors as </a:t>
            </a:r>
            <a:r>
              <a:rPr lang="en-US" dirty="0" smtClean="0"/>
              <a:t>Promoting </a:t>
            </a:r>
            <a:r>
              <a:rPr lang="en-US" b="0" dirty="0"/>
              <a:t>Effective</a:t>
            </a:r>
            <a:r>
              <a:rPr lang="en-US" dirty="0" smtClean="0"/>
              <a:t> Mathematics Instruction</a:t>
            </a:r>
            <a:endParaRPr lang="en-US" dirty="0"/>
          </a:p>
        </p:txBody>
      </p:sp>
    </p:spTree>
    <p:extLst>
      <p:ext uri="{BB962C8B-B14F-4D97-AF65-F5344CB8AC3E}">
        <p14:creationId xmlns:p14="http://schemas.microsoft.com/office/powerpoint/2010/main" val="4080973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4 </a:t>
            </a:r>
            <a:r>
              <a:rPr lang="en-US" dirty="0"/>
              <a:t/>
            </a:r>
            <a:br>
              <a:rPr lang="en-US" dirty="0"/>
            </a:br>
            <a:r>
              <a:rPr lang="en-US" dirty="0"/>
              <a:t>(not for presentation</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924050"/>
            <a:ext cx="70866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089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1770701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a:t>Schools Viewing Various Factors as </a:t>
            </a:r>
            <a:r>
              <a:rPr lang="en-US" dirty="0" smtClean="0"/>
              <a:t>Inhibiting </a:t>
            </a:r>
            <a:r>
              <a:rPr lang="en-US" b="0" dirty="0"/>
              <a:t>Effective</a:t>
            </a:r>
            <a:r>
              <a:rPr lang="en-US" dirty="0" smtClean="0"/>
              <a:t> </a:t>
            </a:r>
            <a:r>
              <a:rPr lang="en-US" dirty="0"/>
              <a:t>Mathematics </a:t>
            </a:r>
            <a:r>
              <a:rPr lang="en-US" dirty="0" smtClean="0"/>
              <a:t>Instruction</a:t>
            </a:r>
            <a:endParaRPr lang="en-US" dirty="0"/>
          </a:p>
        </p:txBody>
      </p:sp>
    </p:spTree>
    <p:extLst>
      <p:ext uri="{BB962C8B-B14F-4D97-AF65-F5344CB8AC3E}">
        <p14:creationId xmlns:p14="http://schemas.microsoft.com/office/powerpoint/2010/main" val="1456511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a:t>
            </a:r>
            <a:r>
              <a:rPr lang="en-US" dirty="0" smtClean="0"/>
              <a:t>Slide 32 </a:t>
            </a:r>
            <a:r>
              <a:rPr lang="en-US" dirty="0"/>
              <a:t/>
            </a:r>
            <a:br>
              <a:rPr lang="en-US" dirty="0"/>
            </a:br>
            <a:r>
              <a:rPr lang="en-US" dirty="0"/>
              <a:t>(not for presentation</a:t>
            </a:r>
            <a:r>
              <a:rPr lang="en-US" dirty="0" smtClean="0"/>
              <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514600"/>
            <a:ext cx="7112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348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Supportive Context for Mathematics Instruction Composites</a:t>
            </a:r>
            <a:endParaRPr lang="en-US" sz="2800" dirty="0"/>
          </a:p>
        </p:txBody>
      </p:sp>
      <p:graphicFrame>
        <p:nvGraphicFramePr>
          <p:cNvPr id="4" name="Chart 3"/>
          <p:cNvGraphicFramePr/>
          <p:nvPr>
            <p:extLst>
              <p:ext uri="{D42A27DB-BD31-4B8C-83A1-F6EECF244321}">
                <p14:modId xmlns:p14="http://schemas.microsoft.com/office/powerpoint/2010/main" val="2216244435"/>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647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34–42 </a:t>
            </a:r>
            <a:r>
              <a:rPr lang="en-US" dirty="0"/>
              <a:t/>
            </a:r>
            <a:br>
              <a:rPr lang="en-US" dirty="0"/>
            </a:br>
            <a:r>
              <a:rPr lang="en-US" dirty="0"/>
              <a:t>(not for presentation</a:t>
            </a:r>
            <a:r>
              <a:rPr lang="en-US" dirty="0" smtClean="0"/>
              <a:t>)</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68" y="1238992"/>
            <a:ext cx="6435664" cy="475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035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53229657"/>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a:t>Elementary Schools 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1319209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8747095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a:t>Elementary Schools 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3513355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85868874"/>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a:t>Elementary Schools 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326119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7392176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smtClean="0"/>
              <a:t>Middle Schools </a:t>
            </a:r>
            <a:r>
              <a:rPr lang="en-US" sz="2400" dirty="0"/>
              <a:t>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256848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27465936"/>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smtClean="0"/>
              <a:t>Middle Schools </a:t>
            </a:r>
            <a:r>
              <a:rPr lang="en-US" sz="2400" dirty="0"/>
              <a:t>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1196128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22131442"/>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smtClean="0"/>
              <a:t>Middle Schools </a:t>
            </a:r>
            <a:r>
              <a:rPr lang="en-US" sz="2400" dirty="0"/>
              <a:t>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781226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65684484"/>
              </p:ext>
            </p:extLst>
          </p:nvPr>
        </p:nvGraphicFramePr>
        <p:xfrm>
          <a:off x="152400" y="1371600"/>
          <a:ext cx="8839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Use of Various Instructional Arrangements </a:t>
            </a:r>
            <a:r>
              <a:rPr lang="en-US" sz="2800" dirty="0" smtClean="0"/>
              <a:t>in </a:t>
            </a:r>
            <a:r>
              <a:rPr lang="en-US" sz="2800" dirty="0"/>
              <a:t>Elementary </a:t>
            </a:r>
            <a:r>
              <a:rPr lang="en-US" sz="2800" dirty="0" smtClean="0"/>
              <a:t>Schools</a:t>
            </a:r>
            <a:endParaRPr lang="en-US" sz="2800" dirty="0"/>
          </a:p>
        </p:txBody>
      </p:sp>
    </p:spTree>
    <p:extLst>
      <p:ext uri="{BB962C8B-B14F-4D97-AF65-F5344CB8AC3E}">
        <p14:creationId xmlns:p14="http://schemas.microsoft.com/office/powerpoint/2010/main" val="4284667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5710212"/>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smtClean="0"/>
              <a:t>High Schools </a:t>
            </a:r>
            <a:r>
              <a:rPr lang="en-US" sz="2400" dirty="0"/>
              <a:t>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567730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3515676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smtClean="0"/>
              <a:t>High Schools </a:t>
            </a:r>
            <a:r>
              <a:rPr lang="en-US" sz="2400" dirty="0"/>
              <a:t>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747901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81793586"/>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6" name="Title 5"/>
          <p:cNvSpPr>
            <a:spLocks noGrp="1"/>
          </p:cNvSpPr>
          <p:nvPr>
            <p:ph type="title"/>
          </p:nvPr>
        </p:nvSpPr>
        <p:spPr/>
        <p:txBody>
          <a:bodyPr>
            <a:noAutofit/>
          </a:bodyPr>
          <a:lstStyle/>
          <a:p>
            <a:r>
              <a:rPr lang="en-US" sz="2400" dirty="0" smtClean="0"/>
              <a:t>High Schools </a:t>
            </a:r>
            <a:r>
              <a:rPr lang="en-US" sz="2400" dirty="0"/>
              <a:t>Viewing Each of a Number of Factors as a </a:t>
            </a:r>
            <a:r>
              <a:rPr lang="en-US" sz="2400" dirty="0" smtClean="0"/>
              <a:t>Problem </a:t>
            </a:r>
            <a:r>
              <a:rPr lang="en-US" sz="2400" dirty="0"/>
              <a:t>for Mathematics </a:t>
            </a:r>
            <a:r>
              <a:rPr lang="en-US" sz="2400" dirty="0" smtClean="0"/>
              <a:t>Instruction in Their School</a:t>
            </a:r>
            <a:endParaRPr lang="en-US" sz="2400" dirty="0"/>
          </a:p>
        </p:txBody>
      </p:sp>
    </p:spTree>
    <p:extLst>
      <p:ext uri="{BB962C8B-B14F-4D97-AF65-F5344CB8AC3E}">
        <p14:creationId xmlns:p14="http://schemas.microsoft.com/office/powerpoint/2010/main" val="684610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a:t>
            </a:r>
            <a:r>
              <a:rPr lang="en-US" dirty="0" smtClean="0"/>
              <a:t>Slide 44 </a:t>
            </a:r>
            <a:r>
              <a:rPr lang="en-US" dirty="0"/>
              <a:t/>
            </a:r>
            <a:br>
              <a:rPr lang="en-US" dirty="0"/>
            </a:br>
            <a:r>
              <a:rPr lang="en-US" dirty="0"/>
              <a:t>(not for presentation</a:t>
            </a:r>
            <a:r>
              <a:rPr lang="en-US" dirty="0" smtClean="0"/>
              <a:t>)</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2403475"/>
            <a:ext cx="7124700" cy="205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359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848600" cy="868362"/>
          </a:xfrm>
        </p:spPr>
        <p:txBody>
          <a:bodyPr>
            <a:noAutofit/>
          </a:bodyPr>
          <a:lstStyle/>
          <a:p>
            <a:r>
              <a:rPr lang="en-US" sz="2800" dirty="0" smtClean="0"/>
              <a:t>Extent Various Factors are Problematic for Instruction Composites</a:t>
            </a:r>
            <a:endParaRPr lang="en-US" sz="2800" dirty="0"/>
          </a:p>
        </p:txBody>
      </p:sp>
      <p:graphicFrame>
        <p:nvGraphicFramePr>
          <p:cNvPr id="4" name="Chart 3"/>
          <p:cNvGraphicFramePr/>
          <p:nvPr>
            <p:extLst>
              <p:ext uri="{D42A27DB-BD31-4B8C-83A1-F6EECF244321}">
                <p14:modId xmlns:p14="http://schemas.microsoft.com/office/powerpoint/2010/main" val="2786404785"/>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598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a:t>
            </a:r>
            <a:r>
              <a:rPr lang="en-US" dirty="0" smtClean="0"/>
              <a:t>Slide 46 </a:t>
            </a:r>
            <a:r>
              <a:rPr lang="en-US" dirty="0"/>
              <a:t/>
            </a:r>
            <a:br>
              <a:rPr lang="en-US" dirty="0"/>
            </a:br>
            <a:r>
              <a:rPr lang="en-US" dirty="0"/>
              <a:t>(not for presentation</a:t>
            </a:r>
            <a:r>
              <a:rPr lang="en-US" dirty="0" smtClean="0"/>
              <a:t>)</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155825"/>
            <a:ext cx="7112000" cy="25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09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27038"/>
            <a:ext cx="7467600" cy="868362"/>
          </a:xfrm>
        </p:spPr>
        <p:txBody>
          <a:bodyPr>
            <a:noAutofit/>
          </a:bodyPr>
          <a:lstStyle/>
          <a:p>
            <a:r>
              <a:rPr lang="en-US" sz="2600" dirty="0" smtClean="0"/>
              <a:t>Factors Affecting </a:t>
            </a:r>
            <a:r>
              <a:rPr lang="en-US" sz="2800" b="0" dirty="0"/>
              <a:t>Effective</a:t>
            </a:r>
            <a:r>
              <a:rPr lang="en-US" sz="2600" dirty="0" smtClean="0"/>
              <a:t> Instruction Composites, by Percentage of Students in School Eligible for FRL</a:t>
            </a:r>
            <a:endParaRPr lang="en-US" sz="2600" dirty="0"/>
          </a:p>
        </p:txBody>
      </p:sp>
      <p:graphicFrame>
        <p:nvGraphicFramePr>
          <p:cNvPr id="4" name="Chart 3"/>
          <p:cNvGraphicFramePr/>
          <p:nvPr>
            <p:extLst>
              <p:ext uri="{D42A27DB-BD31-4B8C-83A1-F6EECF244321}">
                <p14:modId xmlns:p14="http://schemas.microsoft.com/office/powerpoint/2010/main" val="875471426"/>
              </p:ext>
            </p:extLst>
          </p:nvPr>
        </p:nvGraphicFramePr>
        <p:xfrm>
          <a:off x="342900" y="1600200"/>
          <a:ext cx="8458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740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48–49 </a:t>
            </a:r>
            <a:r>
              <a:rPr lang="en-US" dirty="0"/>
              <a:t/>
            </a:r>
            <a:br>
              <a:rPr lang="en-US" dirty="0"/>
            </a:br>
            <a:r>
              <a:rPr lang="en-US" dirty="0"/>
              <a:t>(not for presentation</a:t>
            </a:r>
            <a:r>
              <a:rPr lang="en-US" dirty="0" smtClean="0"/>
              <a:t>)</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1479550"/>
            <a:ext cx="7150100"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119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Factors Promoting</a:t>
            </a:r>
            <a:r>
              <a:rPr lang="en-US" sz="2800" b="0" dirty="0"/>
              <a:t> Effective</a:t>
            </a:r>
            <a:r>
              <a:rPr lang="en-US" sz="2800" dirty="0" smtClean="0"/>
              <a:t> Instruction in Elementary Mathematics Classes</a:t>
            </a:r>
            <a:endParaRPr lang="en-US" sz="2800" dirty="0"/>
          </a:p>
        </p:txBody>
      </p:sp>
      <p:graphicFrame>
        <p:nvGraphicFramePr>
          <p:cNvPr id="4" name="Chart 3"/>
          <p:cNvGraphicFramePr/>
          <p:nvPr>
            <p:extLst>
              <p:ext uri="{D42A27DB-BD31-4B8C-83A1-F6EECF244321}">
                <p14:modId xmlns:p14="http://schemas.microsoft.com/office/powerpoint/2010/main" val="227555296"/>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9653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Factors Inhibiting</a:t>
            </a:r>
            <a:r>
              <a:rPr lang="en-US" sz="2800" b="0" dirty="0"/>
              <a:t> Effective</a:t>
            </a:r>
            <a:r>
              <a:rPr lang="en-US" sz="2800" dirty="0" smtClean="0"/>
              <a:t> Instruction in Elementary Mathematics Classes</a:t>
            </a:r>
            <a:endParaRPr lang="en-US" sz="2800" dirty="0"/>
          </a:p>
        </p:txBody>
      </p:sp>
      <p:graphicFrame>
        <p:nvGraphicFramePr>
          <p:cNvPr id="5" name="Chart 4"/>
          <p:cNvGraphicFramePr/>
          <p:nvPr>
            <p:extLst>
              <p:ext uri="{D42A27DB-BD31-4B8C-83A1-F6EECF244321}">
                <p14:modId xmlns:p14="http://schemas.microsoft.com/office/powerpoint/2010/main" val="2301143794"/>
              </p:ext>
            </p:extLst>
          </p:nvPr>
        </p:nvGraphicFramePr>
        <p:xfrm>
          <a:off x="76200" y="1295400"/>
          <a:ext cx="8991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214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357016"/>
            <a:ext cx="6505575" cy="453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Slides </a:t>
            </a:r>
            <a:r>
              <a:rPr lang="en-US" dirty="0" smtClean="0"/>
              <a:t>6–7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297702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51–52 </a:t>
            </a:r>
            <a:r>
              <a:rPr lang="en-US" dirty="0"/>
              <a:t/>
            </a:r>
            <a:br>
              <a:rPr lang="en-US" dirty="0"/>
            </a:br>
            <a:r>
              <a:rPr lang="en-US" dirty="0"/>
              <a:t>(not for presentation</a:t>
            </a:r>
            <a:r>
              <a:rPr lang="en-US" dirty="0" smtClean="0"/>
              <a:t>)</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1479550"/>
            <a:ext cx="7150100"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7795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Factors Promoting </a:t>
            </a:r>
            <a:r>
              <a:rPr lang="en-US" sz="2800" b="0" dirty="0"/>
              <a:t>Effective </a:t>
            </a:r>
            <a:r>
              <a:rPr lang="en-US" sz="2800" dirty="0" smtClean="0"/>
              <a:t>Instruction in Middle School Mathematics Classes</a:t>
            </a:r>
            <a:endParaRPr lang="en-US" sz="2800" dirty="0"/>
          </a:p>
        </p:txBody>
      </p:sp>
      <p:graphicFrame>
        <p:nvGraphicFramePr>
          <p:cNvPr id="4" name="Chart 3"/>
          <p:cNvGraphicFramePr/>
          <p:nvPr>
            <p:extLst>
              <p:ext uri="{D42A27DB-BD31-4B8C-83A1-F6EECF244321}">
                <p14:modId xmlns:p14="http://schemas.microsoft.com/office/powerpoint/2010/main" val="2500215410"/>
              </p:ext>
            </p:extLst>
          </p:nvPr>
        </p:nvGraphicFramePr>
        <p:xfrm>
          <a:off x="209550" y="1295400"/>
          <a:ext cx="87249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653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Factors Inhibiting</a:t>
            </a:r>
            <a:r>
              <a:rPr lang="en-US" sz="2800" b="0" dirty="0"/>
              <a:t> Effective</a:t>
            </a:r>
            <a:r>
              <a:rPr lang="en-US" sz="2800" dirty="0" smtClean="0"/>
              <a:t> Instruction in Middle School Mathematics Classes</a:t>
            </a:r>
            <a:endParaRPr lang="en-US" sz="2800" dirty="0"/>
          </a:p>
        </p:txBody>
      </p:sp>
      <p:graphicFrame>
        <p:nvGraphicFramePr>
          <p:cNvPr id="4" name="Chart 3"/>
          <p:cNvGraphicFramePr/>
          <p:nvPr>
            <p:extLst>
              <p:ext uri="{D42A27DB-BD31-4B8C-83A1-F6EECF244321}">
                <p14:modId xmlns:p14="http://schemas.microsoft.com/office/powerpoint/2010/main" val="640704595"/>
              </p:ext>
            </p:extLst>
          </p:nvPr>
        </p:nvGraphicFramePr>
        <p:xfrm>
          <a:off x="209550" y="1295400"/>
          <a:ext cx="87249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9298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54–55 </a:t>
            </a:r>
            <a:r>
              <a:rPr lang="en-US" dirty="0"/>
              <a:t/>
            </a:r>
            <a:br>
              <a:rPr lang="en-US" dirty="0"/>
            </a:br>
            <a:r>
              <a:rPr lang="en-US" dirty="0"/>
              <a:t>(not for presentation</a:t>
            </a:r>
            <a:r>
              <a:rPr lang="en-US" dirty="0" smtClean="0"/>
              <a:t>)</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1479550"/>
            <a:ext cx="7150100"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758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Factors Promoting </a:t>
            </a:r>
            <a:r>
              <a:rPr lang="en-US" sz="2800" b="0" dirty="0"/>
              <a:t>Effective </a:t>
            </a:r>
            <a:r>
              <a:rPr lang="en-US" sz="2800" dirty="0" smtClean="0"/>
              <a:t>Instruction in High School Mathematics Classes</a:t>
            </a:r>
            <a:endParaRPr lang="en-US" sz="2800" dirty="0"/>
          </a:p>
        </p:txBody>
      </p:sp>
      <p:graphicFrame>
        <p:nvGraphicFramePr>
          <p:cNvPr id="4" name="Chart 3"/>
          <p:cNvGraphicFramePr/>
          <p:nvPr>
            <p:extLst>
              <p:ext uri="{D42A27DB-BD31-4B8C-83A1-F6EECF244321}">
                <p14:modId xmlns:p14="http://schemas.microsoft.com/office/powerpoint/2010/main" val="3127388307"/>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0635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Factors Inhibiting </a:t>
            </a:r>
            <a:r>
              <a:rPr lang="en-US" sz="2800" b="0" dirty="0"/>
              <a:t>Effective </a:t>
            </a:r>
            <a:r>
              <a:rPr lang="en-US" sz="2800" dirty="0" smtClean="0"/>
              <a:t>Instruction in High School Mathematics Classes</a:t>
            </a:r>
            <a:endParaRPr lang="en-US" sz="2800" dirty="0"/>
          </a:p>
        </p:txBody>
      </p:sp>
      <p:graphicFrame>
        <p:nvGraphicFramePr>
          <p:cNvPr id="4" name="Chart 3"/>
          <p:cNvGraphicFramePr/>
          <p:nvPr>
            <p:extLst>
              <p:ext uri="{D42A27DB-BD31-4B8C-83A1-F6EECF244321}">
                <p14:modId xmlns:p14="http://schemas.microsoft.com/office/powerpoint/2010/main" val="3631145500"/>
              </p:ext>
            </p:extLst>
          </p:nvPr>
        </p:nvGraphicFramePr>
        <p:xfrm>
          <a:off x="209550" y="1295400"/>
          <a:ext cx="87249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2408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a:t>
            </a:r>
            <a:r>
              <a:rPr lang="en-US" dirty="0" smtClean="0"/>
              <a:t>Slide 57 </a:t>
            </a:r>
            <a:r>
              <a:rPr lang="en-US" dirty="0"/>
              <a:t/>
            </a:r>
            <a:br>
              <a:rPr lang="en-US" dirty="0"/>
            </a:br>
            <a:r>
              <a:rPr lang="en-US" dirty="0"/>
              <a:t>(not for presentation</a:t>
            </a:r>
            <a:r>
              <a:rPr lang="en-US" dirty="0" smtClean="0"/>
              <a:t>)</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2362200"/>
            <a:ext cx="71310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42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Factors Promoting </a:t>
            </a:r>
            <a:r>
              <a:rPr lang="en-US" sz="2800" b="0" dirty="0"/>
              <a:t>Effective </a:t>
            </a:r>
            <a:r>
              <a:rPr lang="en-US" sz="2800" dirty="0" smtClean="0"/>
              <a:t>Mathematics Instruction Composites</a:t>
            </a:r>
            <a:endParaRPr lang="en-US" sz="2800" dirty="0"/>
          </a:p>
        </p:txBody>
      </p:sp>
      <p:graphicFrame>
        <p:nvGraphicFramePr>
          <p:cNvPr id="4" name="Chart 3"/>
          <p:cNvGraphicFramePr/>
          <p:nvPr>
            <p:extLst>
              <p:ext uri="{D42A27DB-BD31-4B8C-83A1-F6EECF244321}">
                <p14:modId xmlns:p14="http://schemas.microsoft.com/office/powerpoint/2010/main" val="3313576122"/>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4713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59–60</a:t>
            </a:r>
            <a:r>
              <a:rPr lang="en-US" dirty="0" smtClean="0"/>
              <a:t> </a:t>
            </a:r>
            <a:r>
              <a:rPr lang="en-US" dirty="0"/>
              <a:t/>
            </a:r>
            <a:br>
              <a:rPr lang="en-US" dirty="0"/>
            </a:br>
            <a:r>
              <a:rPr lang="en-US" dirty="0"/>
              <a:t>(not for presentation</a:t>
            </a:r>
            <a:r>
              <a:rPr lang="en-US" dirty="0" smtClean="0"/>
              <a:t>)</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219200"/>
            <a:ext cx="7124700" cy="475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517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Class Mean Scores for Factors </a:t>
            </a:r>
            <a:r>
              <a:rPr lang="en-US" sz="2400" dirty="0"/>
              <a:t>Promoting </a:t>
            </a:r>
            <a:r>
              <a:rPr lang="en-US" sz="2400" b="0" dirty="0"/>
              <a:t>Effective</a:t>
            </a:r>
            <a:r>
              <a:rPr lang="en-US" sz="2400" dirty="0" smtClean="0"/>
              <a:t> Mathematics Instruction Composites, by Prior Achievement Level</a:t>
            </a:r>
            <a:endParaRPr lang="en-US" sz="2400" dirty="0"/>
          </a:p>
        </p:txBody>
      </p:sp>
      <p:graphicFrame>
        <p:nvGraphicFramePr>
          <p:cNvPr id="4" name="Chart 3"/>
          <p:cNvGraphicFramePr/>
          <p:nvPr>
            <p:extLst>
              <p:ext uri="{D42A27DB-BD31-4B8C-83A1-F6EECF244321}">
                <p14:modId xmlns:p14="http://schemas.microsoft.com/office/powerpoint/2010/main" val="239025210"/>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50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8695853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High School Graduation vs. State University Entrance Mathematics </a:t>
            </a:r>
            <a:r>
              <a:rPr lang="en-US" sz="2800" dirty="0" smtClean="0"/>
              <a:t>Requirements</a:t>
            </a:r>
            <a:endParaRPr lang="en-US" sz="2800" dirty="0"/>
          </a:p>
        </p:txBody>
      </p:sp>
    </p:spTree>
    <p:extLst>
      <p:ext uri="{BB962C8B-B14F-4D97-AF65-F5344CB8AC3E}">
        <p14:creationId xmlns:p14="http://schemas.microsoft.com/office/powerpoint/2010/main" val="3516249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Factors </a:t>
            </a:r>
            <a:r>
              <a:rPr lang="en-US" sz="2400" dirty="0"/>
              <a:t>Promoting </a:t>
            </a:r>
            <a:r>
              <a:rPr lang="en-US" sz="2400" b="0" dirty="0"/>
              <a:t>Effective </a:t>
            </a:r>
            <a:r>
              <a:rPr lang="en-US" sz="2400" dirty="0" smtClean="0"/>
              <a:t>Mathematics Instruction Composites, by Percentage of Students in School Eligible for FRL</a:t>
            </a:r>
            <a:endParaRPr lang="en-US" sz="2400" dirty="0"/>
          </a:p>
        </p:txBody>
      </p:sp>
      <p:graphicFrame>
        <p:nvGraphicFramePr>
          <p:cNvPr id="4" name="Chart 3"/>
          <p:cNvGraphicFramePr/>
          <p:nvPr>
            <p:extLst>
              <p:ext uri="{D42A27DB-BD31-4B8C-83A1-F6EECF244321}">
                <p14:modId xmlns:p14="http://schemas.microsoft.com/office/powerpoint/2010/main" val="2735238569"/>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208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5457537"/>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Difference Between High School Graduation </a:t>
            </a:r>
            <a:r>
              <a:rPr lang="en-US" sz="2800" dirty="0" smtClean="0"/>
              <a:t>and State </a:t>
            </a:r>
            <a:r>
              <a:rPr lang="en-US" sz="2800" dirty="0"/>
              <a:t>University Entrance Mathematics </a:t>
            </a:r>
            <a:r>
              <a:rPr lang="en-US" sz="2800" dirty="0" smtClean="0"/>
              <a:t>Requirements</a:t>
            </a:r>
            <a:endParaRPr lang="en-US" sz="2800" dirty="0"/>
          </a:p>
        </p:txBody>
      </p:sp>
    </p:spTree>
    <p:extLst>
      <p:ext uri="{BB962C8B-B14F-4D97-AF65-F5344CB8AC3E}">
        <p14:creationId xmlns:p14="http://schemas.microsoft.com/office/powerpoint/2010/main" val="951514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9–14 </a:t>
            </a:r>
            <a:r>
              <a:rPr lang="en-US" dirty="0"/>
              <a:t/>
            </a:r>
            <a:br>
              <a:rPr lang="en-US" dirty="0"/>
            </a:br>
            <a:r>
              <a:rPr lang="en-US" dirty="0"/>
              <a:t>(not for presentation</a:t>
            </a:r>
            <a:r>
              <a:rPr lang="en-US"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1724025"/>
            <a:ext cx="711835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797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32858676"/>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500" dirty="0" smtClean="0"/>
              <a:t>Elementary School Programs/Practices </a:t>
            </a:r>
            <a:r>
              <a:rPr lang="en-US" sz="2500" dirty="0"/>
              <a:t>to Enhance Students’ Interest/Achievement in </a:t>
            </a:r>
            <a:r>
              <a:rPr lang="en-US" sz="2500" dirty="0" smtClean="0"/>
              <a:t>Mathematics</a:t>
            </a:r>
            <a:endParaRPr lang="en-US" sz="2500" dirty="0"/>
          </a:p>
        </p:txBody>
      </p:sp>
    </p:spTree>
    <p:extLst>
      <p:ext uri="{BB962C8B-B14F-4D97-AF65-F5344CB8AC3E}">
        <p14:creationId xmlns:p14="http://schemas.microsoft.com/office/powerpoint/2010/main" val="305538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TotalTime>
  <Words>9638</Words>
  <Application>Microsoft Office PowerPoint</Application>
  <PresentationFormat>On-screen Show (4:3)</PresentationFormat>
  <Paragraphs>700</Paragraphs>
  <Slides>60</Slides>
  <Notes>55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Chapter 7 Factors Affecting Instruction</vt:lpstr>
      <vt:lpstr>PowerPoint Presentation</vt:lpstr>
      <vt:lpstr>Original Data for Slide 4  (not for presentation)</vt:lpstr>
      <vt:lpstr>Use of Various Instructional Arrangements in Elementary Schools</vt:lpstr>
      <vt:lpstr>Original Data for Slides 6–7  (not for presentation)</vt:lpstr>
      <vt:lpstr>High School Graduation vs. State University Entrance Mathematics Requirements</vt:lpstr>
      <vt:lpstr>Difference Between High School Graduation and State University Entrance Mathematics Requirements</vt:lpstr>
      <vt:lpstr>Original Data for Slides 9–14  (not for presentation)</vt:lpstr>
      <vt:lpstr>Elementary School Programs/Practices to Enhance Students’ Interest/Achievement in Mathematics</vt:lpstr>
      <vt:lpstr>Elementary School Programs/Practices to Enhance Students’ Interest/Achievement in Mathematics</vt:lpstr>
      <vt:lpstr>Middle School Programs/Practices to Enhance Students’ Interest/Achievement in Mathematics</vt:lpstr>
      <vt:lpstr>Middle School Programs/Practices to Enhance Students’ Interest/Achievement in Mathematics</vt:lpstr>
      <vt:lpstr>High School Programs/Practices to Enhance Students’ Interest/Achievement in Mathematics</vt:lpstr>
      <vt:lpstr>High School Programs/Practices to Enhance Students’ Interest/Achievement in Mathematics</vt:lpstr>
      <vt:lpstr>Original Data for Slides 16–19  (not for presentation)</vt:lpstr>
      <vt:lpstr>School Programs/Practices to Enhance Students’ Interest in Mathematics, by Percentage of Students Eligible for FRL</vt:lpstr>
      <vt:lpstr>School Programs/Practices to Enhance Students’ Interest in Mathematics, by Percentage of Students Eligible for FRL</vt:lpstr>
      <vt:lpstr>School Programs/Practices to Enhance Students’ Interest in Mathematics, by School Size</vt:lpstr>
      <vt:lpstr>School Programs/Practices to Enhance Students’ Interest in Mathematics, by School Size</vt:lpstr>
      <vt:lpstr>PowerPoint Presentation</vt:lpstr>
      <vt:lpstr>Original Data for Slides 22–24  (not for presentation)</vt:lpstr>
      <vt:lpstr>Elementary Schools Agreeing With Various Statements Regarding State Mathematics Standards</vt:lpstr>
      <vt:lpstr>Middle Schools Agreeing With Various Statements Regarding State Mathematics Standards</vt:lpstr>
      <vt:lpstr>High Schools Agreeing With Various Statements Regarding State Mathematics Standards</vt:lpstr>
      <vt:lpstr>Original Data for Slide 26 (not for presentation)</vt:lpstr>
      <vt:lpstr>Focus on Mathematics State Standards Composite</vt:lpstr>
      <vt:lpstr>PowerPoint Presentation</vt:lpstr>
      <vt:lpstr>Original Data for Slides 29–30  (not for presentation)</vt:lpstr>
      <vt:lpstr>Schools Viewing Various Factors as Promoting Effective Mathematics Instruction</vt:lpstr>
      <vt:lpstr>Schools Viewing Various Factors as Inhibiting Effective Mathematics Instruction</vt:lpstr>
      <vt:lpstr>Original Data for Slide 32  (not for presentation)</vt:lpstr>
      <vt:lpstr>Supportive Context for Mathematics Instruction Composites</vt:lpstr>
      <vt:lpstr>Original Data for Slides 34–42  (not for presentation)</vt:lpstr>
      <vt:lpstr>Elementary Schools Viewing Each of a Number of Factors as a Problem for Mathematics Instruction in Their School</vt:lpstr>
      <vt:lpstr>Elementary Schools Viewing Each of a Number of Factors as a Problem for Mathematics Instruction in Their School</vt:lpstr>
      <vt:lpstr>Elementary Schools Viewing Each of a Number of Factors as a Problem for Mathematics Instruction in Their School</vt:lpstr>
      <vt:lpstr>Middle Schools Viewing Each of a Number of Factors as a Problem for Mathematics Instruction in Their School</vt:lpstr>
      <vt:lpstr>Middle Schools Viewing Each of a Number of Factors as a Problem for Mathematics Instruction in Their School</vt:lpstr>
      <vt:lpstr>Middle Schools Viewing Each of a Number of Factors as a Problem for Mathematics Instruction in Their School</vt:lpstr>
      <vt:lpstr>High Schools Viewing Each of a Number of Factors as a Problem for Mathematics Instruction in Their School</vt:lpstr>
      <vt:lpstr>High Schools Viewing Each of a Number of Factors as a Problem for Mathematics Instruction in Their School</vt:lpstr>
      <vt:lpstr>High Schools Viewing Each of a Number of Factors as a Problem for Mathematics Instruction in Their School</vt:lpstr>
      <vt:lpstr>Original Data for Slide 44  (not for presentation)</vt:lpstr>
      <vt:lpstr>Extent Various Factors are Problematic for Instruction Composites</vt:lpstr>
      <vt:lpstr>Original Data for Slide 46  (not for presentation)</vt:lpstr>
      <vt:lpstr>Factors Affecting Effective Instruction Composites, by Percentage of Students in School Eligible for FRL</vt:lpstr>
      <vt:lpstr>Original Data for Slides 48–49  (not for presentation)</vt:lpstr>
      <vt:lpstr>Factors Promoting Effective Instruction in Elementary Mathematics Classes</vt:lpstr>
      <vt:lpstr>Factors Inhibiting Effective Instruction in Elementary Mathematics Classes</vt:lpstr>
      <vt:lpstr>Original Data for Slides 51–52  (not for presentation)</vt:lpstr>
      <vt:lpstr>Factors Promoting Effective Instruction in Middle School Mathematics Classes</vt:lpstr>
      <vt:lpstr>Factors Inhibiting Effective Instruction in Middle School Mathematics Classes</vt:lpstr>
      <vt:lpstr>Original Data for Slides 54–55  (not for presentation)</vt:lpstr>
      <vt:lpstr>Factors Promoting Effective Instruction in High School Mathematics Classes</vt:lpstr>
      <vt:lpstr>Factors Inhibiting Effective Instruction in High School Mathematics Classes</vt:lpstr>
      <vt:lpstr>Original Data for Slide 57  (not for presentation)</vt:lpstr>
      <vt:lpstr>Factors Promoting Effective Mathematics Instruction Composites</vt:lpstr>
      <vt:lpstr>Original Data for Slides 59–60  (not for presentation)</vt:lpstr>
      <vt:lpstr>Class Mean Scores for Factors Promoting Effective Mathematics Instruction Composites, by Prior Achievement Level</vt:lpstr>
      <vt:lpstr>Factors Promoting Effective Mathematics Instruction Composites, by Percentage of Students in School Eligible for FRL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65</cp:revision>
  <cp:lastPrinted>2019-05-31T13:20:26Z</cp:lastPrinted>
  <dcterms:created xsi:type="dcterms:W3CDTF">2018-12-17T19:52:28Z</dcterms:created>
  <dcterms:modified xsi:type="dcterms:W3CDTF">2019-06-03T13:50:16Z</dcterms:modified>
</cp:coreProperties>
</file>