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8" r:id="rId3"/>
    <p:sldId id="259" r:id="rId4"/>
    <p:sldId id="260" r:id="rId5"/>
    <p:sldId id="261" r:id="rId6"/>
    <p:sldId id="262" r:id="rId7"/>
    <p:sldId id="265" r:id="rId8"/>
    <p:sldId id="264"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086" autoAdjust="0"/>
  </p:normalViewPr>
  <p:slideViewPr>
    <p:cSldViewPr>
      <p:cViewPr varScale="1">
        <p:scale>
          <a:sx n="62" d="100"/>
          <a:sy n="62" d="100"/>
        </p:scale>
        <p:origin x="-1454"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E7645C-5144-4D50-9D72-41901F1E0619}" type="datetimeFigureOut">
              <a:rPr lang="en-US" smtClean="0"/>
              <a:t>8/21/2015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B652AD-14A0-4609-819C-986FF758D254}" type="slidenum">
              <a:rPr lang="en-US" smtClean="0"/>
              <a:t>‹#›</a:t>
            </a:fld>
            <a:endParaRPr lang="en-US"/>
          </a:p>
        </p:txBody>
      </p:sp>
    </p:spTree>
    <p:extLst>
      <p:ext uri="{BB962C8B-B14F-4D97-AF65-F5344CB8AC3E}">
        <p14:creationId xmlns:p14="http://schemas.microsoft.com/office/powerpoint/2010/main" val="2002505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6A98DE3-739E-4E6B-A4F2-2753FB672FF1}" type="slidenum">
              <a:rPr lang="en-US">
                <a:solidFill>
                  <a:prstClr val="black"/>
                </a:solidFill>
              </a:rPr>
              <a:pPr>
                <a:defRPr/>
              </a:pPr>
              <a:t>3</a:t>
            </a:fld>
            <a:endParaRPr lang="en-US">
              <a:solidFill>
                <a:prstClr val="black"/>
              </a:solidFill>
            </a:endParaRPr>
          </a:p>
        </p:txBody>
      </p:sp>
      <p:sp>
        <p:nvSpPr>
          <p:cNvPr id="358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buFontTx/>
              <a:buChar char="•"/>
            </a:pPr>
            <a:r>
              <a:rPr lang="en-US" altLang="en-US" sz="800" dirty="0" smtClean="0"/>
              <a:t>Take the time to introduce the project</a:t>
            </a:r>
            <a:r>
              <a:rPr lang="en-US" altLang="en-US" sz="800" baseline="0" dirty="0" smtClean="0"/>
              <a:t> staff (names, affiliations, teaching experience, force and motion experience, </a:t>
            </a:r>
            <a:r>
              <a:rPr lang="en-US" altLang="en-US" sz="800" baseline="0" dirty="0" err="1" smtClean="0"/>
              <a:t>etc</a:t>
            </a:r>
            <a:r>
              <a:rPr lang="en-US" altLang="en-US" sz="800" baseline="0" dirty="0" smtClean="0"/>
              <a:t>)</a:t>
            </a:r>
            <a:endParaRPr lang="en-US" altLang="en-US" sz="800" dirty="0" smtClean="0"/>
          </a:p>
          <a:p>
            <a:pPr lvl="1">
              <a:lnSpc>
                <a:spcPct val="80000"/>
              </a:lnSpc>
              <a:buFontTx/>
              <a:buChar char="•"/>
            </a:pPr>
            <a:endParaRPr lang="en-US" altLang="en-US" sz="800" dirty="0" smtClean="0"/>
          </a:p>
          <a:p>
            <a:pPr>
              <a:lnSpc>
                <a:spcPct val="80000"/>
              </a:lnSpc>
              <a:buFontTx/>
              <a:buChar char="•"/>
            </a:pPr>
            <a:r>
              <a:rPr lang="en-US" altLang="en-US" sz="800" dirty="0" smtClean="0"/>
              <a:t>Quick comfort issues:</a:t>
            </a:r>
          </a:p>
          <a:p>
            <a:pPr lvl="1">
              <a:lnSpc>
                <a:spcPct val="80000"/>
              </a:lnSpc>
              <a:buFontTx/>
              <a:buChar char="•"/>
            </a:pPr>
            <a:r>
              <a:rPr lang="en-US" altLang="en-US" sz="800" dirty="0" smtClean="0"/>
              <a:t>Bathrooms</a:t>
            </a:r>
          </a:p>
          <a:p>
            <a:pPr lvl="1">
              <a:lnSpc>
                <a:spcPct val="80000"/>
              </a:lnSpc>
              <a:buFontTx/>
              <a:buChar char="•"/>
            </a:pPr>
            <a:r>
              <a:rPr lang="en-US" altLang="en-US" sz="800" dirty="0" smtClean="0"/>
              <a:t>Morning and afternoon breaks</a:t>
            </a:r>
          </a:p>
          <a:p>
            <a:pPr lvl="1">
              <a:lnSpc>
                <a:spcPct val="80000"/>
              </a:lnSpc>
              <a:buFontTx/>
              <a:buChar char="•"/>
            </a:pPr>
            <a:r>
              <a:rPr lang="en-US" altLang="en-US" sz="800" dirty="0" smtClean="0"/>
              <a:t>Lunches</a:t>
            </a:r>
          </a:p>
          <a:p>
            <a:pPr lvl="1">
              <a:lnSpc>
                <a:spcPct val="80000"/>
              </a:lnSpc>
              <a:buFontTx/>
              <a:buChar char="•"/>
            </a:pPr>
            <a:r>
              <a:rPr lang="en-US" altLang="en-US" sz="800" dirty="0" smtClean="0"/>
              <a:t>Nametags</a:t>
            </a:r>
          </a:p>
          <a:p>
            <a:pPr lvl="1">
              <a:lnSpc>
                <a:spcPct val="80000"/>
              </a:lnSpc>
              <a:buFontTx/>
              <a:buChar char="•"/>
            </a:pPr>
            <a:r>
              <a:rPr lang="en-US" altLang="en-US" sz="800" dirty="0" smtClean="0"/>
              <a:t>Etc.</a:t>
            </a:r>
          </a:p>
          <a:p>
            <a:pPr lvl="1">
              <a:lnSpc>
                <a:spcPct val="80000"/>
              </a:lnSpc>
              <a:buFontTx/>
              <a:buChar char="•"/>
            </a:pPr>
            <a:endParaRPr lang="en-US" altLang="en-US" sz="800" dirty="0" smtClean="0"/>
          </a:p>
          <a:p>
            <a:pPr>
              <a:lnSpc>
                <a:spcPct val="80000"/>
              </a:lnSpc>
              <a:buFontTx/>
              <a:buChar char="•"/>
            </a:pPr>
            <a:r>
              <a:rPr lang="en-US" altLang="en-US" sz="800" dirty="0" smtClean="0"/>
              <a:t>Any questions?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89930CC-D2EA-471F-9FC6-71ABAB5A6A5D}" type="slidenum">
              <a:rPr lang="en-US">
                <a:solidFill>
                  <a:prstClr val="black"/>
                </a:solidFill>
              </a:rPr>
              <a:pPr>
                <a:defRPr/>
              </a:pPr>
              <a:t>4</a:t>
            </a:fld>
            <a:endParaRPr lang="en-US">
              <a:solidFill>
                <a:prstClr val="black"/>
              </a:solidFill>
            </a:endParaRPr>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Be prepared to share your partner’s responses with the whole group.</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29911B1-DE9B-429D-B5FA-DAFB18E2C410}" type="slidenum">
              <a:rPr lang="en-US">
                <a:solidFill>
                  <a:prstClr val="black"/>
                </a:solidFill>
              </a:rPr>
              <a:pPr>
                <a:defRPr/>
              </a:pPr>
              <a:t>5</a:t>
            </a:fld>
            <a:endParaRPr lang="en-US">
              <a:solidFill>
                <a:prstClr val="black"/>
              </a:solidFill>
            </a:endParaRPr>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45D08CA-806C-4E09-AA9B-2836DEFAA7A6}" type="slidenum">
              <a:rPr lang="en-US">
                <a:solidFill>
                  <a:prstClr val="black"/>
                </a:solidFill>
              </a:rPr>
              <a:pPr>
                <a:defRPr/>
              </a:pPr>
              <a:t>6</a:t>
            </a:fld>
            <a:endParaRPr lang="en-US">
              <a:solidFill>
                <a:prstClr val="black"/>
              </a:solidFill>
            </a:endParaRPr>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sz="1000" dirty="0" smtClean="0"/>
              <a:t>Assumptions about us:</a:t>
            </a:r>
          </a:p>
          <a:p>
            <a:pPr lvl="1">
              <a:buFontTx/>
              <a:buChar char="•"/>
            </a:pPr>
            <a:r>
              <a:rPr lang="en-US" altLang="en-US" sz="1000" dirty="0" smtClean="0"/>
              <a:t>None of us has the experience that you do teaching elementary school science.</a:t>
            </a:r>
          </a:p>
          <a:p>
            <a:pPr lvl="1">
              <a:buFontTx/>
              <a:buChar char="•"/>
            </a:pPr>
            <a:r>
              <a:rPr lang="en-US" altLang="en-US" sz="1000" dirty="0" smtClean="0"/>
              <a:t>We will not lecture to you this week.  We will keep you as active and involved as you are willing to be.</a:t>
            </a:r>
          </a:p>
          <a:p>
            <a:pPr lvl="1">
              <a:buFontTx/>
              <a:buChar char="•"/>
            </a:pPr>
            <a:r>
              <a:rPr lang="en-US" altLang="en-US" sz="1000" dirty="0" smtClean="0"/>
              <a:t>We are committed to providing you with an excellent institute.</a:t>
            </a:r>
          </a:p>
          <a:p>
            <a:pPr lvl="1">
              <a:buFontTx/>
              <a:buChar char="•"/>
            </a:pPr>
            <a:r>
              <a:rPr lang="en-US" altLang="en-US" sz="1000" dirty="0" smtClean="0"/>
              <a:t>We will treat you as professionals.</a:t>
            </a:r>
          </a:p>
          <a:p>
            <a:pPr lvl="1"/>
            <a:endParaRPr lang="en-US" altLang="en-US" sz="100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Tx/>
              <a:buChar char="•"/>
            </a:pPr>
            <a:r>
              <a:rPr lang="en-US" altLang="en-US" sz="1000" dirty="0" smtClean="0"/>
              <a:t>For much of the week, we will be asking you to be a learner primarily, to set aside your teacher hat as much as you can and just engage with the science content.  At other times, we’ll ask you to put your teacher hat back on and think about how to teach this content.</a:t>
            </a:r>
          </a:p>
          <a:p>
            <a:pPr lvl="0">
              <a:buFontTx/>
              <a:buChar char="•"/>
            </a:pPr>
            <a:r>
              <a:rPr lang="en-US" altLang="en-US" sz="1200" dirty="0" smtClean="0"/>
              <a:t>As teachers, we sometimes feel like we can’t let on that we don’t understand something as well as we’d like.  We are hoping that you will let go of that this week and feel comfortable just saying what you think, whether it’s right or wrong.  </a:t>
            </a:r>
          </a:p>
          <a:p>
            <a:endParaRPr lang="en-US" dirty="0"/>
          </a:p>
        </p:txBody>
      </p:sp>
      <p:sp>
        <p:nvSpPr>
          <p:cNvPr id="4" name="Slide Number Placeholder 3"/>
          <p:cNvSpPr>
            <a:spLocks noGrp="1"/>
          </p:cNvSpPr>
          <p:nvPr>
            <p:ph type="sldNum" sz="quarter" idx="10"/>
          </p:nvPr>
        </p:nvSpPr>
        <p:spPr/>
        <p:txBody>
          <a:bodyPr/>
          <a:lstStyle/>
          <a:p>
            <a:fld id="{F4B652AD-14A0-4609-819C-986FF758D254}" type="slidenum">
              <a:rPr lang="en-US" smtClean="0"/>
              <a:t>7</a:t>
            </a:fld>
            <a:endParaRPr lang="en-US"/>
          </a:p>
        </p:txBody>
      </p:sp>
    </p:spTree>
    <p:extLst>
      <p:ext uri="{BB962C8B-B14F-4D97-AF65-F5344CB8AC3E}">
        <p14:creationId xmlns:p14="http://schemas.microsoft.com/office/powerpoint/2010/main" val="169173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Should</a:t>
            </a:r>
            <a:r>
              <a:rPr lang="en-US" baseline="0" dirty="0" smtClean="0"/>
              <a:t> we update this list?  For example, talk more about building the concepts or analyzing lessons.  Remove the piece about analyzing instructional materials?  (I think we didn’t do that until the academic year follow up)  [RKE modified it[</a:t>
            </a:r>
            <a:endParaRPr lang="en-US" dirty="0"/>
          </a:p>
        </p:txBody>
      </p:sp>
      <p:sp>
        <p:nvSpPr>
          <p:cNvPr id="4" name="Slide Number Placeholder 3"/>
          <p:cNvSpPr>
            <a:spLocks noGrp="1"/>
          </p:cNvSpPr>
          <p:nvPr>
            <p:ph type="sldNum" sz="quarter" idx="10"/>
          </p:nvPr>
        </p:nvSpPr>
        <p:spPr/>
        <p:txBody>
          <a:bodyPr/>
          <a:lstStyle/>
          <a:p>
            <a:fld id="{F4B652AD-14A0-4609-819C-986FF758D254}" type="slidenum">
              <a:rPr lang="en-US" smtClean="0"/>
              <a:t>9</a:t>
            </a:fld>
            <a:endParaRPr lang="en-US"/>
          </a:p>
        </p:txBody>
      </p:sp>
    </p:spTree>
    <p:extLst>
      <p:ext uri="{BB962C8B-B14F-4D97-AF65-F5344CB8AC3E}">
        <p14:creationId xmlns:p14="http://schemas.microsoft.com/office/powerpoint/2010/main" val="550674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691270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04844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381000"/>
            <a:ext cx="19431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3810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976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381000"/>
            <a:ext cx="77724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2372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702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66046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76400"/>
            <a:ext cx="38100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76400"/>
            <a:ext cx="38100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24225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40366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91461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8083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50464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33602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2.bin"/><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3810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676400"/>
            <a:ext cx="77724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graphicFrame>
        <p:nvGraphicFramePr>
          <p:cNvPr id="1028" name="Object 4"/>
          <p:cNvGraphicFramePr>
            <a:graphicFrameLocks noChangeAspect="1"/>
          </p:cNvGraphicFramePr>
          <p:nvPr/>
        </p:nvGraphicFramePr>
        <p:xfrm>
          <a:off x="914400" y="5949950"/>
          <a:ext cx="7727950" cy="812800"/>
        </p:xfrm>
        <a:graphic>
          <a:graphicData uri="http://schemas.openxmlformats.org/presentationml/2006/ole">
            <mc:AlternateContent xmlns:mc="http://schemas.openxmlformats.org/markup-compatibility/2006">
              <mc:Choice xmlns:v="urn:schemas-microsoft-com:vml" Requires="v">
                <p:oleObj spid="_x0000_s1034" name="Image" r:id="rId15" imgW="7726085" imgH="813272" progId="Photoshop.Image.4">
                  <p:embed/>
                </p:oleObj>
              </mc:Choice>
              <mc:Fallback>
                <p:oleObj name="Image" r:id="rId15" imgW="7726085" imgH="813272" progId="Photoshop.Image.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14400" y="5949950"/>
                        <a:ext cx="7727950" cy="81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9" name="Object 5"/>
          <p:cNvGraphicFramePr>
            <a:graphicFrameLocks noChangeAspect="1"/>
          </p:cNvGraphicFramePr>
          <p:nvPr/>
        </p:nvGraphicFramePr>
        <p:xfrm>
          <a:off x="-7938" y="0"/>
          <a:ext cx="684213" cy="6858000"/>
        </p:xfrm>
        <a:graphic>
          <a:graphicData uri="http://schemas.openxmlformats.org/presentationml/2006/ole">
            <mc:AlternateContent xmlns:mc="http://schemas.openxmlformats.org/markup-compatibility/2006">
              <mc:Choice xmlns:v="urn:schemas-microsoft-com:vml" Requires="v">
                <p:oleObj spid="_x0000_s1035" name="Image" r:id="rId17" imgW="889203" imgH="8907872" progId="Photoshop.Image.4">
                  <p:embed/>
                </p:oleObj>
              </mc:Choice>
              <mc:Fallback>
                <p:oleObj name="Image" r:id="rId17" imgW="889203" imgH="8907872" progId="Photoshop.Image.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938" y="0"/>
                        <a:ext cx="68421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2439859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Verdana" pitchFamily="34" charset="0"/>
        </a:defRPr>
      </a:lvl2pPr>
      <a:lvl3pPr algn="ctr" rtl="0" eaLnBrk="0" fontAlgn="base" hangingPunct="0">
        <a:spcBef>
          <a:spcPct val="0"/>
        </a:spcBef>
        <a:spcAft>
          <a:spcPct val="0"/>
        </a:spcAft>
        <a:defRPr sz="4000">
          <a:solidFill>
            <a:schemeClr val="tx2"/>
          </a:solidFill>
          <a:latin typeface="Verdana" pitchFamily="34" charset="0"/>
        </a:defRPr>
      </a:lvl3pPr>
      <a:lvl4pPr algn="ctr" rtl="0" eaLnBrk="0" fontAlgn="base" hangingPunct="0">
        <a:spcBef>
          <a:spcPct val="0"/>
        </a:spcBef>
        <a:spcAft>
          <a:spcPct val="0"/>
        </a:spcAft>
        <a:defRPr sz="4000">
          <a:solidFill>
            <a:schemeClr val="tx2"/>
          </a:solidFill>
          <a:latin typeface="Verdana" pitchFamily="34" charset="0"/>
        </a:defRPr>
      </a:lvl4pPr>
      <a:lvl5pPr algn="ctr" rtl="0" eaLnBrk="0" fontAlgn="base" hangingPunct="0">
        <a:spcBef>
          <a:spcPct val="0"/>
        </a:spcBef>
        <a:spcAft>
          <a:spcPct val="0"/>
        </a:spcAft>
        <a:defRPr sz="4000">
          <a:solidFill>
            <a:schemeClr val="tx2"/>
          </a:solidFill>
          <a:latin typeface="Verdana" pitchFamily="34" charset="0"/>
        </a:defRPr>
      </a:lvl5pPr>
      <a:lvl6pPr marL="457200" algn="ctr" rtl="0" eaLnBrk="1" fontAlgn="base" hangingPunct="1">
        <a:spcBef>
          <a:spcPct val="0"/>
        </a:spcBef>
        <a:spcAft>
          <a:spcPct val="0"/>
        </a:spcAft>
        <a:defRPr sz="4000">
          <a:solidFill>
            <a:schemeClr val="tx2"/>
          </a:solidFill>
          <a:latin typeface="Verdana" pitchFamily="34" charset="0"/>
        </a:defRPr>
      </a:lvl6pPr>
      <a:lvl7pPr marL="914400" algn="ctr" rtl="0" eaLnBrk="1" fontAlgn="base" hangingPunct="1">
        <a:spcBef>
          <a:spcPct val="0"/>
        </a:spcBef>
        <a:spcAft>
          <a:spcPct val="0"/>
        </a:spcAft>
        <a:defRPr sz="4000">
          <a:solidFill>
            <a:schemeClr val="tx2"/>
          </a:solidFill>
          <a:latin typeface="Verdana" pitchFamily="34" charset="0"/>
        </a:defRPr>
      </a:lvl7pPr>
      <a:lvl8pPr marL="1371600" algn="ctr" rtl="0" eaLnBrk="1" fontAlgn="base" hangingPunct="1">
        <a:spcBef>
          <a:spcPct val="0"/>
        </a:spcBef>
        <a:spcAft>
          <a:spcPct val="0"/>
        </a:spcAft>
        <a:defRPr sz="4000">
          <a:solidFill>
            <a:schemeClr val="tx2"/>
          </a:solidFill>
          <a:latin typeface="Verdana" pitchFamily="34" charset="0"/>
        </a:defRPr>
      </a:lvl8pPr>
      <a:lvl9pPr marL="1828800" algn="ctr" rtl="0" eaLnBrk="1" fontAlgn="base" hangingPunct="1">
        <a:spcBef>
          <a:spcPct val="0"/>
        </a:spcBef>
        <a:spcAft>
          <a:spcPct val="0"/>
        </a:spcAft>
        <a:defRPr sz="4000">
          <a:solidFill>
            <a:schemeClr val="tx2"/>
          </a:solidFill>
          <a:latin typeface="Verdana"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altLang="en-US" dirty="0" smtClean="0"/>
              <a:t>AIM: Force and Motion</a:t>
            </a:r>
            <a:br>
              <a:rPr lang="en-US" altLang="en-US" dirty="0" smtClean="0"/>
            </a:br>
            <a:r>
              <a:rPr lang="en-US" altLang="en-US" dirty="0" smtClean="0"/>
              <a:t>Professional Development</a:t>
            </a:r>
          </a:p>
        </p:txBody>
      </p:sp>
      <p:sp>
        <p:nvSpPr>
          <p:cNvPr id="2051" name="Subtitle 2"/>
          <p:cNvSpPr>
            <a:spLocks noGrp="1"/>
          </p:cNvSpPr>
          <p:nvPr>
            <p:ph type="subTitle" idx="1"/>
          </p:nvPr>
        </p:nvSpPr>
        <p:spPr/>
        <p:txBody>
          <a:bodyPr/>
          <a:lstStyle/>
          <a:p>
            <a:pPr eaLnBrk="1" hangingPunct="1"/>
            <a:r>
              <a:rPr lang="en-US" altLang="en-US" dirty="0" smtClean="0"/>
              <a:t>Month Day, Year</a:t>
            </a:r>
          </a:p>
        </p:txBody>
      </p:sp>
    </p:spTree>
    <p:extLst>
      <p:ext uri="{BB962C8B-B14F-4D97-AF65-F5344CB8AC3E}">
        <p14:creationId xmlns:p14="http://schemas.microsoft.com/office/powerpoint/2010/main" val="471691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smtClean="0"/>
              <a:t>Overview of Day 1</a:t>
            </a:r>
          </a:p>
        </p:txBody>
      </p:sp>
      <p:sp>
        <p:nvSpPr>
          <p:cNvPr id="3075" name="Rectangle 3"/>
          <p:cNvSpPr>
            <a:spLocks noGrp="1" noChangeArrowheads="1"/>
          </p:cNvSpPr>
          <p:nvPr>
            <p:ph type="body" idx="1"/>
          </p:nvPr>
        </p:nvSpPr>
        <p:spPr/>
        <p:txBody>
          <a:bodyPr/>
          <a:lstStyle/>
          <a:p>
            <a:pPr eaLnBrk="1" hangingPunct="1"/>
            <a:r>
              <a:rPr lang="en-US" altLang="en-US" dirty="0" smtClean="0"/>
              <a:t>Welcome and introductions</a:t>
            </a:r>
          </a:p>
          <a:p>
            <a:pPr eaLnBrk="1" hangingPunct="1"/>
            <a:r>
              <a:rPr lang="en-US" altLang="en-US" dirty="0" smtClean="0"/>
              <a:t>Institute overview</a:t>
            </a:r>
          </a:p>
          <a:p>
            <a:pPr eaLnBrk="1" hangingPunct="1"/>
            <a:r>
              <a:rPr lang="en-US" altLang="en-US" dirty="0" smtClean="0"/>
              <a:t>Dig-in to Force </a:t>
            </a:r>
            <a:r>
              <a:rPr lang="en-US" altLang="en-US" smtClean="0"/>
              <a:t>and Motion</a:t>
            </a:r>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1353794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pPr eaLnBrk="1" hangingPunct="1"/>
            <a:r>
              <a:rPr lang="en-US" altLang="en-US" sz="10600" smtClean="0"/>
              <a:t>Welcome!!</a:t>
            </a:r>
          </a:p>
        </p:txBody>
      </p:sp>
    </p:spTree>
    <p:extLst>
      <p:ext uri="{BB962C8B-B14F-4D97-AF65-F5344CB8AC3E}">
        <p14:creationId xmlns:p14="http://schemas.microsoft.com/office/powerpoint/2010/main" val="18805326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dirty="0" smtClean="0"/>
              <a:t>Meet Your Colleagues</a:t>
            </a:r>
          </a:p>
        </p:txBody>
      </p:sp>
      <p:sp>
        <p:nvSpPr>
          <p:cNvPr id="7171" name="Rectangle 3"/>
          <p:cNvSpPr>
            <a:spLocks noGrp="1" noChangeArrowheads="1"/>
          </p:cNvSpPr>
          <p:nvPr>
            <p:ph type="body" idx="1"/>
          </p:nvPr>
        </p:nvSpPr>
        <p:spPr/>
        <p:txBody>
          <a:bodyPr>
            <a:normAutofit fontScale="92500"/>
          </a:bodyPr>
          <a:lstStyle/>
          <a:p>
            <a:pPr eaLnBrk="1" hangingPunct="1">
              <a:defRPr/>
            </a:pPr>
            <a:r>
              <a:rPr lang="en-US" dirty="0" smtClean="0"/>
              <a:t>Find someone in the room you don’t know</a:t>
            </a:r>
          </a:p>
          <a:p>
            <a:pPr eaLnBrk="1" hangingPunct="1">
              <a:defRPr/>
            </a:pPr>
            <a:r>
              <a:rPr lang="en-US" dirty="0" smtClean="0"/>
              <a:t>Introduce yourself (name, where you teach, how long you have been a teacher)</a:t>
            </a:r>
          </a:p>
          <a:p>
            <a:pPr eaLnBrk="1" hangingPunct="1">
              <a:defRPr/>
            </a:pPr>
            <a:r>
              <a:rPr lang="en-US" dirty="0" smtClean="0"/>
              <a:t>Take 5 minutes to discuss:</a:t>
            </a:r>
          </a:p>
          <a:p>
            <a:pPr lvl="1" eaLnBrk="1" hangingPunct="1">
              <a:defRPr/>
            </a:pPr>
            <a:r>
              <a:rPr lang="en-US" dirty="0"/>
              <a:t>What is one strategy </a:t>
            </a:r>
            <a:r>
              <a:rPr lang="en-US" dirty="0" smtClean="0"/>
              <a:t>you’ve </a:t>
            </a:r>
            <a:r>
              <a:rPr lang="en-US" dirty="0"/>
              <a:t>found effective for teaching </a:t>
            </a:r>
            <a:r>
              <a:rPr lang="en-US" dirty="0" smtClean="0"/>
              <a:t>force </a:t>
            </a:r>
            <a:r>
              <a:rPr lang="en-US" dirty="0"/>
              <a:t>and </a:t>
            </a:r>
            <a:r>
              <a:rPr lang="en-US" dirty="0" smtClean="0"/>
              <a:t>motion to </a:t>
            </a:r>
            <a:r>
              <a:rPr lang="en-US" dirty="0"/>
              <a:t>5</a:t>
            </a:r>
            <a:r>
              <a:rPr lang="en-US" baseline="30000" dirty="0"/>
              <a:t>th</a:t>
            </a:r>
            <a:r>
              <a:rPr lang="en-US" dirty="0"/>
              <a:t> graders</a:t>
            </a:r>
            <a:r>
              <a:rPr lang="en-US" dirty="0" smtClean="0"/>
              <a:t>?</a:t>
            </a:r>
          </a:p>
          <a:p>
            <a:pPr lvl="1" eaLnBrk="1" hangingPunct="1">
              <a:defRPr/>
            </a:pPr>
            <a:r>
              <a:rPr lang="en-US" dirty="0"/>
              <a:t>What is one challenge that you’ve experienced teaching </a:t>
            </a:r>
            <a:r>
              <a:rPr lang="en-US" dirty="0" smtClean="0"/>
              <a:t>force </a:t>
            </a:r>
            <a:r>
              <a:rPr lang="en-US" dirty="0"/>
              <a:t>and </a:t>
            </a:r>
            <a:r>
              <a:rPr lang="en-US" dirty="0" smtClean="0"/>
              <a:t>motion to </a:t>
            </a:r>
            <a:r>
              <a:rPr lang="en-US" dirty="0"/>
              <a:t>5</a:t>
            </a:r>
            <a:r>
              <a:rPr lang="en-US" baseline="30000" dirty="0"/>
              <a:t>th</a:t>
            </a:r>
            <a:r>
              <a:rPr lang="en-US" dirty="0"/>
              <a:t> graders</a:t>
            </a:r>
            <a:r>
              <a:rPr lang="en-US" dirty="0" smtClean="0"/>
              <a:t>?</a:t>
            </a:r>
          </a:p>
        </p:txBody>
      </p:sp>
    </p:spTree>
    <p:extLst>
      <p:ext uri="{BB962C8B-B14F-4D97-AF65-F5344CB8AC3E}">
        <p14:creationId xmlns:p14="http://schemas.microsoft.com/office/powerpoint/2010/main" val="11153015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ctrTitle"/>
          </p:nvPr>
        </p:nvSpPr>
        <p:spPr>
          <a:xfrm>
            <a:off x="685800" y="990601"/>
            <a:ext cx="7772400" cy="4114800"/>
          </a:xfrm>
        </p:spPr>
        <p:txBody>
          <a:bodyPr/>
          <a:lstStyle/>
          <a:p>
            <a:pPr eaLnBrk="1" hangingPunct="1"/>
            <a:r>
              <a:rPr lang="en-US" altLang="en-US" sz="6600" dirty="0" smtClean="0"/>
              <a:t>Report Back: </a:t>
            </a:r>
            <a:br>
              <a:rPr lang="en-US" altLang="en-US" sz="6600" dirty="0" smtClean="0"/>
            </a:br>
            <a:r>
              <a:rPr lang="en-US" altLang="en-US" sz="6600" dirty="0" smtClean="0"/>
              <a:t>What did you find out?</a:t>
            </a:r>
          </a:p>
        </p:txBody>
      </p:sp>
    </p:spTree>
    <p:extLst>
      <p:ext uri="{BB962C8B-B14F-4D97-AF65-F5344CB8AC3E}">
        <p14:creationId xmlns:p14="http://schemas.microsoft.com/office/powerpoint/2010/main" val="2340788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dirty="0" smtClean="0"/>
              <a:t>Assumptions about us</a:t>
            </a:r>
          </a:p>
        </p:txBody>
      </p:sp>
      <p:sp>
        <p:nvSpPr>
          <p:cNvPr id="7171" name="Rectangle 3"/>
          <p:cNvSpPr>
            <a:spLocks noGrp="1" noChangeArrowheads="1"/>
          </p:cNvSpPr>
          <p:nvPr>
            <p:ph type="body" idx="1"/>
          </p:nvPr>
        </p:nvSpPr>
        <p:spPr/>
        <p:txBody>
          <a:bodyPr/>
          <a:lstStyle/>
          <a:p>
            <a:r>
              <a:rPr lang="en-US" altLang="en-US" sz="2400" dirty="0" smtClean="0"/>
              <a:t>None of us has the experience that you do teaching elementary school science.</a:t>
            </a:r>
          </a:p>
          <a:p>
            <a:r>
              <a:rPr lang="en-US" altLang="en-US" sz="2400" dirty="0" smtClean="0"/>
              <a:t>We will not lecture to you this week.  We will keep you as active and involved as you are willing to be.</a:t>
            </a:r>
          </a:p>
          <a:p>
            <a:r>
              <a:rPr lang="en-US" altLang="en-US" sz="2400" dirty="0" smtClean="0"/>
              <a:t>We are committed to providing you with an excellent institute.</a:t>
            </a:r>
          </a:p>
          <a:p>
            <a:r>
              <a:rPr lang="en-US" altLang="en-US" sz="2400" dirty="0" smtClean="0"/>
              <a:t>We will treat you as professionals.</a:t>
            </a:r>
          </a:p>
          <a:p>
            <a:pPr eaLnBrk="1" hangingPunct="1"/>
            <a:endParaRPr lang="en-US" altLang="en-US" dirty="0" smtClean="0"/>
          </a:p>
        </p:txBody>
      </p:sp>
    </p:spTree>
    <p:extLst>
      <p:ext uri="{BB962C8B-B14F-4D97-AF65-F5344CB8AC3E}">
        <p14:creationId xmlns:p14="http://schemas.microsoft.com/office/powerpoint/2010/main" val="2719882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 about you</a:t>
            </a:r>
            <a:endParaRPr lang="en-US" dirty="0"/>
          </a:p>
        </p:txBody>
      </p:sp>
      <p:sp>
        <p:nvSpPr>
          <p:cNvPr id="3" name="Content Placeholder 2"/>
          <p:cNvSpPr>
            <a:spLocks noGrp="1"/>
          </p:cNvSpPr>
          <p:nvPr>
            <p:ph idx="1"/>
          </p:nvPr>
        </p:nvSpPr>
        <p:spPr/>
        <p:txBody>
          <a:bodyPr/>
          <a:lstStyle/>
          <a:p>
            <a:r>
              <a:rPr lang="en-US" altLang="en-US" sz="2400" dirty="0" smtClean="0"/>
              <a:t>You’re here because you want to be here, and not just for the stipend.</a:t>
            </a:r>
          </a:p>
          <a:p>
            <a:r>
              <a:rPr lang="en-US" altLang="en-US" sz="2400" dirty="0" smtClean="0"/>
              <a:t>You’re here because you don’t understand this content as well as you’d like to or you are looking for more effective ways to teach it.  </a:t>
            </a:r>
          </a:p>
          <a:p>
            <a:r>
              <a:rPr lang="en-US" altLang="en-US" sz="2400" dirty="0" smtClean="0"/>
              <a:t>You’re willing to engage in this institute as a learner and as a teacher. </a:t>
            </a:r>
          </a:p>
          <a:p>
            <a:r>
              <a:rPr lang="en-US" altLang="en-US" sz="2400" dirty="0" smtClean="0"/>
              <a:t>You can feel comfortable saying what you think, whether it’s right or wrong.  </a:t>
            </a:r>
          </a:p>
          <a:p>
            <a:pPr marL="0" indent="0">
              <a:buNone/>
            </a:pPr>
            <a:endParaRPr lang="en-US" altLang="en-US" sz="1800" dirty="0" smtClean="0"/>
          </a:p>
          <a:p>
            <a:endParaRPr lang="en-US" dirty="0"/>
          </a:p>
        </p:txBody>
      </p:sp>
    </p:spTree>
    <p:extLst>
      <p:ext uri="{BB962C8B-B14F-4D97-AF65-F5344CB8AC3E}">
        <p14:creationId xmlns:p14="http://schemas.microsoft.com/office/powerpoint/2010/main" val="966964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mtClean="0"/>
              <a:t>Norms</a:t>
            </a:r>
          </a:p>
        </p:txBody>
      </p:sp>
      <p:sp>
        <p:nvSpPr>
          <p:cNvPr id="3" name="Content Placeholder 2"/>
          <p:cNvSpPr>
            <a:spLocks noGrp="1"/>
          </p:cNvSpPr>
          <p:nvPr>
            <p:ph idx="1"/>
          </p:nvPr>
        </p:nvSpPr>
        <p:spPr/>
        <p:txBody>
          <a:bodyPr>
            <a:normAutofit lnSpcReduction="10000"/>
          </a:bodyPr>
          <a:lstStyle/>
          <a:p>
            <a:pPr eaLnBrk="1" hangingPunct="1">
              <a:defRPr/>
            </a:pPr>
            <a:r>
              <a:rPr lang="en-US" dirty="0"/>
              <a:t>It is important that we establish and maintain </a:t>
            </a:r>
            <a:r>
              <a:rPr lang="en-US" dirty="0" smtClean="0"/>
              <a:t>these:</a:t>
            </a:r>
            <a:endParaRPr lang="en-US" dirty="0"/>
          </a:p>
          <a:p>
            <a:pPr lvl="1" eaLnBrk="1" hangingPunct="1">
              <a:defRPr/>
            </a:pPr>
            <a:r>
              <a:rPr lang="en-US" dirty="0" smtClean="0"/>
              <a:t>Listening</a:t>
            </a:r>
            <a:r>
              <a:rPr lang="en-US" dirty="0"/>
              <a:t>: Listen to </a:t>
            </a:r>
            <a:r>
              <a:rPr lang="en-US" dirty="0" smtClean="0"/>
              <a:t>others’ </a:t>
            </a:r>
            <a:r>
              <a:rPr lang="en-US" dirty="0"/>
              <a:t>ideas</a:t>
            </a:r>
          </a:p>
          <a:p>
            <a:pPr lvl="1" eaLnBrk="1" hangingPunct="1">
              <a:defRPr/>
            </a:pPr>
            <a:r>
              <a:rPr lang="en-US" dirty="0" smtClean="0"/>
              <a:t>Evidence</a:t>
            </a:r>
            <a:r>
              <a:rPr lang="en-US" dirty="0"/>
              <a:t>: Base claims on evidence and be prepared to cite it</a:t>
            </a:r>
          </a:p>
          <a:p>
            <a:pPr lvl="1" eaLnBrk="1" hangingPunct="1">
              <a:defRPr/>
            </a:pPr>
            <a:r>
              <a:rPr lang="en-US" dirty="0" smtClean="0"/>
              <a:t>Respect</a:t>
            </a:r>
            <a:r>
              <a:rPr lang="en-US" dirty="0"/>
              <a:t>: Everyone’s ideas should be respected by everyone else</a:t>
            </a:r>
          </a:p>
          <a:p>
            <a:pPr lvl="1" eaLnBrk="1" hangingPunct="1">
              <a:defRPr/>
            </a:pPr>
            <a:r>
              <a:rPr lang="en-US" dirty="0" smtClean="0"/>
              <a:t>Responsibility</a:t>
            </a:r>
            <a:r>
              <a:rPr lang="en-US" dirty="0"/>
              <a:t>: YOU are responsible for coming up with ideas that are consistent with evidence, not us</a:t>
            </a:r>
            <a:r>
              <a:rPr lang="en-US" dirty="0" smtClean="0"/>
              <a:t>!</a:t>
            </a:r>
            <a:endParaRPr lang="en-US" dirty="0"/>
          </a:p>
        </p:txBody>
      </p:sp>
    </p:spTree>
    <p:extLst>
      <p:ext uri="{BB962C8B-B14F-4D97-AF65-F5344CB8AC3E}">
        <p14:creationId xmlns:p14="http://schemas.microsoft.com/office/powerpoint/2010/main" val="5600931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t>Institute Overview</a:t>
            </a:r>
          </a:p>
        </p:txBody>
      </p:sp>
      <p:sp>
        <p:nvSpPr>
          <p:cNvPr id="19459" name="Rectangle 3"/>
          <p:cNvSpPr>
            <a:spLocks noGrp="1" noChangeArrowheads="1"/>
          </p:cNvSpPr>
          <p:nvPr>
            <p:ph type="body" idx="1"/>
          </p:nvPr>
        </p:nvSpPr>
        <p:spPr/>
        <p:txBody>
          <a:bodyPr/>
          <a:lstStyle/>
          <a:p>
            <a:pPr eaLnBrk="1" hangingPunct="1"/>
            <a:r>
              <a:rPr lang="en-US" altLang="en-US" dirty="0" smtClean="0"/>
              <a:t>Force and Motion content</a:t>
            </a:r>
          </a:p>
          <a:p>
            <a:pPr eaLnBrk="1" hangingPunct="1"/>
            <a:r>
              <a:rPr lang="en-US" altLang="en-US" dirty="0" smtClean="0"/>
              <a:t>What research tells us about teaching this content</a:t>
            </a:r>
          </a:p>
          <a:p>
            <a:pPr eaLnBrk="1" hangingPunct="1"/>
            <a:r>
              <a:rPr lang="en-US" altLang="en-US" dirty="0" smtClean="0"/>
              <a:t>Reflection/analysis of lessons</a:t>
            </a:r>
          </a:p>
        </p:txBody>
      </p:sp>
    </p:spTree>
    <p:extLst>
      <p:ext uri="{BB962C8B-B14F-4D97-AF65-F5344CB8AC3E}">
        <p14:creationId xmlns:p14="http://schemas.microsoft.com/office/powerpoint/2010/main" val="13210181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9459">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9459">
                                            <p:txEl>
                                              <p:pRg st="1" end="1"/>
                                            </p:txEl>
                                          </p:spTgt>
                                        </p:tgtEl>
                                        <p:attrNameLst>
                                          <p:attrName>ppt_c</p:attrName>
                                        </p:attrNameLst>
                                      </p:cBhvr>
                                      <p:to>
                                        <a:schemeClr val="bg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9459">
                                            <p:txEl>
                                              <p:pRg st="2" end="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theme/theme1.xml><?xml version="1.0" encoding="utf-8"?>
<a:theme xmlns:a="http://schemas.openxmlformats.org/drawingml/2006/main" name="HRI">
  <a:themeElements>
    <a:clrScheme name="HRI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HRI 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lnDef>
  </a:objectDefaults>
  <a:extraClrSchemeLst>
    <a:extraClrScheme>
      <a:clrScheme name="HRI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HRI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HRI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HRI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HRI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HRI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HRI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TotalTime>
  <Words>574</Words>
  <Application>Microsoft Office PowerPoint</Application>
  <PresentationFormat>On-screen Show (4:3)</PresentationFormat>
  <Paragraphs>59</Paragraphs>
  <Slides>9</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HRI</vt:lpstr>
      <vt:lpstr>Image</vt:lpstr>
      <vt:lpstr>AIM: Force and Motion Professional Development</vt:lpstr>
      <vt:lpstr>Overview of Day 1</vt:lpstr>
      <vt:lpstr>Welcome!!</vt:lpstr>
      <vt:lpstr>Meet Your Colleagues</vt:lpstr>
      <vt:lpstr>Report Back:  What did you find out?</vt:lpstr>
      <vt:lpstr>Assumptions about us</vt:lpstr>
      <vt:lpstr>Assumptions about you</vt:lpstr>
      <vt:lpstr>Norms</vt:lpstr>
      <vt:lpstr>Institute Overview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 Force and Motion Professional Development</dc:title>
  <dc:creator>Courtney L. Nelson</dc:creator>
  <cp:lastModifiedBy>Keith Esch</cp:lastModifiedBy>
  <cp:revision>4</cp:revision>
  <dcterms:created xsi:type="dcterms:W3CDTF">2013-09-10T20:26:43Z</dcterms:created>
  <dcterms:modified xsi:type="dcterms:W3CDTF">2015-08-21T14:13:13Z</dcterms:modified>
</cp:coreProperties>
</file>